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420" r:id="rId2"/>
    <p:sldId id="421" r:id="rId3"/>
    <p:sldId id="426" r:id="rId4"/>
    <p:sldId id="424" r:id="rId5"/>
    <p:sldId id="423" r:id="rId6"/>
    <p:sldId id="422" r:id="rId7"/>
    <p:sldId id="425"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50th Intro's" id="{CAFA2836-9571-4C98-8DFF-A3D4177B8DCE}">
          <p14:sldIdLst>
            <p14:sldId id="420"/>
            <p14:sldId id="421"/>
            <p14:sldId id="426"/>
            <p14:sldId id="424"/>
            <p14:sldId id="423"/>
            <p14:sldId id="422"/>
            <p14:sldId id="425"/>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cky Law" initials="BL" lastIdx="1" clrIdx="0">
    <p:extLst>
      <p:ext uri="{19B8F6BF-5375-455C-9EA6-DF929625EA0E}">
        <p15:presenceInfo xmlns:p15="http://schemas.microsoft.com/office/powerpoint/2012/main" userId="S-1-5-21-1993196563-2021350035-2699027954-11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E72"/>
    <a:srgbClr val="2B2E83"/>
    <a:srgbClr val="283991"/>
    <a:srgbClr val="14A3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p:cViewPr varScale="1">
        <p:scale>
          <a:sx n="108" d="100"/>
          <a:sy n="108" d="100"/>
        </p:scale>
        <p:origin x="78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70918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4288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11944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4">
    <p:spTree>
      <p:nvGrpSpPr>
        <p:cNvPr id="1" name=""/>
        <p:cNvGrpSpPr/>
        <p:nvPr/>
      </p:nvGrpSpPr>
      <p:grpSpPr>
        <a:xfrm>
          <a:off x="0" y="0"/>
          <a:ext cx="0" cy="0"/>
          <a:chOff x="0" y="0"/>
          <a:chExt cx="0" cy="0"/>
        </a:xfrm>
      </p:grpSpPr>
    </p:spTree>
    <p:extLst>
      <p:ext uri="{BB962C8B-B14F-4D97-AF65-F5344CB8AC3E}">
        <p14:creationId xmlns:p14="http://schemas.microsoft.com/office/powerpoint/2010/main" val="492728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4179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93329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36011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1581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29604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0122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90220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18366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9/26/2024</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39093777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68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hyperlink" Target="https://www.bcvs.org.uk/wider-bassetlaw-impact" TargetMode="External"/><Relationship Id="rId3" Type="http://schemas.openxmlformats.org/officeDocument/2006/relationships/image" Target="../media/image2.png"/><Relationship Id="rId7" Type="http://schemas.openxmlformats.org/officeDocument/2006/relationships/hyperlink" Target="https://www.bcvs.org.uk/volunteer-awards-2024-photos-video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publuu.com/flip-book/42500/969901" TargetMode="External"/><Relationship Id="rId5" Type="http://schemas.openxmlformats.org/officeDocument/2006/relationships/hyperlink" Target="https://www.facebook.com/bcvs.bassetlaw/posts/752722297055059/"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bcvs.org.uk/bassetlawvoicesmeetings"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ext uri="{D42A27DB-BD31-4B8C-83A1-F6EECF244321}">
                <p14:modId xmlns:p14="http://schemas.microsoft.com/office/powerpoint/2010/main" val="3428961941"/>
              </p:ext>
            </p:extLst>
          </p:nvPr>
        </p:nvGraphicFramePr>
        <p:xfrm>
          <a:off x="836427" y="712005"/>
          <a:ext cx="6989136" cy="3464103"/>
        </p:xfrm>
        <a:graphic>
          <a:graphicData uri="http://schemas.openxmlformats.org/drawingml/2006/table">
            <a:tbl>
              <a:tblPr>
                <a:tableStyleId>{5C22544A-7EE6-4342-B048-85BDC9FD1C3A}</a:tableStyleId>
              </a:tblPr>
              <a:tblGrid>
                <a:gridCol w="6989136">
                  <a:extLst>
                    <a:ext uri="{9D8B030D-6E8A-4147-A177-3AD203B41FA5}">
                      <a16:colId xmlns:a16="http://schemas.microsoft.com/office/drawing/2014/main" val="3707103196"/>
                    </a:ext>
                  </a:extLst>
                </a:gridCol>
              </a:tblGrid>
              <a:tr h="2794623">
                <a:tc>
                  <a:txBody>
                    <a:bodyPr/>
                    <a:lstStyle/>
                    <a:p>
                      <a:pPr algn="l">
                        <a:lnSpc>
                          <a:spcPct val="107000"/>
                        </a:lnSpc>
                        <a:spcAft>
                          <a:spcPts val="800"/>
                        </a:spcAft>
                      </a:pPr>
                      <a:r>
                        <a:rPr lang="en-GB" sz="1800" dirty="0">
                          <a:effectLst/>
                        </a:rPr>
                        <a:t>Andria Birch    BCVS September 2024 Update:</a:t>
                      </a:r>
                    </a:p>
                    <a:p>
                      <a:pPr algn="l">
                        <a:lnSpc>
                          <a:spcPct val="107000"/>
                        </a:lnSpc>
                        <a:spcAft>
                          <a:spcPts val="800"/>
                        </a:spcAft>
                      </a:pPr>
                      <a:endParaRPr lang="en-GB" sz="1200" dirty="0">
                        <a:effectLst/>
                      </a:endParaRPr>
                    </a:p>
                    <a:p>
                      <a:pPr algn="l">
                        <a:lnSpc>
                          <a:spcPct val="107000"/>
                        </a:lnSpc>
                        <a:spcAft>
                          <a:spcPts val="800"/>
                        </a:spcAft>
                      </a:pPr>
                      <a:endParaRPr lang="en-GB" sz="1200" dirty="0">
                        <a:effectLst/>
                      </a:endParaRPr>
                    </a:p>
                    <a:p>
                      <a:pPr algn="l">
                        <a:lnSpc>
                          <a:spcPct val="107000"/>
                        </a:lnSpc>
                        <a:spcAft>
                          <a:spcPts val="800"/>
                        </a:spcAft>
                      </a:pPr>
                      <a:endParaRPr lang="en-GB" sz="1200" dirty="0">
                        <a:effectLst/>
                      </a:endParaRPr>
                    </a:p>
                    <a:p>
                      <a:pPr algn="l">
                        <a:lnSpc>
                          <a:spcPct val="107000"/>
                        </a:lnSpc>
                        <a:spcAft>
                          <a:spcPts val="800"/>
                        </a:spcAft>
                      </a:pPr>
                      <a:endParaRPr lang="en-GB" sz="1200" dirty="0">
                        <a:effectLst/>
                      </a:endParaRPr>
                    </a:p>
                    <a:p>
                      <a:pPr marL="0" marR="0" lvl="0" indent="0" algn="l" defTabSz="685800" rtl="0" eaLnBrk="1" fontAlgn="auto" latinLnBrk="0" hangingPunct="1">
                        <a:lnSpc>
                          <a:spcPct val="107000"/>
                        </a:lnSpc>
                        <a:spcBef>
                          <a:spcPts val="0"/>
                        </a:spcBef>
                        <a:spcAft>
                          <a:spcPts val="800"/>
                        </a:spcAft>
                        <a:buClrTx/>
                        <a:buSzTx/>
                        <a:buFontTx/>
                        <a:buNone/>
                        <a:tabLst/>
                        <a:defRPr/>
                      </a:pPr>
                      <a:r>
                        <a:rPr lang="en-GB" sz="1400" kern="1200" dirty="0">
                          <a:solidFill>
                            <a:schemeClr val="dk1"/>
                          </a:solidFill>
                          <a:effectLst/>
                          <a:latin typeface="+mn-lt"/>
                          <a:ea typeface="+mn-ea"/>
                          <a:cs typeface="+mn-cs"/>
                        </a:rPr>
                        <a:t>Following risks and opportunities discussed in previous Bassetlaw Voices meetings, campaigns to further raise awareness of the impact of the VCSE sector and the rising risks of losing this have been developed.    </a:t>
                      </a:r>
                    </a:p>
                    <a:p>
                      <a:pPr marL="0" marR="0" lvl="0" indent="0" algn="l" defTabSz="685800" rtl="0" eaLnBrk="1" fontAlgn="auto" latinLnBrk="0" hangingPunct="1">
                        <a:lnSpc>
                          <a:spcPct val="107000"/>
                        </a:lnSpc>
                        <a:spcBef>
                          <a:spcPts val="0"/>
                        </a:spcBef>
                        <a:spcAft>
                          <a:spcPts val="800"/>
                        </a:spcAft>
                        <a:buClrTx/>
                        <a:buSzTx/>
                        <a:buFontTx/>
                        <a:buNone/>
                        <a:tabLst/>
                        <a:defRPr/>
                      </a:pPr>
                      <a:endParaRPr lang="en-GB" sz="1400" kern="1200" dirty="0">
                        <a:solidFill>
                          <a:schemeClr val="dk1"/>
                        </a:solidFill>
                        <a:effectLst/>
                        <a:latin typeface="+mn-lt"/>
                        <a:ea typeface="+mn-ea"/>
                        <a:cs typeface="+mn-cs"/>
                      </a:endParaRPr>
                    </a:p>
                    <a:p>
                      <a:pPr marL="0" marR="0" lvl="0" indent="0" algn="l" defTabSz="685800" rtl="0" eaLnBrk="1" fontAlgn="auto" latinLnBrk="0" hangingPunct="1">
                        <a:lnSpc>
                          <a:spcPct val="107000"/>
                        </a:lnSpc>
                        <a:spcBef>
                          <a:spcPts val="0"/>
                        </a:spcBef>
                        <a:spcAft>
                          <a:spcPts val="800"/>
                        </a:spcAft>
                        <a:buClrTx/>
                        <a:buSzTx/>
                        <a:buFontTx/>
                        <a:buNone/>
                        <a:tabLst/>
                        <a:defRPr/>
                      </a:pPr>
                      <a:r>
                        <a:rPr lang="en-GB" sz="1400" kern="1200" dirty="0">
                          <a:solidFill>
                            <a:schemeClr val="dk1"/>
                          </a:solidFill>
                          <a:effectLst/>
                          <a:latin typeface="+mn-lt"/>
                          <a:ea typeface="+mn-ea"/>
                          <a:cs typeface="+mn-cs"/>
                        </a:rPr>
                        <a:t>We are guided by our vision for the sector and the communities we serve.  </a:t>
                      </a:r>
                    </a:p>
                    <a:p>
                      <a:pPr marL="0" marR="0" lvl="0" indent="0" algn="l" defTabSz="685800" rtl="0" eaLnBrk="1" fontAlgn="auto" latinLnBrk="0" hangingPunct="1">
                        <a:lnSpc>
                          <a:spcPct val="107000"/>
                        </a:lnSpc>
                        <a:spcBef>
                          <a:spcPts val="0"/>
                        </a:spcBef>
                        <a:spcAft>
                          <a:spcPts val="800"/>
                        </a:spcAft>
                        <a:buClrTx/>
                        <a:buSzTx/>
                        <a:buFontTx/>
                        <a:buNone/>
                        <a:tabLst/>
                        <a:defRPr/>
                      </a:pPr>
                      <a:endParaRPr lang="en-GB" sz="1400" dirty="0">
                        <a:effectLst/>
                      </a:endParaRPr>
                    </a:p>
                  </a:txBody>
                  <a:tcPr marL="114300" marR="114300" marT="0" marB="0">
                    <a:solidFill>
                      <a:schemeClr val="bg1"/>
                    </a:solidFill>
                  </a:tcPr>
                </a:tc>
                <a:extLst>
                  <a:ext uri="{0D108BD9-81ED-4DB2-BD59-A6C34878D82A}">
                    <a16:rowId xmlns:a16="http://schemas.microsoft.com/office/drawing/2014/main" val="4005333137"/>
                  </a:ext>
                </a:extLst>
              </a:tr>
              <a:tr h="221856">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bl>
          </a:graphicData>
        </a:graphic>
      </p:graphicFrame>
      <p:sp>
        <p:nvSpPr>
          <p:cNvPr id="5" name="Rectangle 4">
            <a:extLst>
              <a:ext uri="{FF2B5EF4-FFF2-40B4-BE49-F238E27FC236}">
                <a16:creationId xmlns:a16="http://schemas.microsoft.com/office/drawing/2014/main" id="{0C6B769D-385E-40E0-82AD-5308952D26DE}"/>
              </a:ext>
            </a:extLst>
          </p:cNvPr>
          <p:cNvSpPr/>
          <p:nvPr/>
        </p:nvSpPr>
        <p:spPr>
          <a:xfrm>
            <a:off x="2112335" y="1419246"/>
            <a:ext cx="4506978" cy="646331"/>
          </a:xfrm>
          <a:prstGeom prst="rect">
            <a:avLst/>
          </a:prstGeom>
        </p:spPr>
        <p:txBody>
          <a:bodyPr wrap="square">
            <a:spAutoFit/>
          </a:bodyPr>
          <a:lstStyle/>
          <a:p>
            <a:pPr algn="ctr"/>
            <a:r>
              <a:rPr lang="en-US" b="1" dirty="0"/>
              <a:t>"Skate to where the puck is going, not where it has been</a:t>
            </a:r>
            <a:r>
              <a:rPr lang="en-US" b="1" dirty="0">
                <a:solidFill>
                  <a:srgbClr val="001D35"/>
                </a:solidFill>
                <a:latin typeface="Google Sans"/>
              </a:rPr>
              <a:t>"</a:t>
            </a:r>
            <a:endParaRPr lang="en-GB" b="1" dirty="0"/>
          </a:p>
        </p:txBody>
      </p:sp>
    </p:spTree>
    <p:extLst>
      <p:ext uri="{BB962C8B-B14F-4D97-AF65-F5344CB8AC3E}">
        <p14:creationId xmlns:p14="http://schemas.microsoft.com/office/powerpoint/2010/main" val="62672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ext uri="{D42A27DB-BD31-4B8C-83A1-F6EECF244321}">
                <p14:modId xmlns:p14="http://schemas.microsoft.com/office/powerpoint/2010/main" val="832563703"/>
              </p:ext>
            </p:extLst>
          </p:nvPr>
        </p:nvGraphicFramePr>
        <p:xfrm>
          <a:off x="418214" y="255185"/>
          <a:ext cx="6485859" cy="3607978"/>
        </p:xfrm>
        <a:graphic>
          <a:graphicData uri="http://schemas.openxmlformats.org/drawingml/2006/table">
            <a:tbl>
              <a:tblPr>
                <a:tableStyleId>{5C22544A-7EE6-4342-B048-85BDC9FD1C3A}</a:tableStyleId>
              </a:tblPr>
              <a:tblGrid>
                <a:gridCol w="6485859">
                  <a:extLst>
                    <a:ext uri="{9D8B030D-6E8A-4147-A177-3AD203B41FA5}">
                      <a16:colId xmlns:a16="http://schemas.microsoft.com/office/drawing/2014/main" val="3707103196"/>
                    </a:ext>
                  </a:extLst>
                </a:gridCol>
              </a:tblGrid>
              <a:tr h="3355628">
                <a:tc>
                  <a:txBody>
                    <a:bodyPr/>
                    <a:lstStyle/>
                    <a:p>
                      <a:pPr algn="l">
                        <a:lnSpc>
                          <a:spcPct val="107000"/>
                        </a:lnSpc>
                        <a:spcAft>
                          <a:spcPts val="800"/>
                        </a:spcAft>
                      </a:pPr>
                      <a:endParaRPr lang="en-GB" sz="1400" dirty="0">
                        <a:effectLst/>
                      </a:endParaRPr>
                    </a:p>
                  </a:txBody>
                  <a:tcPr marL="114300" marR="114300" marT="0" marB="0">
                    <a:solidFill>
                      <a:schemeClr val="bg1"/>
                    </a:solidFill>
                  </a:tcPr>
                </a:tc>
                <a:extLst>
                  <a:ext uri="{0D108BD9-81ED-4DB2-BD59-A6C34878D82A}">
                    <a16:rowId xmlns:a16="http://schemas.microsoft.com/office/drawing/2014/main" val="4005333137"/>
                  </a:ext>
                </a:extLst>
              </a:tr>
              <a:tr h="252350">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bl>
          </a:graphicData>
        </a:graphic>
      </p:graphicFrame>
      <p:pic>
        <p:nvPicPr>
          <p:cNvPr id="5" name="Picture 4">
            <a:extLst>
              <a:ext uri="{FF2B5EF4-FFF2-40B4-BE49-F238E27FC236}">
                <a16:creationId xmlns:a16="http://schemas.microsoft.com/office/drawing/2014/main" id="{24811018-BD50-484C-AE10-738E2AB281A3}"/>
              </a:ext>
            </a:extLst>
          </p:cNvPr>
          <p:cNvPicPr>
            <a:picLocks noChangeAspect="1"/>
          </p:cNvPicPr>
          <p:nvPr/>
        </p:nvPicPr>
        <p:blipFill>
          <a:blip r:embed="rId5"/>
          <a:stretch>
            <a:fillRect/>
          </a:stretch>
        </p:blipFill>
        <p:spPr>
          <a:xfrm>
            <a:off x="0" y="-3809"/>
            <a:ext cx="9143999" cy="5151118"/>
          </a:xfrm>
          <a:prstGeom prst="rect">
            <a:avLst/>
          </a:prstGeom>
        </p:spPr>
      </p:pic>
    </p:spTree>
    <p:extLst>
      <p:ext uri="{BB962C8B-B14F-4D97-AF65-F5344CB8AC3E}">
        <p14:creationId xmlns:p14="http://schemas.microsoft.com/office/powerpoint/2010/main" val="3930811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nvPr>
        </p:nvGraphicFramePr>
        <p:xfrm>
          <a:off x="418214" y="255185"/>
          <a:ext cx="6485859" cy="3684144"/>
        </p:xfrm>
        <a:graphic>
          <a:graphicData uri="http://schemas.openxmlformats.org/drawingml/2006/table">
            <a:tbl>
              <a:tblPr>
                <a:tableStyleId>{5C22544A-7EE6-4342-B048-85BDC9FD1C3A}</a:tableStyleId>
              </a:tblPr>
              <a:tblGrid>
                <a:gridCol w="6485859">
                  <a:extLst>
                    <a:ext uri="{9D8B030D-6E8A-4147-A177-3AD203B41FA5}">
                      <a16:colId xmlns:a16="http://schemas.microsoft.com/office/drawing/2014/main" val="3707103196"/>
                    </a:ext>
                  </a:extLst>
                </a:gridCol>
              </a:tblGrid>
              <a:tr h="3355628">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endParaRPr lang="en-GB" sz="1400" kern="1200" dirty="0">
                        <a:solidFill>
                          <a:schemeClr val="dk1"/>
                        </a:solidFill>
                        <a:effectLst/>
                        <a:latin typeface="+mn-lt"/>
                        <a:ea typeface="+mn-ea"/>
                        <a:cs typeface="+mn-cs"/>
                      </a:endParaRPr>
                    </a:p>
                    <a:p>
                      <a:pPr marL="0" marR="0" lvl="0" indent="0" algn="l" defTabSz="685800" rtl="0" eaLnBrk="1" fontAlgn="auto" latinLnBrk="0" hangingPunct="1">
                        <a:lnSpc>
                          <a:spcPct val="107000"/>
                        </a:lnSpc>
                        <a:spcBef>
                          <a:spcPts val="0"/>
                        </a:spcBef>
                        <a:spcAft>
                          <a:spcPts val="800"/>
                        </a:spcAft>
                        <a:buClrTx/>
                        <a:buSzTx/>
                        <a:buFontTx/>
                        <a:buNone/>
                        <a:tabLst/>
                        <a:defRPr/>
                      </a:pPr>
                      <a:r>
                        <a:rPr lang="en-GB" sz="1400" kern="1200" dirty="0">
                          <a:solidFill>
                            <a:schemeClr val="dk1"/>
                          </a:solidFill>
                          <a:effectLst/>
                          <a:latin typeface="+mn-lt"/>
                          <a:ea typeface="+mn-ea"/>
                          <a:cs typeface="+mn-cs"/>
                        </a:rPr>
                        <a:t>Actions include:</a:t>
                      </a:r>
                    </a:p>
                    <a:p>
                      <a:pPr lvl="0"/>
                      <a:r>
                        <a:rPr lang="en-GB" sz="1400" kern="1200" dirty="0">
                          <a:solidFill>
                            <a:schemeClr val="dk1"/>
                          </a:solidFill>
                          <a:effectLst/>
                          <a:latin typeface="+mn-lt"/>
                          <a:ea typeface="+mn-ea"/>
                          <a:cs typeface="+mn-cs"/>
                        </a:rPr>
                        <a:t>a.  Development and circulation of infographics for Bassetlaw</a:t>
                      </a:r>
                    </a:p>
                    <a:p>
                      <a:r>
                        <a:rPr lang="en-GB" sz="1400" u="sng" kern="1200" dirty="0" err="1">
                          <a:solidFill>
                            <a:schemeClr val="dk1"/>
                          </a:solidFill>
                          <a:effectLst/>
                          <a:latin typeface="+mn-lt"/>
                          <a:ea typeface="+mn-ea"/>
                          <a:cs typeface="+mn-cs"/>
                          <a:hlinkClick r:id="rId5"/>
                        </a:rPr>
                        <a:t>Nottingh</a:t>
                      </a:r>
                      <a:r>
                        <a:rPr lang="en-GB" sz="1400" u="sng" kern="1200" dirty="0">
                          <a:solidFill>
                            <a:schemeClr val="dk1"/>
                          </a:solidFill>
                          <a:effectLst/>
                          <a:latin typeface="+mn-lt"/>
                          <a:ea typeface="+mn-ea"/>
                          <a:cs typeface="+mn-cs"/>
                          <a:hlinkClick r:id="rId5"/>
                        </a:rPr>
                        <a:t>... - Bassetlaw Community and Voluntary Service - BCVS | Facebook</a:t>
                      </a:r>
                      <a:r>
                        <a:rPr lang="en-GB" sz="1400" kern="1200" dirty="0">
                          <a:solidFill>
                            <a:schemeClr val="dk1"/>
                          </a:solidFill>
                          <a:effectLst/>
                          <a:latin typeface="+mn-lt"/>
                          <a:ea typeface="+mn-ea"/>
                          <a:cs typeface="+mn-cs"/>
                        </a:rPr>
                        <a:t> tagging the Mayor and EMCCA   </a:t>
                      </a:r>
                      <a:r>
                        <a:rPr lang="en-GB" sz="1400" u="sng" kern="1200" dirty="0">
                          <a:solidFill>
                            <a:schemeClr val="dk1"/>
                          </a:solidFill>
                          <a:effectLst/>
                          <a:latin typeface="+mn-lt"/>
                          <a:ea typeface="+mn-ea"/>
                          <a:cs typeface="+mn-cs"/>
                          <a:hlinkClick r:id="rId6"/>
                        </a:rPr>
                        <a:t>NTP Stats and Income Data (publuu.com)</a:t>
                      </a:r>
                      <a:r>
                        <a:rPr lang="en-GB" sz="1400" kern="1200" dirty="0">
                          <a:solidFill>
                            <a:schemeClr val="dk1"/>
                          </a:solidFill>
                          <a:effectLst/>
                          <a:latin typeface="+mn-lt"/>
                          <a:ea typeface="+mn-ea"/>
                          <a:cs typeface="+mn-cs"/>
                        </a:rPr>
                        <a:t>    </a:t>
                      </a:r>
                    </a:p>
                    <a:p>
                      <a:r>
                        <a:rPr lang="en-GB" sz="1400" kern="1200" dirty="0">
                          <a:solidFill>
                            <a:schemeClr val="dk1"/>
                          </a:solidFill>
                          <a:effectLst/>
                          <a:latin typeface="+mn-lt"/>
                          <a:ea typeface="+mn-ea"/>
                          <a:cs typeface="+mn-cs"/>
                        </a:rPr>
                        <a:t> </a:t>
                      </a:r>
                    </a:p>
                    <a:p>
                      <a:pPr lvl="0"/>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b. Production of  films in Volunteers week and in August showcasing some of the work of the VCSE sector in Bassetlaw </a:t>
                      </a:r>
                      <a:r>
                        <a:rPr lang="en-GB" sz="1400" kern="1200" dirty="0">
                          <a:solidFill>
                            <a:schemeClr val="dk1"/>
                          </a:solidFill>
                          <a:effectLst/>
                          <a:latin typeface="+mn-lt"/>
                          <a:ea typeface="+mn-ea"/>
                          <a:cs typeface="+mn-cs"/>
                          <a:hlinkClick r:id="rId7"/>
                        </a:rPr>
                        <a:t>https://www.bcvs.org.uk/volunteer-awards-2024-photos-videos</a:t>
                      </a:r>
                      <a:r>
                        <a:rPr lang="en-GB" sz="1400" kern="1200" dirty="0">
                          <a:solidFill>
                            <a:schemeClr val="dk1"/>
                          </a:solidFill>
                          <a:effectLst/>
                          <a:latin typeface="+mn-lt"/>
                          <a:ea typeface="+mn-ea"/>
                          <a:cs typeface="+mn-cs"/>
                        </a:rPr>
                        <a:t>  and</a:t>
                      </a:r>
                    </a:p>
                    <a:p>
                      <a:r>
                        <a:rPr lang="en-GB" sz="1400" u="sng" kern="1200" dirty="0">
                          <a:solidFill>
                            <a:schemeClr val="dk1"/>
                          </a:solidFill>
                          <a:effectLst/>
                          <a:latin typeface="+mn-lt"/>
                          <a:ea typeface="+mn-ea"/>
                          <a:cs typeface="+mn-cs"/>
                          <a:hlinkClick r:id="rId8"/>
                        </a:rPr>
                        <a:t>https://www.bcvs.org.uk/wider-bassetlaw-impact</a:t>
                      </a:r>
                      <a:r>
                        <a:rPr lang="en-GB" sz="1400" kern="1200" dirty="0">
                          <a:solidFill>
                            <a:schemeClr val="dk1"/>
                          </a:solidFill>
                          <a:effectLst/>
                          <a:latin typeface="+mn-lt"/>
                          <a:ea typeface="+mn-ea"/>
                          <a:cs typeface="+mn-cs"/>
                        </a:rPr>
                        <a:t> </a:t>
                      </a:r>
                    </a:p>
                    <a:p>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c.  Encouraging submission of Health and Social Care Award entries from all members and submitting on behalf of the partnership (no decisions yet)</a:t>
                      </a:r>
                    </a:p>
                    <a:p>
                      <a:pPr algn="l">
                        <a:lnSpc>
                          <a:spcPct val="107000"/>
                        </a:lnSpc>
                        <a:spcAft>
                          <a:spcPts val="800"/>
                        </a:spcAft>
                      </a:pPr>
                      <a:endParaRPr lang="en-GB" sz="1400" dirty="0">
                        <a:effectLst/>
                      </a:endParaRPr>
                    </a:p>
                  </a:txBody>
                  <a:tcPr marL="114300" marR="114300" marT="0" marB="0">
                    <a:solidFill>
                      <a:schemeClr val="bg1"/>
                    </a:solidFill>
                  </a:tcPr>
                </a:tc>
                <a:extLst>
                  <a:ext uri="{0D108BD9-81ED-4DB2-BD59-A6C34878D82A}">
                    <a16:rowId xmlns:a16="http://schemas.microsoft.com/office/drawing/2014/main" val="4005333137"/>
                  </a:ext>
                </a:extLst>
              </a:tr>
              <a:tr h="252350">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bl>
          </a:graphicData>
        </a:graphic>
      </p:graphicFrame>
    </p:spTree>
    <p:extLst>
      <p:ext uri="{BB962C8B-B14F-4D97-AF65-F5344CB8AC3E}">
        <p14:creationId xmlns:p14="http://schemas.microsoft.com/office/powerpoint/2010/main" val="372504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ext uri="{D42A27DB-BD31-4B8C-83A1-F6EECF244321}">
                <p14:modId xmlns:p14="http://schemas.microsoft.com/office/powerpoint/2010/main" val="1813279260"/>
              </p:ext>
            </p:extLst>
          </p:nvPr>
        </p:nvGraphicFramePr>
        <p:xfrm>
          <a:off x="354418" y="255185"/>
          <a:ext cx="6549655" cy="3607978"/>
        </p:xfrm>
        <a:graphic>
          <a:graphicData uri="http://schemas.openxmlformats.org/drawingml/2006/table">
            <a:tbl>
              <a:tblPr>
                <a:tableStyleId>{5C22544A-7EE6-4342-B048-85BDC9FD1C3A}</a:tableStyleId>
              </a:tblPr>
              <a:tblGrid>
                <a:gridCol w="6549655">
                  <a:extLst>
                    <a:ext uri="{9D8B030D-6E8A-4147-A177-3AD203B41FA5}">
                      <a16:colId xmlns:a16="http://schemas.microsoft.com/office/drawing/2014/main" val="3707103196"/>
                    </a:ext>
                  </a:extLst>
                </a:gridCol>
              </a:tblGrid>
              <a:tr h="3355628">
                <a:tc>
                  <a:txBody>
                    <a:bodyPr/>
                    <a:lstStyle/>
                    <a:p>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d. Co-signing a letter to Alex Norris to request a meeting and raise the issue of Towns Fund work to date and risks to loss of momentum – cc to Jo white</a:t>
                      </a:r>
                    </a:p>
                    <a:p>
                      <a:pPr lvl="0"/>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e. Escalating through BPBP Strategic Leadership Board resulting in letter from Dave Armiger to Amanda O’Sullivan  - copies on </a:t>
                      </a:r>
                      <a:r>
                        <a:rPr lang="en-GB" sz="1400" kern="1200" dirty="0">
                          <a:solidFill>
                            <a:schemeClr val="dk1"/>
                          </a:solidFill>
                          <a:effectLst/>
                          <a:latin typeface="+mn-lt"/>
                          <a:ea typeface="+mn-ea"/>
                          <a:cs typeface="+mn-cs"/>
                          <a:hlinkClick r:id="rId5"/>
                        </a:rPr>
                        <a:t>https://www.bcvs.org.uk/bassetlawvoicesmeetings</a:t>
                      </a:r>
                      <a:r>
                        <a:rPr lang="en-GB" sz="1400" kern="1200" dirty="0">
                          <a:solidFill>
                            <a:schemeClr val="dk1"/>
                          </a:solidFill>
                          <a:effectLst/>
                          <a:latin typeface="+mn-lt"/>
                          <a:ea typeface="+mn-ea"/>
                          <a:cs typeface="+mn-cs"/>
                        </a:rPr>
                        <a:t> </a:t>
                      </a:r>
                    </a:p>
                    <a:p>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f. Escalation of issues and risks through Nottinghamshire Health and Wellbeing Board via Bassetlaw DC cabinet member and VCSE Alliance Chair</a:t>
                      </a:r>
                    </a:p>
                    <a:p>
                      <a:pPr lvl="0"/>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g. Escalating risks through the NNICB VCSE Alliance – meeting between BCVS CEO, VCSE Alliance Chair and NNICB Director of Communications to take place 26</a:t>
                      </a:r>
                      <a:r>
                        <a:rPr lang="en-GB" sz="1400" kern="1200" baseline="30000" dirty="0">
                          <a:solidFill>
                            <a:schemeClr val="dk1"/>
                          </a:solidFill>
                          <a:effectLst/>
                          <a:latin typeface="+mn-lt"/>
                          <a:ea typeface="+mn-ea"/>
                          <a:cs typeface="+mn-cs"/>
                        </a:rPr>
                        <a:t>th</a:t>
                      </a:r>
                      <a:r>
                        <a:rPr lang="en-GB" sz="1400" kern="1200" dirty="0">
                          <a:solidFill>
                            <a:schemeClr val="dk1"/>
                          </a:solidFill>
                          <a:effectLst/>
                          <a:latin typeface="+mn-lt"/>
                          <a:ea typeface="+mn-ea"/>
                          <a:cs typeface="+mn-cs"/>
                        </a:rPr>
                        <a:t> September  </a:t>
                      </a:r>
                      <a:r>
                        <a:rPr lang="en-GB" sz="1400" kern="1200" dirty="0">
                          <a:solidFill>
                            <a:schemeClr val="dk1"/>
                          </a:solidFill>
                          <a:effectLst/>
                          <a:highlight>
                            <a:srgbClr val="FFFF00"/>
                          </a:highlight>
                          <a:latin typeface="+mn-lt"/>
                          <a:ea typeface="+mn-ea"/>
                          <a:cs typeface="+mn-cs"/>
                        </a:rPr>
                        <a:t>- any additional points members wish to be raised?</a:t>
                      </a:r>
                    </a:p>
                    <a:p>
                      <a:pPr algn="l">
                        <a:lnSpc>
                          <a:spcPct val="107000"/>
                        </a:lnSpc>
                        <a:spcAft>
                          <a:spcPts val="800"/>
                        </a:spcAft>
                      </a:pPr>
                      <a:endParaRPr lang="en-GB" sz="1400" dirty="0">
                        <a:effectLst/>
                      </a:endParaRPr>
                    </a:p>
                  </a:txBody>
                  <a:tcPr marL="114300" marR="114300" marT="0" marB="0">
                    <a:solidFill>
                      <a:schemeClr val="bg1"/>
                    </a:solidFill>
                  </a:tcPr>
                </a:tc>
                <a:extLst>
                  <a:ext uri="{0D108BD9-81ED-4DB2-BD59-A6C34878D82A}">
                    <a16:rowId xmlns:a16="http://schemas.microsoft.com/office/drawing/2014/main" val="4005333137"/>
                  </a:ext>
                </a:extLst>
              </a:tr>
              <a:tr h="252350">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bl>
          </a:graphicData>
        </a:graphic>
      </p:graphicFrame>
    </p:spTree>
    <p:extLst>
      <p:ext uri="{BB962C8B-B14F-4D97-AF65-F5344CB8AC3E}">
        <p14:creationId xmlns:p14="http://schemas.microsoft.com/office/powerpoint/2010/main" val="1988881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ext uri="{D42A27DB-BD31-4B8C-83A1-F6EECF244321}">
                <p14:modId xmlns:p14="http://schemas.microsoft.com/office/powerpoint/2010/main" val="3974237611"/>
              </p:ext>
            </p:extLst>
          </p:nvPr>
        </p:nvGraphicFramePr>
        <p:xfrm>
          <a:off x="354418" y="255185"/>
          <a:ext cx="6549655" cy="3941132"/>
        </p:xfrm>
        <a:graphic>
          <a:graphicData uri="http://schemas.openxmlformats.org/drawingml/2006/table">
            <a:tbl>
              <a:tblPr>
                <a:tableStyleId>{5C22544A-7EE6-4342-B048-85BDC9FD1C3A}</a:tableStyleId>
              </a:tblPr>
              <a:tblGrid>
                <a:gridCol w="6549655">
                  <a:extLst>
                    <a:ext uri="{9D8B030D-6E8A-4147-A177-3AD203B41FA5}">
                      <a16:colId xmlns:a16="http://schemas.microsoft.com/office/drawing/2014/main" val="3707103196"/>
                    </a:ext>
                  </a:extLst>
                </a:gridCol>
              </a:tblGrid>
              <a:tr h="3651269">
                <a:tc>
                  <a:txBody>
                    <a:bodyPr/>
                    <a:lstStyle/>
                    <a:p>
                      <a:pPr algn="l">
                        <a:lnSpc>
                          <a:spcPct val="107000"/>
                        </a:lnSpc>
                        <a:spcAft>
                          <a:spcPts val="800"/>
                        </a:spcAft>
                      </a:pPr>
                      <a:endParaRPr lang="en-GB" sz="1400" dirty="0">
                        <a:effectLst/>
                      </a:endParaRPr>
                    </a:p>
                    <a:p>
                      <a:pPr algn="l">
                        <a:lnSpc>
                          <a:spcPct val="107000"/>
                        </a:lnSpc>
                        <a:spcAft>
                          <a:spcPts val="800"/>
                        </a:spcAft>
                      </a:pPr>
                      <a:r>
                        <a:rPr lang="en-GB" sz="1400" b="1" dirty="0">
                          <a:effectLst/>
                        </a:rPr>
                        <a:t>Funding and opportunities :  </a:t>
                      </a:r>
                    </a:p>
                    <a:p>
                      <a:pPr algn="l">
                        <a:lnSpc>
                          <a:spcPct val="107000"/>
                        </a:lnSpc>
                        <a:spcAft>
                          <a:spcPts val="800"/>
                        </a:spcAft>
                      </a:pPr>
                      <a:r>
                        <a:rPr lang="en-GB" sz="1400" dirty="0">
                          <a:effectLst/>
                        </a:rPr>
                        <a:t> </a:t>
                      </a:r>
                    </a:p>
                    <a:p>
                      <a:pPr marL="228600" indent="-228600" algn="l">
                        <a:lnSpc>
                          <a:spcPct val="107000"/>
                        </a:lnSpc>
                        <a:spcAft>
                          <a:spcPts val="800"/>
                        </a:spcAft>
                        <a:buFont typeface="Arial" panose="020B0604020202020204" pitchFamily="34" charset="0"/>
                        <a:buAutoNum type="alphaLcPeriod"/>
                      </a:pPr>
                      <a:r>
                        <a:rPr lang="en-GB" sz="1400" dirty="0">
                          <a:effectLst/>
                        </a:rPr>
                        <a:t>Bassetlaw Community grants and the future of SPF</a:t>
                      </a:r>
                    </a:p>
                    <a:p>
                      <a:pPr marL="228600" indent="-228600" algn="l">
                        <a:lnSpc>
                          <a:spcPct val="107000"/>
                        </a:lnSpc>
                        <a:spcAft>
                          <a:spcPts val="800"/>
                        </a:spcAft>
                        <a:buFont typeface="Arial" panose="020B0604020202020204" pitchFamily="34" charset="0"/>
                        <a:buAutoNum type="alphaLcPeriod"/>
                      </a:pPr>
                      <a:r>
                        <a:rPr lang="en-GB" sz="1400" dirty="0">
                          <a:effectLst/>
                        </a:rPr>
                        <a:t>Legal and General Funding decisions </a:t>
                      </a:r>
                    </a:p>
                    <a:p>
                      <a:pPr marL="228600" indent="-228600" algn="l">
                        <a:lnSpc>
                          <a:spcPct val="107000"/>
                        </a:lnSpc>
                        <a:spcAft>
                          <a:spcPts val="800"/>
                        </a:spcAft>
                        <a:buFont typeface="Arial" panose="020B0604020202020204" pitchFamily="34" charset="0"/>
                        <a:buAutoNum type="alphaLcPeriod"/>
                      </a:pPr>
                      <a:r>
                        <a:rPr lang="en-GB" sz="1400" dirty="0">
                          <a:effectLst/>
                        </a:rPr>
                        <a:t>Volunteering for Health Funding </a:t>
                      </a:r>
                    </a:p>
                    <a:p>
                      <a:pPr marL="228600" indent="-228600" algn="l">
                        <a:lnSpc>
                          <a:spcPct val="107000"/>
                        </a:lnSpc>
                        <a:spcAft>
                          <a:spcPts val="800"/>
                        </a:spcAft>
                        <a:buFont typeface="Arial" panose="020B0604020202020204" pitchFamily="34" charset="0"/>
                        <a:buAutoNum type="alphaLcPeriod"/>
                      </a:pPr>
                      <a:r>
                        <a:rPr lang="en-GB" sz="1400" dirty="0">
                          <a:effectLst/>
                        </a:rPr>
                        <a:t>Worksop Towns Fund  £20m  - on hold</a:t>
                      </a:r>
                    </a:p>
                    <a:p>
                      <a:pPr marL="228600" indent="-228600" algn="l">
                        <a:lnSpc>
                          <a:spcPct val="107000"/>
                        </a:lnSpc>
                        <a:spcAft>
                          <a:spcPts val="800"/>
                        </a:spcAft>
                        <a:buFont typeface="Arial" panose="020B0604020202020204" pitchFamily="34" charset="0"/>
                        <a:buAutoNum type="alphaLcPeriod"/>
                      </a:pPr>
                      <a:r>
                        <a:rPr lang="en-GB" sz="1400" dirty="0">
                          <a:effectLst/>
                        </a:rPr>
                        <a:t>NHS/ICB Funding for 25/26</a:t>
                      </a:r>
                    </a:p>
                    <a:p>
                      <a:pPr marL="228600" indent="-228600" algn="l">
                        <a:lnSpc>
                          <a:spcPct val="107000"/>
                        </a:lnSpc>
                        <a:spcAft>
                          <a:spcPts val="800"/>
                        </a:spcAft>
                        <a:buFont typeface="Arial" panose="020B0604020202020204" pitchFamily="34" charset="0"/>
                        <a:buAutoNum type="alphaLcPeriod"/>
                      </a:pPr>
                      <a:r>
                        <a:rPr lang="en-GB" sz="1400" dirty="0">
                          <a:effectLst/>
                        </a:rPr>
                        <a:t>Plinth AI bid writing </a:t>
                      </a:r>
                    </a:p>
                  </a:txBody>
                  <a:tcPr marL="114300" marR="114300" marT="0" marB="0">
                    <a:solidFill>
                      <a:schemeClr val="bg1"/>
                    </a:solidFill>
                  </a:tcPr>
                </a:tc>
                <a:extLst>
                  <a:ext uri="{0D108BD9-81ED-4DB2-BD59-A6C34878D82A}">
                    <a16:rowId xmlns:a16="http://schemas.microsoft.com/office/drawing/2014/main" val="4005333137"/>
                  </a:ext>
                </a:extLst>
              </a:tr>
              <a:tr h="289863">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bl>
          </a:graphicData>
        </a:graphic>
      </p:graphicFrame>
    </p:spTree>
    <p:extLst>
      <p:ext uri="{BB962C8B-B14F-4D97-AF65-F5344CB8AC3E}">
        <p14:creationId xmlns:p14="http://schemas.microsoft.com/office/powerpoint/2010/main" val="130239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ext uri="{D42A27DB-BD31-4B8C-83A1-F6EECF244321}">
                <p14:modId xmlns:p14="http://schemas.microsoft.com/office/powerpoint/2010/main" val="1431467688"/>
              </p:ext>
            </p:extLst>
          </p:nvPr>
        </p:nvGraphicFramePr>
        <p:xfrm>
          <a:off x="354418" y="255185"/>
          <a:ext cx="7414438" cy="4230995"/>
        </p:xfrm>
        <a:graphic>
          <a:graphicData uri="http://schemas.openxmlformats.org/drawingml/2006/table">
            <a:tbl>
              <a:tblPr>
                <a:tableStyleId>{5C22544A-7EE6-4342-B048-85BDC9FD1C3A}</a:tableStyleId>
              </a:tblPr>
              <a:tblGrid>
                <a:gridCol w="7414438">
                  <a:extLst>
                    <a:ext uri="{9D8B030D-6E8A-4147-A177-3AD203B41FA5}">
                      <a16:colId xmlns:a16="http://schemas.microsoft.com/office/drawing/2014/main" val="3707103196"/>
                    </a:ext>
                  </a:extLst>
                </a:gridCol>
              </a:tblGrid>
              <a:tr h="3651269">
                <a:tc>
                  <a:txBody>
                    <a:bodyPr/>
                    <a:lstStyle/>
                    <a:p>
                      <a:pPr marL="228600" indent="-228600" algn="l">
                        <a:lnSpc>
                          <a:spcPct val="107000"/>
                        </a:lnSpc>
                        <a:spcAft>
                          <a:spcPts val="800"/>
                        </a:spcAft>
                        <a:buFont typeface="Arial" panose="020B0604020202020204" pitchFamily="34" charset="0"/>
                        <a:buAutoNum type="alphaLcPeriod"/>
                      </a:pPr>
                      <a:endParaRPr lang="en-GB" sz="1400" dirty="0">
                        <a:effectLst/>
                      </a:endParaRPr>
                    </a:p>
                    <a:p>
                      <a:pPr marL="228600" indent="-228600" algn="l">
                        <a:lnSpc>
                          <a:spcPct val="107000"/>
                        </a:lnSpc>
                        <a:spcAft>
                          <a:spcPts val="800"/>
                        </a:spcAft>
                        <a:buFont typeface="Arial" panose="020B0604020202020204" pitchFamily="34" charset="0"/>
                        <a:buAutoNum type="alphaLcPeriod"/>
                      </a:pPr>
                      <a:endParaRPr lang="en-GB" sz="1400" dirty="0">
                        <a:effectLst/>
                      </a:endParaRPr>
                    </a:p>
                    <a:p>
                      <a:pPr marL="0" indent="0" algn="l">
                        <a:lnSpc>
                          <a:spcPct val="107000"/>
                        </a:lnSpc>
                        <a:spcAft>
                          <a:spcPts val="800"/>
                        </a:spcAft>
                        <a:buFont typeface="Arial" panose="020B0604020202020204" pitchFamily="34" charset="0"/>
                        <a:buNone/>
                      </a:pPr>
                      <a:r>
                        <a:rPr lang="en-GB" sz="1400" b="1" dirty="0">
                          <a:effectLst/>
                        </a:rPr>
                        <a:t>Training and building capacity – Q3</a:t>
                      </a:r>
                    </a:p>
                    <a:p>
                      <a:pPr marL="0" indent="0" algn="l">
                        <a:lnSpc>
                          <a:spcPct val="107000"/>
                        </a:lnSpc>
                        <a:spcAft>
                          <a:spcPts val="800"/>
                        </a:spcAft>
                        <a:buFont typeface="Arial" panose="020B0604020202020204" pitchFamily="34" charset="0"/>
                        <a:buNone/>
                      </a:pPr>
                      <a:endParaRPr lang="en-GB" sz="1400" b="1" dirty="0">
                        <a:effectLst/>
                      </a:endParaRPr>
                    </a:p>
                    <a:p>
                      <a:pPr marL="285750" indent="-285750" algn="l">
                        <a:lnSpc>
                          <a:spcPct val="107000"/>
                        </a:lnSpc>
                        <a:spcAft>
                          <a:spcPts val="800"/>
                        </a:spcAft>
                        <a:buFont typeface="Arial" panose="020B0604020202020204" pitchFamily="34" charset="0"/>
                        <a:buChar char="•"/>
                      </a:pPr>
                      <a:r>
                        <a:rPr lang="en-GB" sz="1400" dirty="0">
                          <a:effectLst/>
                        </a:rPr>
                        <a:t>BCVS AGM and keynote speakers –  29</a:t>
                      </a:r>
                      <a:r>
                        <a:rPr lang="en-GB" sz="1400" baseline="30000" dirty="0">
                          <a:effectLst/>
                        </a:rPr>
                        <a:t>th</a:t>
                      </a:r>
                      <a:r>
                        <a:rPr lang="en-GB" sz="1400" dirty="0">
                          <a:effectLst/>
                        </a:rPr>
                        <a:t> November – more films will be made!</a:t>
                      </a:r>
                    </a:p>
                    <a:p>
                      <a:pPr marL="285750" indent="-285750" algn="l">
                        <a:lnSpc>
                          <a:spcPct val="107000"/>
                        </a:lnSpc>
                        <a:spcAft>
                          <a:spcPts val="800"/>
                        </a:spcAft>
                        <a:buFont typeface="Arial" panose="020B0604020202020204" pitchFamily="34" charset="0"/>
                        <a:buChar char="•"/>
                      </a:pPr>
                      <a:r>
                        <a:rPr lang="en-GB" sz="1400" dirty="0">
                          <a:effectLst/>
                        </a:rPr>
                        <a:t>Teams and AI Training in October,   Anti-Racism Training in November,   </a:t>
                      </a:r>
                    </a:p>
                    <a:p>
                      <a:pPr marL="285750" indent="-285750" algn="l">
                        <a:lnSpc>
                          <a:spcPct val="107000"/>
                        </a:lnSpc>
                        <a:spcAft>
                          <a:spcPts val="800"/>
                        </a:spcAft>
                        <a:buFont typeface="Arial" panose="020B0604020202020204" pitchFamily="34" charset="0"/>
                        <a:buChar char="•"/>
                      </a:pPr>
                      <a:r>
                        <a:rPr lang="en-GB" sz="1400" dirty="0">
                          <a:effectLst/>
                        </a:rPr>
                        <a:t>Strategy and Partnership Development Sessions in November </a:t>
                      </a:r>
                    </a:p>
                    <a:p>
                      <a:pPr marL="285750" indent="-285750" algn="l">
                        <a:lnSpc>
                          <a:spcPct val="107000"/>
                        </a:lnSpc>
                        <a:spcAft>
                          <a:spcPts val="800"/>
                        </a:spcAft>
                        <a:buFont typeface="Arial" panose="020B0604020202020204" pitchFamily="34" charset="0"/>
                        <a:buChar char="•"/>
                      </a:pPr>
                      <a:r>
                        <a:rPr lang="en-GB" sz="1400" dirty="0">
                          <a:effectLst/>
                        </a:rPr>
                        <a:t>Plinth training in October and November </a:t>
                      </a:r>
                    </a:p>
                    <a:p>
                      <a:pPr marL="285750" indent="-285750" algn="l">
                        <a:lnSpc>
                          <a:spcPct val="107000"/>
                        </a:lnSpc>
                        <a:spcAft>
                          <a:spcPts val="800"/>
                        </a:spcAft>
                        <a:buFont typeface="Arial" panose="020B0604020202020204" pitchFamily="34" charset="0"/>
                        <a:buChar char="•"/>
                      </a:pPr>
                      <a:r>
                        <a:rPr lang="en-GB" sz="1400" dirty="0">
                          <a:effectLst/>
                          <a:highlight>
                            <a:srgbClr val="FFFF00"/>
                          </a:highlight>
                        </a:rPr>
                        <a:t>Any additional needs?</a:t>
                      </a:r>
                    </a:p>
                    <a:p>
                      <a:pPr algn="l">
                        <a:lnSpc>
                          <a:spcPct val="107000"/>
                        </a:lnSpc>
                        <a:spcAft>
                          <a:spcPts val="800"/>
                        </a:spcAft>
                      </a:pPr>
                      <a:endParaRPr lang="en-GB" sz="1400" dirty="0">
                        <a:effectLst/>
                        <a:highlight>
                          <a:srgbClr val="FFFF00"/>
                        </a:highlight>
                      </a:endParaRPr>
                    </a:p>
                    <a:p>
                      <a:pPr algn="l">
                        <a:lnSpc>
                          <a:spcPct val="107000"/>
                        </a:lnSpc>
                        <a:spcAft>
                          <a:spcPts val="800"/>
                        </a:spcAft>
                      </a:pPr>
                      <a:r>
                        <a:rPr lang="en-GB" sz="1400" dirty="0">
                          <a:effectLst/>
                          <a:highlight>
                            <a:srgbClr val="FFFF00"/>
                          </a:highlight>
                        </a:rPr>
                        <a:t>Bassetlaw Cost of Living Response  - #</a:t>
                      </a:r>
                      <a:r>
                        <a:rPr lang="en-GB" sz="1400" dirty="0" err="1">
                          <a:effectLst/>
                          <a:highlight>
                            <a:srgbClr val="FFFF00"/>
                          </a:highlight>
                        </a:rPr>
                        <a:t>WorkingTogether</a:t>
                      </a:r>
                      <a:r>
                        <a:rPr lang="en-GB" sz="1400" dirty="0">
                          <a:effectLst/>
                          <a:highlight>
                            <a:srgbClr val="FFFF00"/>
                          </a:highlight>
                        </a:rPr>
                        <a:t> and what next?</a:t>
                      </a:r>
                    </a:p>
                  </a:txBody>
                  <a:tcPr marL="114300" marR="114300" marT="0" marB="0">
                    <a:solidFill>
                      <a:schemeClr val="bg1"/>
                    </a:solidFill>
                  </a:tcPr>
                </a:tc>
                <a:extLst>
                  <a:ext uri="{0D108BD9-81ED-4DB2-BD59-A6C34878D82A}">
                    <a16:rowId xmlns:a16="http://schemas.microsoft.com/office/drawing/2014/main" val="4005333137"/>
                  </a:ext>
                </a:extLst>
              </a:tr>
              <a:tr h="289863">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r h="289863">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3306823642"/>
                  </a:ext>
                </a:extLst>
              </a:tr>
            </a:tbl>
          </a:graphicData>
        </a:graphic>
      </p:graphicFrame>
    </p:spTree>
    <p:extLst>
      <p:ext uri="{BB962C8B-B14F-4D97-AF65-F5344CB8AC3E}">
        <p14:creationId xmlns:p14="http://schemas.microsoft.com/office/powerpoint/2010/main" val="892918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3B7FDD-1D40-4A8D-AAD6-CA03F19C21DD}"/>
              </a:ext>
            </a:extLst>
          </p:cNvPr>
          <p:cNvPicPr>
            <a:picLocks noChangeAspect="1"/>
          </p:cNvPicPr>
          <p:nvPr/>
        </p:nvPicPr>
        <p:blipFill>
          <a:blip r:embed="rId2"/>
          <a:stretch>
            <a:fillRect/>
          </a:stretch>
        </p:blipFill>
        <p:spPr>
          <a:xfrm>
            <a:off x="6776762" y="0"/>
            <a:ext cx="2367238" cy="1257300"/>
          </a:xfrm>
          <a:prstGeom prst="rect">
            <a:avLst/>
          </a:prstGeom>
        </p:spPr>
      </p:pic>
      <p:pic>
        <p:nvPicPr>
          <p:cNvPr id="3" name="Picture 2">
            <a:extLst>
              <a:ext uri="{FF2B5EF4-FFF2-40B4-BE49-F238E27FC236}">
                <a16:creationId xmlns:a16="http://schemas.microsoft.com/office/drawing/2014/main" id="{47A0FA52-A058-40B9-8CE9-49A74388A7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034" y="4320187"/>
            <a:ext cx="4874559" cy="753102"/>
          </a:xfrm>
          <a:prstGeom prst="rect">
            <a:avLst/>
          </a:prstGeom>
        </p:spPr>
      </p:pic>
      <p:pic>
        <p:nvPicPr>
          <p:cNvPr id="4" name="Picture 3">
            <a:extLst>
              <a:ext uri="{FF2B5EF4-FFF2-40B4-BE49-F238E27FC236}">
                <a16:creationId xmlns:a16="http://schemas.microsoft.com/office/drawing/2014/main" id="{CE719390-6511-4A4A-8A6A-7B7C2F963CD0}"/>
              </a:ext>
            </a:extLst>
          </p:cNvPr>
          <p:cNvPicPr>
            <a:picLocks noChangeAspect="1"/>
          </p:cNvPicPr>
          <p:nvPr/>
        </p:nvPicPr>
        <p:blipFill rotWithShape="1">
          <a:blip r:embed="rId4">
            <a:extLst>
              <a:ext uri="{28A0092B-C50C-407E-A947-70E740481C1C}">
                <a14:useLocalDpi xmlns:a14="http://schemas.microsoft.com/office/drawing/2010/main" val="0"/>
              </a:ext>
            </a:extLst>
          </a:blip>
          <a:srcRect t="21043" b="17653"/>
          <a:stretch/>
        </p:blipFill>
        <p:spPr>
          <a:xfrm>
            <a:off x="87407" y="3799487"/>
            <a:ext cx="3309394" cy="1352550"/>
          </a:xfrm>
          <a:prstGeom prst="rect">
            <a:avLst/>
          </a:prstGeom>
        </p:spPr>
      </p:pic>
      <p:graphicFrame>
        <p:nvGraphicFramePr>
          <p:cNvPr id="10" name="Table 9">
            <a:extLst>
              <a:ext uri="{FF2B5EF4-FFF2-40B4-BE49-F238E27FC236}">
                <a16:creationId xmlns:a16="http://schemas.microsoft.com/office/drawing/2014/main" id="{2ECD6F4E-7066-415C-9BEF-38E2A9E2D026}"/>
              </a:ext>
            </a:extLst>
          </p:cNvPr>
          <p:cNvGraphicFramePr>
            <a:graphicFrameLocks noGrp="1"/>
          </p:cNvGraphicFramePr>
          <p:nvPr>
            <p:extLst/>
          </p:nvPr>
        </p:nvGraphicFramePr>
        <p:xfrm>
          <a:off x="354418" y="255185"/>
          <a:ext cx="7414438" cy="4230995"/>
        </p:xfrm>
        <a:graphic>
          <a:graphicData uri="http://schemas.openxmlformats.org/drawingml/2006/table">
            <a:tbl>
              <a:tblPr>
                <a:tableStyleId>{5C22544A-7EE6-4342-B048-85BDC9FD1C3A}</a:tableStyleId>
              </a:tblPr>
              <a:tblGrid>
                <a:gridCol w="7414438">
                  <a:extLst>
                    <a:ext uri="{9D8B030D-6E8A-4147-A177-3AD203B41FA5}">
                      <a16:colId xmlns:a16="http://schemas.microsoft.com/office/drawing/2014/main" val="3707103196"/>
                    </a:ext>
                  </a:extLst>
                </a:gridCol>
              </a:tblGrid>
              <a:tr h="3651269">
                <a:tc>
                  <a:txBody>
                    <a:bodyPr/>
                    <a:lstStyle/>
                    <a:p>
                      <a:pPr algn="l">
                        <a:lnSpc>
                          <a:spcPct val="107000"/>
                        </a:lnSpc>
                        <a:spcAft>
                          <a:spcPts val="800"/>
                        </a:spcAft>
                      </a:pPr>
                      <a:r>
                        <a:rPr lang="en-GB" sz="1800" dirty="0">
                          <a:effectLst/>
                        </a:rPr>
                        <a:t>Andria Birch    BCVS September 2024 Update:</a:t>
                      </a:r>
                    </a:p>
                    <a:p>
                      <a:pPr marL="228600" indent="-228600" algn="l">
                        <a:lnSpc>
                          <a:spcPct val="107000"/>
                        </a:lnSpc>
                        <a:spcAft>
                          <a:spcPts val="800"/>
                        </a:spcAft>
                        <a:buFont typeface="Arial" panose="020B0604020202020204" pitchFamily="34" charset="0"/>
                        <a:buAutoNum type="alphaLcPeriod"/>
                      </a:pPr>
                      <a:endParaRPr lang="en-GB" sz="1400" dirty="0">
                        <a:effectLst/>
                      </a:endParaRPr>
                    </a:p>
                    <a:p>
                      <a:pPr marL="0" indent="0" algn="l">
                        <a:lnSpc>
                          <a:spcPct val="107000"/>
                        </a:lnSpc>
                        <a:spcAft>
                          <a:spcPts val="800"/>
                        </a:spcAft>
                        <a:buFont typeface="Arial" panose="020B0604020202020204" pitchFamily="34" charset="0"/>
                        <a:buNone/>
                      </a:pPr>
                      <a:r>
                        <a:rPr lang="en-GB" sz="1400" b="1" dirty="0">
                          <a:effectLst/>
                        </a:rPr>
                        <a:t>Training and building capacity – Q3</a:t>
                      </a:r>
                    </a:p>
                    <a:p>
                      <a:pPr marL="0" indent="0" algn="l">
                        <a:lnSpc>
                          <a:spcPct val="107000"/>
                        </a:lnSpc>
                        <a:spcAft>
                          <a:spcPts val="800"/>
                        </a:spcAft>
                        <a:buFont typeface="Arial" panose="020B0604020202020204" pitchFamily="34" charset="0"/>
                        <a:buNone/>
                      </a:pPr>
                      <a:endParaRPr lang="en-GB" sz="1400" b="1" dirty="0">
                        <a:effectLst/>
                      </a:endParaRPr>
                    </a:p>
                    <a:p>
                      <a:pPr marL="285750" indent="-285750" algn="l">
                        <a:lnSpc>
                          <a:spcPct val="107000"/>
                        </a:lnSpc>
                        <a:spcAft>
                          <a:spcPts val="800"/>
                        </a:spcAft>
                        <a:buFont typeface="Arial" panose="020B0604020202020204" pitchFamily="34" charset="0"/>
                        <a:buChar char="•"/>
                      </a:pPr>
                      <a:r>
                        <a:rPr lang="en-GB" sz="1400" dirty="0">
                          <a:effectLst/>
                        </a:rPr>
                        <a:t>BCVS AGM and keynote speakers –  29</a:t>
                      </a:r>
                      <a:r>
                        <a:rPr lang="en-GB" sz="1400" baseline="30000" dirty="0">
                          <a:effectLst/>
                        </a:rPr>
                        <a:t>th</a:t>
                      </a:r>
                      <a:r>
                        <a:rPr lang="en-GB" sz="1400" dirty="0">
                          <a:effectLst/>
                        </a:rPr>
                        <a:t> November – more films will be made!</a:t>
                      </a:r>
                    </a:p>
                    <a:p>
                      <a:pPr marL="285750" indent="-285750" algn="l">
                        <a:lnSpc>
                          <a:spcPct val="107000"/>
                        </a:lnSpc>
                        <a:spcAft>
                          <a:spcPts val="800"/>
                        </a:spcAft>
                        <a:buFont typeface="Arial" panose="020B0604020202020204" pitchFamily="34" charset="0"/>
                        <a:buChar char="•"/>
                      </a:pPr>
                      <a:r>
                        <a:rPr lang="en-GB" sz="1400" dirty="0">
                          <a:effectLst/>
                        </a:rPr>
                        <a:t>Teams and AI Training in October,   Anti-Racism Training in November,   </a:t>
                      </a:r>
                    </a:p>
                    <a:p>
                      <a:pPr marL="285750" indent="-285750" algn="l">
                        <a:lnSpc>
                          <a:spcPct val="107000"/>
                        </a:lnSpc>
                        <a:spcAft>
                          <a:spcPts val="800"/>
                        </a:spcAft>
                        <a:buFont typeface="Arial" panose="020B0604020202020204" pitchFamily="34" charset="0"/>
                        <a:buChar char="•"/>
                      </a:pPr>
                      <a:r>
                        <a:rPr lang="en-GB" sz="1400" dirty="0">
                          <a:effectLst/>
                        </a:rPr>
                        <a:t>Strategy and Partnership Development Sessions in November </a:t>
                      </a:r>
                    </a:p>
                    <a:p>
                      <a:pPr marL="285750" indent="-285750" algn="l">
                        <a:lnSpc>
                          <a:spcPct val="107000"/>
                        </a:lnSpc>
                        <a:spcAft>
                          <a:spcPts val="800"/>
                        </a:spcAft>
                        <a:buFont typeface="Arial" panose="020B0604020202020204" pitchFamily="34" charset="0"/>
                        <a:buChar char="•"/>
                      </a:pPr>
                      <a:r>
                        <a:rPr lang="en-GB" sz="1400" dirty="0">
                          <a:effectLst/>
                        </a:rPr>
                        <a:t>Plinth training in October and November </a:t>
                      </a:r>
                    </a:p>
                    <a:p>
                      <a:pPr marL="285750" indent="-285750" algn="l">
                        <a:lnSpc>
                          <a:spcPct val="107000"/>
                        </a:lnSpc>
                        <a:spcAft>
                          <a:spcPts val="800"/>
                        </a:spcAft>
                        <a:buFont typeface="Arial" panose="020B0604020202020204" pitchFamily="34" charset="0"/>
                        <a:buChar char="•"/>
                      </a:pPr>
                      <a:r>
                        <a:rPr lang="en-GB" sz="1400" dirty="0">
                          <a:effectLst/>
                        </a:rPr>
                        <a:t>Any additional needs?</a:t>
                      </a:r>
                    </a:p>
                    <a:p>
                      <a:pPr algn="l">
                        <a:lnSpc>
                          <a:spcPct val="107000"/>
                        </a:lnSpc>
                        <a:spcAft>
                          <a:spcPts val="800"/>
                        </a:spcAft>
                      </a:pPr>
                      <a:endParaRPr lang="en-GB" sz="1400" dirty="0">
                        <a:effectLst/>
                      </a:endParaRPr>
                    </a:p>
                  </a:txBody>
                  <a:tcPr marL="114300" marR="114300" marT="0" marB="0">
                    <a:solidFill>
                      <a:schemeClr val="bg1"/>
                    </a:solidFill>
                  </a:tcPr>
                </a:tc>
                <a:extLst>
                  <a:ext uri="{0D108BD9-81ED-4DB2-BD59-A6C34878D82A}">
                    <a16:rowId xmlns:a16="http://schemas.microsoft.com/office/drawing/2014/main" val="4005333137"/>
                  </a:ext>
                </a:extLst>
              </a:tr>
              <a:tr h="289863">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366315182"/>
                  </a:ext>
                </a:extLst>
              </a:tr>
              <a:tr h="289863">
                <a:tc>
                  <a:txBody>
                    <a:bodyPr/>
                    <a:lstStyle/>
                    <a:p>
                      <a:pPr marL="0" indent="0" algn="l">
                        <a:lnSpc>
                          <a:spcPct val="107000"/>
                        </a:lnSpc>
                        <a:spcAft>
                          <a:spcPts val="800"/>
                        </a:spcAft>
                        <a:buFont typeface="Arial" panose="020B0604020202020204" pitchFamily="34" charse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3306823642"/>
                  </a:ext>
                </a:extLst>
              </a:tr>
            </a:tbl>
          </a:graphicData>
        </a:graphic>
      </p:graphicFrame>
    </p:spTree>
    <p:extLst>
      <p:ext uri="{BB962C8B-B14F-4D97-AF65-F5344CB8AC3E}">
        <p14:creationId xmlns:p14="http://schemas.microsoft.com/office/powerpoint/2010/main" val="3065824302"/>
      </p:ext>
    </p:extLst>
  </p:cSld>
  <p:clrMapOvr>
    <a:masterClrMapping/>
  </p:clrMapOvr>
</p:sld>
</file>

<file path=ppt/theme/theme1.xml><?xml version="1.0" encoding="utf-8"?>
<a:theme xmlns:a="http://schemas.openxmlformats.org/drawingml/2006/main" name="Office Theme">
  <a:themeElements>
    <a:clrScheme name="Senorita">
      <a:dk1>
        <a:sysClr val="windowText" lastClr="000000"/>
      </a:dk1>
      <a:lt1>
        <a:sysClr val="window" lastClr="FFFFFF"/>
      </a:lt1>
      <a:dk2>
        <a:srgbClr val="44546A"/>
      </a:dk2>
      <a:lt2>
        <a:srgbClr val="E7E6E6"/>
      </a:lt2>
      <a:accent1>
        <a:srgbClr val="BFBFBF"/>
      </a:accent1>
      <a:accent2>
        <a:srgbClr val="A5A5A5"/>
      </a:accent2>
      <a:accent3>
        <a:srgbClr val="A5A5A5"/>
      </a:accent3>
      <a:accent4>
        <a:srgbClr val="FFC000"/>
      </a:accent4>
      <a:accent5>
        <a:srgbClr val="7F7F7F"/>
      </a:accent5>
      <a:accent6>
        <a:srgbClr val="A5A5A5"/>
      </a:accent6>
      <a:hlink>
        <a:srgbClr val="0563C1"/>
      </a:hlink>
      <a:folHlink>
        <a:srgbClr val="954F72"/>
      </a:folHlink>
    </a:clrScheme>
    <a:fontScheme name="Senorita">
      <a:majorFont>
        <a:latin typeface="Archivo Black"/>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7045</TotalTime>
  <Words>465</Words>
  <Application>Microsoft Office PowerPoint</Application>
  <PresentationFormat>On-screen Show (16:9)</PresentationFormat>
  <Paragraphs>56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Archivo Black</vt:lpstr>
      <vt:lpstr>Arial</vt:lpstr>
      <vt:lpstr>Calibri</vt:lpstr>
      <vt:lpstr>Google Sans</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GiantDesign</dc:creator>
  <cp:lastModifiedBy>Andria Birch</cp:lastModifiedBy>
  <cp:revision>77</cp:revision>
  <dcterms:created xsi:type="dcterms:W3CDTF">2019-08-23T08:10:12Z</dcterms:created>
  <dcterms:modified xsi:type="dcterms:W3CDTF">2024-09-26T10:12:19Z</dcterms:modified>
</cp:coreProperties>
</file>