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339" r:id="rId6"/>
    <p:sldId id="337" r:id="rId7"/>
    <p:sldId id="348" r:id="rId8"/>
    <p:sldId id="349" r:id="rId9"/>
    <p:sldId id="347" r:id="rId10"/>
    <p:sldId id="350" r:id="rId11"/>
    <p:sldId id="351" r:id="rId12"/>
    <p:sldId id="352" r:id="rId13"/>
    <p:sldId id="34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5FABA6A-9B33-BF02-8F2A-2E1FEE095E94}" name="Maxine Bunn" initials="MB" userId="S::maxine.bunn1@nhs.net::b788e25a-4d7d-4ca9-a645-948b86c8f676" providerId="AD"/>
  <p188:author id="{A50D4476-70F5-C526-B44C-7FC4A9176B78}" name="ANDERSON, Lucy (NHS NOTTINGHAM AND NOTTINGHAMSHIRE ICB - 52R)" initials="AL(NANI5" userId="S::lucy.anderson2@nhs.net::11282c0d-c861-4d77-8053-8148886ec50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222"/>
    <a:srgbClr val="47A839"/>
    <a:srgbClr val="FF0066"/>
    <a:srgbClr val="00CC99"/>
    <a:srgbClr val="FF8FBC"/>
    <a:srgbClr val="FFFFFF"/>
    <a:srgbClr val="C1EFFF"/>
    <a:srgbClr val="C8EBC3"/>
    <a:srgbClr val="FFCDE1"/>
    <a:srgbClr val="89B4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Themed Style 2 –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–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134" autoAdjust="0"/>
  </p:normalViewPr>
  <p:slideViewPr>
    <p:cSldViewPr snapToGrid="0">
      <p:cViewPr varScale="1">
        <p:scale>
          <a:sx n="58" d="100"/>
          <a:sy n="58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75533-AED7-4ECB-8BE4-2C8B1A8D07D2}" type="datetimeFigureOut">
              <a:rPr lang="en-GB" smtClean="0"/>
              <a:t>21/11/2024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1DCC3-57C4-4023-8829-232B96C459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4744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1DCC3-57C4-4023-8829-232B96C459C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4617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1DCC3-57C4-4023-8829-232B96C459C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161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1DCC3-57C4-4023-8829-232B96C459C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6298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1DCC3-57C4-4023-8829-232B96C459C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9191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1DCC3-57C4-4023-8829-232B96C459C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305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1DCC3-57C4-4023-8829-232B96C459C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858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1DCC3-57C4-4023-8829-232B96C459C7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1757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60567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22021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33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9934DC-71CB-CF4A-A059-D7DF2ADC8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54" y="-120771"/>
            <a:ext cx="12723888" cy="710816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FEB365CC-6196-4D4E-9B3C-E13D3EADC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7854" y="-120771"/>
            <a:ext cx="12636740" cy="7108166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AE32F209-71EC-0E47-BB82-5F07244C1D09}"/>
              </a:ext>
            </a:extLst>
          </p:cNvPr>
          <p:cNvSpPr txBox="1">
            <a:spLocks/>
          </p:cNvSpPr>
          <p:nvPr/>
        </p:nvSpPr>
        <p:spPr>
          <a:xfrm>
            <a:off x="-157854" y="3429000"/>
            <a:ext cx="682869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Integrated Mental Health Strategic Pathway for Nottingham and Nottinghamshire &amp; Tackling Loneliness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814B9BD-1B9C-B245-837B-1E0A70164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6933" y="545979"/>
            <a:ext cx="2625146" cy="92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90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9934DC-71CB-CF4A-A059-D7DF2ADC8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7854" y="-120771"/>
            <a:ext cx="12723888" cy="710816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FEB365CC-6196-4D4E-9B3C-E13D3EADC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2370" y="-544104"/>
            <a:ext cx="12636740" cy="7108166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AE32F209-71EC-0E47-BB82-5F07244C1D09}"/>
              </a:ext>
            </a:extLst>
          </p:cNvPr>
          <p:cNvSpPr txBox="1">
            <a:spLocks/>
          </p:cNvSpPr>
          <p:nvPr/>
        </p:nvSpPr>
        <p:spPr>
          <a:xfrm>
            <a:off x="-222370" y="3009979"/>
            <a:ext cx="7446481" cy="2631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bg1"/>
                </a:solidFill>
                <a:latin typeface="Montserrat" pitchFamily="2" charset="77"/>
              </a:rPr>
              <a:t>     Ruthe Sawyer 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bg1"/>
                </a:solidFill>
                <a:latin typeface="Montserrat" pitchFamily="2" charset="77"/>
              </a:rPr>
              <a:t>   Ruthe.sawyer@nhs.net</a:t>
            </a:r>
          </a:p>
          <a:p>
            <a:pPr marL="0" indent="0">
              <a:buNone/>
            </a:pPr>
            <a:endParaRPr lang="en-US" sz="1800" b="1" dirty="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814B9BD-1B9C-B245-837B-1E0A701641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6933" y="545979"/>
            <a:ext cx="2625146" cy="92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11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9934DC-71CB-CF4A-A059-D7DF2ADC8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54" y="-120771"/>
            <a:ext cx="12723888" cy="710816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FEB365CC-6196-4D4E-9B3C-E13D3EADC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7854" y="-125083"/>
            <a:ext cx="12636740" cy="7108166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AE32F209-71EC-0E47-BB82-5F07244C1D09}"/>
              </a:ext>
            </a:extLst>
          </p:cNvPr>
          <p:cNvSpPr txBox="1">
            <a:spLocks/>
          </p:cNvSpPr>
          <p:nvPr/>
        </p:nvSpPr>
        <p:spPr>
          <a:xfrm>
            <a:off x="0" y="3256156"/>
            <a:ext cx="7893521" cy="247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400" b="1" dirty="0">
                <a:solidFill>
                  <a:schemeClr val="bg1"/>
                </a:solidFill>
                <a:latin typeface="Montserrat" pitchFamily="2" charset="77"/>
              </a:rPr>
              <a:t>Ruthe Sawyer</a:t>
            </a:r>
          </a:p>
          <a:p>
            <a:pPr marL="0" indent="0">
              <a:buNone/>
            </a:pPr>
            <a:r>
              <a:rPr lang="en-GB" sz="3200" b="1" dirty="0">
                <a:solidFill>
                  <a:schemeClr val="bg1"/>
                </a:solidFill>
                <a:latin typeface="Montserrat" pitchFamily="2" charset="77"/>
              </a:rPr>
              <a:t>Project Manager – Integrated Mental </a:t>
            </a:r>
          </a:p>
          <a:p>
            <a:pPr marL="0" indent="0">
              <a:buNone/>
            </a:pPr>
            <a:r>
              <a:rPr lang="en-GB" sz="3200" b="1" dirty="0">
                <a:solidFill>
                  <a:schemeClr val="bg1"/>
                </a:solidFill>
                <a:latin typeface="Montserrat" pitchFamily="2" charset="77"/>
              </a:rPr>
              <a:t>Health Commissioning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814B9BD-1B9C-B245-837B-1E0A70164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6933" y="545979"/>
            <a:ext cx="2625146" cy="92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41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13B76-8783-2245-A79B-7B8CFD963C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1239" y="558959"/>
            <a:ext cx="7149662" cy="40842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585857"/>
                </a:solidFill>
                <a:latin typeface="Montserrat" pitchFamily="2" charset="77"/>
              </a:rPr>
              <a:t>Integrated Mental Health Commissioning Strategic Plan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34D0EA-087B-1C45-B0D1-F434422AB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933" y="524355"/>
            <a:ext cx="2625146" cy="92180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F6FFB8C-BE0F-884F-830E-B87C8198C2DB}"/>
              </a:ext>
            </a:extLst>
          </p:cNvPr>
          <p:cNvSpPr txBox="1">
            <a:spLocks/>
          </p:cNvSpPr>
          <p:nvPr/>
        </p:nvSpPr>
        <p:spPr>
          <a:xfrm>
            <a:off x="838200" y="1189471"/>
            <a:ext cx="7149662" cy="408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>
              <a:solidFill>
                <a:srgbClr val="36A6DE"/>
              </a:solidFill>
              <a:latin typeface="Montserrat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8EC2AC-59F9-9945-8432-99FABC78F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89102" y="1471906"/>
            <a:ext cx="4179905" cy="45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463326-3A26-4C4D-B061-98EE055B68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0871" y="6737884"/>
            <a:ext cx="12325088" cy="15743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FA6EEA7-A54D-47A7-312C-405566B9FBB0}"/>
              </a:ext>
            </a:extLst>
          </p:cNvPr>
          <p:cNvSpPr txBox="1">
            <a:spLocks/>
          </p:cNvSpPr>
          <p:nvPr/>
        </p:nvSpPr>
        <p:spPr>
          <a:xfrm>
            <a:off x="407356" y="2198513"/>
            <a:ext cx="11514259" cy="338516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lIns="91440" tIns="45720" rIns="91440" bIns="4572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2400" dirty="0">
                <a:latin typeface="Calibri" panose="020F0502020204030204" pitchFamily="34" charset="0"/>
              </a:rPr>
              <a:t>Integrated Mental Health Pathway Strategic Plan 2024/25-2026/27 published July 31st 2024 </a:t>
            </a:r>
          </a:p>
          <a:p>
            <a:pPr algn="ctr">
              <a:lnSpc>
                <a:spcPct val="100000"/>
              </a:lnSpc>
            </a:pPr>
            <a:r>
              <a:rPr lang="en-GB" sz="2400" dirty="0">
                <a:latin typeface="Calibri" panose="020F0502020204030204" pitchFamily="34" charset="0"/>
              </a:rPr>
              <a:t>System-wide working across Nottingham and Nottinghamshire </a:t>
            </a:r>
          </a:p>
          <a:p>
            <a:pPr algn="ctr">
              <a:lnSpc>
                <a:spcPct val="100000"/>
              </a:lnSpc>
            </a:pPr>
            <a:r>
              <a:rPr lang="en-GB" sz="2400" dirty="0">
                <a:latin typeface="Calibri" panose="020F0502020204030204" pitchFamily="34" charset="0"/>
              </a:rPr>
              <a:t>Scope covers Adult Mental Health pathway, inclusive of Learning Disability and Autism pathway</a:t>
            </a:r>
          </a:p>
          <a:p>
            <a:pPr algn="ctr">
              <a:lnSpc>
                <a:spcPct val="100000"/>
              </a:lnSpc>
            </a:pPr>
            <a:r>
              <a:rPr lang="en-GB" sz="2400" dirty="0">
                <a:latin typeface="Calibri" panose="020F0502020204030204" pitchFamily="34" charset="0"/>
              </a:rPr>
              <a:t>Decision was made as a system to look at strategic plan across pathway rather than inpatient focus in isolation</a:t>
            </a:r>
          </a:p>
          <a:p>
            <a:pPr algn="ctr">
              <a:lnSpc>
                <a:spcPct val="100000"/>
              </a:lnSpc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Working towards delivery of the plan over next 3 years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sz="1100" b="1" dirty="0">
              <a:solidFill>
                <a:srgbClr val="585857"/>
              </a:solidFill>
              <a:latin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373314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C1B673-FDDF-E3C1-895E-04B6081ED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59" y="3247031"/>
            <a:ext cx="3487214" cy="2416490"/>
          </a:xfrm>
          <a:prstGeom prst="rect">
            <a:avLst/>
          </a:prstGeom>
          <a:solidFill>
            <a:srgbClr val="F8C222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17D0E6-CDC9-EA17-FC7E-8A9834FDD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940" y="3247031"/>
            <a:ext cx="3988666" cy="2185842"/>
          </a:xfrm>
          <a:prstGeom prst="rect">
            <a:avLst/>
          </a:prstGeom>
        </p:spPr>
      </p:pic>
      <p:sp>
        <p:nvSpPr>
          <p:cNvPr id="4" name="TextBox 3" descr="Strategic Pillar 3&#10;Timely discharge to the place people call home&#10;Increased housing and support to enable people to live in the place they call home; Identifying needs early at admission to support discharge (housing and wider support); putting people at the heart of their discharge planning; improved system data to inform planning and commissioning to meet local need.&#10;&#10;">
            <a:extLst>
              <a:ext uri="{FF2B5EF4-FFF2-40B4-BE49-F238E27FC236}">
                <a16:creationId xmlns:a16="http://schemas.microsoft.com/office/drawing/2014/main" id="{583274DE-8E80-04A1-F45A-5DDD82C7786B}"/>
              </a:ext>
            </a:extLst>
          </p:cNvPr>
          <p:cNvSpPr txBox="1"/>
          <p:nvPr/>
        </p:nvSpPr>
        <p:spPr>
          <a:xfrm>
            <a:off x="8119873" y="3247031"/>
            <a:ext cx="3716527" cy="212365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Strategic Pillar 3</a:t>
            </a:r>
          </a:p>
          <a:p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Timely discharge to the place people call home</a:t>
            </a:r>
          </a:p>
          <a:p>
            <a:r>
              <a:rPr lang="en-GB" sz="12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housing and support to enable people to live in the place they call home; identifying needs early at admission to support discharge (housing and wider support); putting people at the heart of their discharge planning; improved system data to </a:t>
            </a:r>
            <a:r>
              <a:rPr lang="en-US" sz="12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 planning and commissioning to meet local need.</a:t>
            </a:r>
            <a:endParaRPr lang="en-GB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9398BA-6664-89D9-8B2E-D9CBF01A56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8796" y="250912"/>
            <a:ext cx="2627604" cy="9205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F18EC21-5566-26BC-34CA-0E73223B6E31}"/>
              </a:ext>
            </a:extLst>
          </p:cNvPr>
          <p:cNvSpPr/>
          <p:nvPr/>
        </p:nvSpPr>
        <p:spPr>
          <a:xfrm>
            <a:off x="152926" y="732814"/>
            <a:ext cx="4621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Strategic pillars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6643A7-FE69-8D65-06B0-C35AD46EE632}"/>
              </a:ext>
            </a:extLst>
          </p:cNvPr>
          <p:cNvSpPr txBox="1"/>
          <p:nvPr/>
        </p:nvSpPr>
        <p:spPr>
          <a:xfrm>
            <a:off x="271459" y="1824335"/>
            <a:ext cx="61425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System partners have developed key areas of focus within these pillars that will enable the system to deliver on the vision for the integrated mental health pathway</a:t>
            </a:r>
          </a:p>
        </p:txBody>
      </p:sp>
    </p:spTree>
    <p:extLst>
      <p:ext uri="{BB962C8B-B14F-4D97-AF65-F5344CB8AC3E}">
        <p14:creationId xmlns:p14="http://schemas.microsoft.com/office/powerpoint/2010/main" val="429849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13B76-8783-2245-A79B-7B8CFD963C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1239" y="558959"/>
            <a:ext cx="7149662" cy="40842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585857"/>
                </a:solidFill>
                <a:latin typeface="Montserrat" pitchFamily="2" charset="77"/>
              </a:rPr>
              <a:t>The delivery phase so far…..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34D0EA-087B-1C45-B0D1-F434422AB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933" y="524355"/>
            <a:ext cx="2625146" cy="92180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F6FFB8C-BE0F-884F-830E-B87C8198C2DB}"/>
              </a:ext>
            </a:extLst>
          </p:cNvPr>
          <p:cNvSpPr txBox="1">
            <a:spLocks/>
          </p:cNvSpPr>
          <p:nvPr/>
        </p:nvSpPr>
        <p:spPr>
          <a:xfrm>
            <a:off x="829734" y="1212984"/>
            <a:ext cx="7149662" cy="408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>
              <a:solidFill>
                <a:srgbClr val="36A6DE"/>
              </a:solidFill>
              <a:latin typeface="Montserrat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8EC2AC-59F9-9945-8432-99FABC78F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89102" y="1471906"/>
            <a:ext cx="4179905" cy="45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463326-3A26-4C4D-B061-98EE055B68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0871" y="6737884"/>
            <a:ext cx="12325088" cy="15743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FA6EEA7-A54D-47A7-312C-405566B9FBB0}"/>
              </a:ext>
            </a:extLst>
          </p:cNvPr>
          <p:cNvSpPr txBox="1">
            <a:spLocks/>
          </p:cNvSpPr>
          <p:nvPr/>
        </p:nvSpPr>
        <p:spPr>
          <a:xfrm>
            <a:off x="407356" y="2198513"/>
            <a:ext cx="11514259" cy="338516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2400" dirty="0">
                <a:latin typeface="Calibri" panose="020F0502020204030204" pitchFamily="34" charset="0"/>
              </a:rPr>
              <a:t>Integrated Mental Health Oversight Group </a:t>
            </a:r>
          </a:p>
          <a:p>
            <a:pPr algn="ctr">
              <a:lnSpc>
                <a:spcPct val="100000"/>
              </a:lnSpc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Coproduction Group – Partners in Mind began April 2024 </a:t>
            </a:r>
          </a:p>
          <a:p>
            <a:pPr algn="ctr">
              <a:lnSpc>
                <a:spcPct val="100000"/>
              </a:lnSpc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Outcomes Framework agreed </a:t>
            </a:r>
          </a:p>
          <a:p>
            <a:pPr algn="ctr">
              <a:lnSpc>
                <a:spcPct val="100000"/>
              </a:lnSpc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Pathway Mapping Workshop </a:t>
            </a:r>
          </a:p>
          <a:p>
            <a:pPr algn="ctr">
              <a:lnSpc>
                <a:spcPct val="100000"/>
              </a:lnSpc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Integrated Commissioning roadmap </a:t>
            </a:r>
          </a:p>
          <a:p>
            <a:pPr algn="ctr">
              <a:lnSpc>
                <a:spcPct val="100000"/>
              </a:lnSpc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Improving Access in the Community Subgroup – No Wrong Door &amp; Referral Pathway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sz="1100" b="1" dirty="0">
              <a:solidFill>
                <a:srgbClr val="585857"/>
              </a:solidFill>
              <a:latin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171960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13B76-8783-2245-A79B-7B8CFD963C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1239" y="558959"/>
            <a:ext cx="7149662" cy="40842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585857"/>
                </a:solidFill>
                <a:latin typeface="Montserrat" pitchFamily="2" charset="77"/>
              </a:rPr>
              <a:t>The Experience of Loneliness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34D0EA-087B-1C45-B0D1-F434422AB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933" y="524355"/>
            <a:ext cx="2625146" cy="92180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F6FFB8C-BE0F-884F-830E-B87C8198C2DB}"/>
              </a:ext>
            </a:extLst>
          </p:cNvPr>
          <p:cNvSpPr txBox="1">
            <a:spLocks/>
          </p:cNvSpPr>
          <p:nvPr/>
        </p:nvSpPr>
        <p:spPr>
          <a:xfrm>
            <a:off x="838200" y="1189471"/>
            <a:ext cx="7149662" cy="408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>
              <a:solidFill>
                <a:srgbClr val="36A6DE"/>
              </a:solidFill>
              <a:latin typeface="Montserrat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8EC2AC-59F9-9945-8432-99FABC78F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89102" y="1471906"/>
            <a:ext cx="4179905" cy="45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463326-3A26-4C4D-B061-98EE055B68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0871" y="6737884"/>
            <a:ext cx="12325088" cy="15743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FA6EEA7-A54D-47A7-312C-405566B9FBB0}"/>
              </a:ext>
            </a:extLst>
          </p:cNvPr>
          <p:cNvSpPr txBox="1">
            <a:spLocks/>
          </p:cNvSpPr>
          <p:nvPr/>
        </p:nvSpPr>
        <p:spPr>
          <a:xfrm>
            <a:off x="577558" y="1950683"/>
            <a:ext cx="11514259" cy="338516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“Referral pathways need to be easier for people to navigate to avoid making people feel alone”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“Consider how loneliness affects mental health and understand that clinical skills are not necessary to connect with someone”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“If people are isolated, self-management can reinforce loneliness and negatively impact their mental health”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Drop-in cafes for connection, conversation, and reducing loneliness and isolation were suggested.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Need for advocacy –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for people without a strong network of personal support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sz="1100" b="1" dirty="0">
              <a:solidFill>
                <a:srgbClr val="585857"/>
              </a:solidFill>
              <a:latin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908629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13B76-8783-2245-A79B-7B8CFD963C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1239" y="558959"/>
            <a:ext cx="7149662" cy="40842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585857"/>
                </a:solidFill>
                <a:latin typeface="Montserrat" pitchFamily="2" charset="77"/>
              </a:rPr>
              <a:t>Measuring the Outcomes differently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34D0EA-087B-1C45-B0D1-F434422AB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933" y="524355"/>
            <a:ext cx="2625146" cy="92180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F6FFB8C-BE0F-884F-830E-B87C8198C2DB}"/>
              </a:ext>
            </a:extLst>
          </p:cNvPr>
          <p:cNvSpPr txBox="1">
            <a:spLocks/>
          </p:cNvSpPr>
          <p:nvPr/>
        </p:nvSpPr>
        <p:spPr>
          <a:xfrm>
            <a:off x="838200" y="1189471"/>
            <a:ext cx="7149662" cy="408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>
              <a:solidFill>
                <a:srgbClr val="36A6DE"/>
              </a:solidFill>
              <a:latin typeface="Montserrat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8EC2AC-59F9-9945-8432-99FABC78F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89102" y="1471906"/>
            <a:ext cx="4179905" cy="45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463326-3A26-4C4D-B061-98EE055B68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0871" y="6737884"/>
            <a:ext cx="12325088" cy="15743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FA6EEA7-A54D-47A7-312C-405566B9FBB0}"/>
              </a:ext>
            </a:extLst>
          </p:cNvPr>
          <p:cNvSpPr txBox="1">
            <a:spLocks/>
          </p:cNvSpPr>
          <p:nvPr/>
        </p:nvSpPr>
        <p:spPr>
          <a:xfrm>
            <a:off x="484425" y="1688531"/>
            <a:ext cx="11514259" cy="338516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 do not need to repeat their story continuously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 can access information about support available in their local area.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People can access a range of support available in their local community to meet their needs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People have access to care and support at the right time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People on waiting lists are not forgotten about and receive clear, regular updates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People are active citizens and connected in their local area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People are involved in decisions about their care and support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Increased coproduction and engagement in services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There are equitable and culturally appropriate services that meet a range of needs for our diverse population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‘everyone counts’ nobody is excluded, discriminated against or left behind. </a:t>
            </a:r>
          </a:p>
        </p:txBody>
      </p:sp>
    </p:spTree>
    <p:extLst>
      <p:ext uri="{BB962C8B-B14F-4D97-AF65-F5344CB8AC3E}">
        <p14:creationId xmlns:p14="http://schemas.microsoft.com/office/powerpoint/2010/main" val="1494855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13B76-8783-2245-A79B-7B8CFD963C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1239" y="558959"/>
            <a:ext cx="7149662" cy="40842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585857"/>
                </a:solidFill>
                <a:latin typeface="Montserrat" pitchFamily="2" charset="77"/>
              </a:rPr>
              <a:t>Referral pathway review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34D0EA-087B-1C45-B0D1-F434422AB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933" y="524355"/>
            <a:ext cx="2625146" cy="92180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F6FFB8C-BE0F-884F-830E-B87C8198C2DB}"/>
              </a:ext>
            </a:extLst>
          </p:cNvPr>
          <p:cNvSpPr txBox="1">
            <a:spLocks/>
          </p:cNvSpPr>
          <p:nvPr/>
        </p:nvSpPr>
        <p:spPr>
          <a:xfrm>
            <a:off x="838200" y="1189471"/>
            <a:ext cx="7149662" cy="408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>
              <a:solidFill>
                <a:srgbClr val="36A6DE"/>
              </a:solidFill>
              <a:latin typeface="Montserrat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8EC2AC-59F9-9945-8432-99FABC78F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89102" y="1471906"/>
            <a:ext cx="4179905" cy="45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463326-3A26-4C4D-B061-98EE055B68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0871" y="6737884"/>
            <a:ext cx="12325088" cy="15743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FA6EEA7-A54D-47A7-312C-405566B9FBB0}"/>
              </a:ext>
            </a:extLst>
          </p:cNvPr>
          <p:cNvSpPr txBox="1">
            <a:spLocks/>
          </p:cNvSpPr>
          <p:nvPr/>
        </p:nvSpPr>
        <p:spPr>
          <a:xfrm>
            <a:off x="484425" y="1688531"/>
            <a:ext cx="7084775" cy="338516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21DDD9-57C2-851C-47A0-E34BAB74F68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85" t="15810" r="41358" b="5877"/>
          <a:stretch/>
        </p:blipFill>
        <p:spPr>
          <a:xfrm>
            <a:off x="193316" y="1608259"/>
            <a:ext cx="7307588" cy="33851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91CEAF-2E86-83B0-3902-D58AED2CE160}"/>
              </a:ext>
            </a:extLst>
          </p:cNvPr>
          <p:cNvSpPr txBox="1"/>
          <p:nvPr/>
        </p:nvSpPr>
        <p:spPr>
          <a:xfrm>
            <a:off x="7987862" y="1833286"/>
            <a:ext cx="38400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Please complete the referral pathway review form by December 3</a:t>
            </a:r>
            <a:r>
              <a:rPr lang="en-GB" baseline="30000" dirty="0"/>
              <a:t>rd</a:t>
            </a:r>
            <a:r>
              <a:rPr lang="en-GB" dirty="0"/>
              <a:t> 2024. It takes 5 minutes and can improve access into services – improving experience and reducing barriers </a:t>
            </a:r>
          </a:p>
        </p:txBody>
      </p:sp>
    </p:spTree>
    <p:extLst>
      <p:ext uri="{BB962C8B-B14F-4D97-AF65-F5344CB8AC3E}">
        <p14:creationId xmlns:p14="http://schemas.microsoft.com/office/powerpoint/2010/main" val="2425898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13B76-8783-2245-A79B-7B8CFD963C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1239" y="558959"/>
            <a:ext cx="7149662" cy="40842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585857"/>
                </a:solidFill>
                <a:latin typeface="Montserrat" pitchFamily="2" charset="77"/>
              </a:rPr>
              <a:t>What Next?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34D0EA-087B-1C45-B0D1-F434422AB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933" y="524355"/>
            <a:ext cx="2625146" cy="92180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F6FFB8C-BE0F-884F-830E-B87C8198C2DB}"/>
              </a:ext>
            </a:extLst>
          </p:cNvPr>
          <p:cNvSpPr txBox="1">
            <a:spLocks/>
          </p:cNvSpPr>
          <p:nvPr/>
        </p:nvSpPr>
        <p:spPr>
          <a:xfrm>
            <a:off x="838200" y="1189471"/>
            <a:ext cx="7149662" cy="408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>
              <a:solidFill>
                <a:srgbClr val="36A6DE"/>
              </a:solidFill>
              <a:latin typeface="Montserrat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8EC2AC-59F9-9945-8432-99FABC78F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89102" y="1471906"/>
            <a:ext cx="4179905" cy="45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463326-3A26-4C4D-B061-98EE055B68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0871" y="6737884"/>
            <a:ext cx="12325088" cy="15743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FA6EEA7-A54D-47A7-312C-405566B9FBB0}"/>
              </a:ext>
            </a:extLst>
          </p:cNvPr>
          <p:cNvSpPr txBox="1">
            <a:spLocks/>
          </p:cNvSpPr>
          <p:nvPr/>
        </p:nvSpPr>
        <p:spPr>
          <a:xfrm>
            <a:off x="484425" y="1688531"/>
            <a:ext cx="7084775" cy="338516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1CEAF-2E86-83B0-3902-D58AED2CE160}"/>
              </a:ext>
            </a:extLst>
          </p:cNvPr>
          <p:cNvSpPr txBox="1"/>
          <p:nvPr/>
        </p:nvSpPr>
        <p:spPr>
          <a:xfrm>
            <a:off x="376328" y="1876031"/>
            <a:ext cx="11231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Collecting our baseline data for January 2025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 Wrong Door and referral routes plan to be developed by our “improving access” subgroup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Developing our place based working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Growing the coproduction group – Partners in Mind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Looking at integrated commissioning opportunities as part of the pathway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Connecting the dots with our system partners – Severe Multiple Disadvantage, Health Inequalities, Children and Young People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Further system-wide workshops and workstreams </a:t>
            </a:r>
          </a:p>
        </p:txBody>
      </p:sp>
    </p:spTree>
    <p:extLst>
      <p:ext uri="{BB962C8B-B14F-4D97-AF65-F5344CB8AC3E}">
        <p14:creationId xmlns:p14="http://schemas.microsoft.com/office/powerpoint/2010/main" val="3130749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qdqdqdq" id="{75BAC82C-D5EB-344C-B64B-BA68B8EF907F}" vid="{11A34B70-E80D-5241-B10D-B42604F4D1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01841b8-afd6-42e4-ac6e-fb30b93a0d9c">
      <UserInfo>
        <DisplayName>BARKER, Rebecca (SHERWOOD FOREST HOSPITALS NHS FOUNDATION TRUST)</DisplayName>
        <AccountId>889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  <_activity xmlns="251611e6-86d6-46b2-95bc-a35338360bd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E66F79C63B1547A3B47E2A91D0848D" ma:contentTypeVersion="17" ma:contentTypeDescription="Create a new document." ma:contentTypeScope="" ma:versionID="000d3c20a653f472900830399c33f4ef">
  <xsd:schema xmlns:xsd="http://www.w3.org/2001/XMLSchema" xmlns:xs="http://www.w3.org/2001/XMLSchema" xmlns:p="http://schemas.microsoft.com/office/2006/metadata/properties" xmlns:ns1="http://schemas.microsoft.com/sharepoint/v3" xmlns:ns3="251611e6-86d6-46b2-95bc-a35338360bd9" xmlns:ns4="101841b8-afd6-42e4-ac6e-fb30b93a0d9c" targetNamespace="http://schemas.microsoft.com/office/2006/metadata/properties" ma:root="true" ma:fieldsID="4e7f67634da60a00962d0a1a6e19d6e1" ns1:_="" ns3:_="" ns4:_="">
    <xsd:import namespace="http://schemas.microsoft.com/sharepoint/v3"/>
    <xsd:import namespace="251611e6-86d6-46b2-95bc-a35338360bd9"/>
    <xsd:import namespace="101841b8-afd6-42e4-ac6e-fb30b93a0d9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1611e6-86d6-46b2-95bc-a35338360b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8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841b8-afd6-42e4-ac6e-fb30b93a0d9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8C559B-F6FE-4C4C-8C42-5E1676296268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251611e6-86d6-46b2-95bc-a35338360bd9"/>
    <ds:schemaRef ds:uri="http://schemas.microsoft.com/sharepoint/v3"/>
    <ds:schemaRef ds:uri="http://purl.org/dc/terms/"/>
    <ds:schemaRef ds:uri="101841b8-afd6-42e4-ac6e-fb30b93a0d9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B675DE9-24BB-4A0B-ABF4-2577A0B1B48F}">
  <ds:schemaRefs>
    <ds:schemaRef ds:uri="101841b8-afd6-42e4-ac6e-fb30b93a0d9c"/>
    <ds:schemaRef ds:uri="251611e6-86d6-46b2-95bc-a35338360bd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355FB30-534B-4C68-BF8B-2462A6E550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3938</TotalTime>
  <Words>558</Words>
  <Application>Microsoft Office PowerPoint</Application>
  <PresentationFormat>Widescreen</PresentationFormat>
  <Paragraphs>62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Unicode MS</vt:lpstr>
      <vt:lpstr>Calibri</vt:lpstr>
      <vt:lpstr>Montserrat</vt:lpstr>
      <vt:lpstr>Montserrat SemiBold</vt:lpstr>
      <vt:lpstr>Office Theme</vt:lpstr>
      <vt:lpstr>PowerPoint Presentation</vt:lpstr>
      <vt:lpstr>PowerPoint Presentation</vt:lpstr>
      <vt:lpstr>Integrated Mental Health Commissioning Strategic Plan </vt:lpstr>
      <vt:lpstr>PowerPoint Presentation</vt:lpstr>
      <vt:lpstr>The delivery phase so far….. </vt:lpstr>
      <vt:lpstr>The Experience of Loneliness  </vt:lpstr>
      <vt:lpstr>Measuring the Outcomes differently  </vt:lpstr>
      <vt:lpstr>Referral pathway review </vt:lpstr>
      <vt:lpstr>What Next?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Giulia Michela Zucco</dc:creator>
  <cp:lastModifiedBy>Kirsty Veitch-Sorsby</cp:lastModifiedBy>
  <cp:revision>2420</cp:revision>
  <dcterms:created xsi:type="dcterms:W3CDTF">2022-05-19T14:28:31Z</dcterms:created>
  <dcterms:modified xsi:type="dcterms:W3CDTF">2024-11-21T16:20:52Z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0x0101003FE66F79C63B1547A3B47E2A91D0848D</vt:lpwstr>
  </property>
  <property fmtid="{D5CDD505-2E9C-101B-9397-08002B2CF9AE}" pid="3" name="MediaServiceImageTags">
    <vt:lpwstr/>
  </property>
</Properties>
</file>