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1" r:id="rId3"/>
    <p:sldId id="263" r:id="rId4"/>
    <p:sldId id="264" r:id="rId5"/>
    <p:sldId id="265" r:id="rId6"/>
    <p:sldId id="267" r:id="rId7"/>
    <p:sldId id="266" r:id="rId8"/>
    <p:sldId id="268" r:id="rId9"/>
    <p:sldId id="269" r:id="rId10"/>
    <p:sldId id="262" r:id="rId11"/>
    <p:sldId id="272" r:id="rId12"/>
    <p:sldId id="273" r:id="rId13"/>
    <p:sldId id="277" r:id="rId14"/>
    <p:sldId id="271" r:id="rId15"/>
    <p:sldId id="279" r:id="rId16"/>
    <p:sldId id="280" r:id="rId17"/>
    <p:sldId id="282" r:id="rId18"/>
    <p:sldId id="283" r:id="rId19"/>
    <p:sldId id="285" r:id="rId20"/>
    <p:sldId id="292" r:id="rId21"/>
    <p:sldId id="291" r:id="rId22"/>
    <p:sldId id="293" r:id="rId23"/>
    <p:sldId id="294" r:id="rId24"/>
    <p:sldId id="295" r:id="rId25"/>
    <p:sldId id="2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4FDE25-4163-488D-853B-80F6056A6AE2}" v="39" dt="2024-11-20T19:00:05.3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894" autoAdjust="0"/>
  </p:normalViewPr>
  <p:slideViewPr>
    <p:cSldViewPr snapToGrid="0">
      <p:cViewPr varScale="1">
        <p:scale>
          <a:sx n="55" d="100"/>
          <a:sy n="55" d="100"/>
        </p:scale>
        <p:origin x="109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0EBDF-5A08-4499-8A00-0FA09B961019}" type="datetimeFigureOut">
              <a:rPr lang="en-GB" smtClean="0"/>
              <a:t>21/11/2024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E83F7-32B5-4AC4-98C6-BEEBF9B5D8D7}" type="slidenum">
              <a:rPr lang="en-GB" smtClean="0"/>
              <a:t>‹#›</a:t>
            </a:fld>
            <a:endParaRPr lang="en-GB"/>
          </a:p>
        </p:txBody>
      </p:sp>
    </p:spTree>
    <p:extLst>
      <p:ext uri="{BB962C8B-B14F-4D97-AF65-F5344CB8AC3E}">
        <p14:creationId xmlns:p14="http://schemas.microsoft.com/office/powerpoint/2010/main" val="58544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Aptos" panose="020B0004020202020204" pitchFamily="34" charset="0"/>
              </a:rPr>
              <a:t>Work on loneliness frequently refers to groups “at risk of loneliness” or even to groups “vulnerable to loneliness”. While this is sometimes done to draw attention to the particularly dire situation of individuals who belong to some social groups, it is seldom taken further to an in-depth exploration of what causes this situation, or how it can be addressed. Moreover, such expressions suggest there is something about the group that causes their loneliness—which makes them especially vulnerable or at risk—which contributes both to stigmatizing these groups and to stigmatizing loneliness. Instead, in this presentation I will outline the existence of loneliness inequalities and argue that this is caused not by factors inherent to specific social groups but by social exclusion processes operating between individuals and within social systems.</a:t>
            </a:r>
          </a:p>
          <a:p>
            <a:endParaRPr lang="en-GB" dirty="0"/>
          </a:p>
        </p:txBody>
      </p:sp>
      <p:sp>
        <p:nvSpPr>
          <p:cNvPr id="4" name="Slide Number Placeholder 3"/>
          <p:cNvSpPr>
            <a:spLocks noGrp="1"/>
          </p:cNvSpPr>
          <p:nvPr>
            <p:ph type="sldNum" sz="quarter" idx="5"/>
          </p:nvPr>
        </p:nvSpPr>
        <p:spPr/>
        <p:txBody>
          <a:bodyPr/>
          <a:lstStyle/>
          <a:p>
            <a:fld id="{A7AE83F7-32B5-4AC4-98C6-BEEBF9B5D8D7}" type="slidenum">
              <a:rPr lang="en-GB" smtClean="0"/>
              <a:t>1</a:t>
            </a:fld>
            <a:endParaRPr lang="en-GB"/>
          </a:p>
        </p:txBody>
      </p:sp>
    </p:spTree>
    <p:extLst>
      <p:ext uri="{BB962C8B-B14F-4D97-AF65-F5344CB8AC3E}">
        <p14:creationId xmlns:p14="http://schemas.microsoft.com/office/powerpoint/2010/main" val="325272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21</a:t>
            </a:fld>
            <a:endParaRPr lang="en-GB"/>
          </a:p>
        </p:txBody>
      </p:sp>
    </p:spTree>
    <p:extLst>
      <p:ext uri="{BB962C8B-B14F-4D97-AF65-F5344CB8AC3E}">
        <p14:creationId xmlns:p14="http://schemas.microsoft.com/office/powerpoint/2010/main" val="220259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22</a:t>
            </a:fld>
            <a:endParaRPr lang="en-GB"/>
          </a:p>
        </p:txBody>
      </p:sp>
    </p:spTree>
    <p:extLst>
      <p:ext uri="{BB962C8B-B14F-4D97-AF65-F5344CB8AC3E}">
        <p14:creationId xmlns:p14="http://schemas.microsoft.com/office/powerpoint/2010/main" val="46848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23</a:t>
            </a:fld>
            <a:endParaRPr lang="en-GB"/>
          </a:p>
        </p:txBody>
      </p:sp>
    </p:spTree>
    <p:extLst>
      <p:ext uri="{BB962C8B-B14F-4D97-AF65-F5344CB8AC3E}">
        <p14:creationId xmlns:p14="http://schemas.microsoft.com/office/powerpoint/2010/main" val="369602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Various scholars from different disciplines and fields have pointed to the pitfalls involved in this language including in public health campaigns. It is not just a problem of language, though, because as we begin to understand why this language is problematic we might find that our very understanding of the problem—loneliness—is mis-guided by this language.   </a:t>
            </a:r>
          </a:p>
        </p:txBody>
      </p:sp>
      <p:sp>
        <p:nvSpPr>
          <p:cNvPr id="4" name="Slide Number Placeholder 3"/>
          <p:cNvSpPr>
            <a:spLocks noGrp="1"/>
          </p:cNvSpPr>
          <p:nvPr>
            <p:ph type="sldNum" sz="quarter" idx="5"/>
          </p:nvPr>
        </p:nvSpPr>
        <p:spPr/>
        <p:txBody>
          <a:bodyPr/>
          <a:lstStyle/>
          <a:p>
            <a:fld id="{A7AE83F7-32B5-4AC4-98C6-BEEBF9B5D8D7}" type="slidenum">
              <a:rPr lang="en-GB" smtClean="0"/>
              <a:t>11</a:t>
            </a:fld>
            <a:endParaRPr lang="en-GB"/>
          </a:p>
        </p:txBody>
      </p:sp>
    </p:spTree>
    <p:extLst>
      <p:ext uri="{BB962C8B-B14F-4D97-AF65-F5344CB8AC3E}">
        <p14:creationId xmlns:p14="http://schemas.microsoft.com/office/powerpoint/2010/main" val="344073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14</a:t>
            </a:fld>
            <a:endParaRPr lang="en-GB"/>
          </a:p>
        </p:txBody>
      </p:sp>
    </p:spTree>
    <p:extLst>
      <p:ext uri="{BB962C8B-B14F-4D97-AF65-F5344CB8AC3E}">
        <p14:creationId xmlns:p14="http://schemas.microsoft.com/office/powerpoint/2010/main" val="384930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AE83F7-32B5-4AC4-98C6-BEEBF9B5D8D7}" type="slidenum">
              <a:rPr lang="en-GB" smtClean="0"/>
              <a:t>15</a:t>
            </a:fld>
            <a:endParaRPr lang="en-GB"/>
          </a:p>
        </p:txBody>
      </p:sp>
    </p:spTree>
    <p:extLst>
      <p:ext uri="{BB962C8B-B14F-4D97-AF65-F5344CB8AC3E}">
        <p14:creationId xmlns:p14="http://schemas.microsoft.com/office/powerpoint/2010/main" val="439455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Bullying, harassment, insults, hostility, undermining behaviour</a:t>
            </a:r>
          </a:p>
        </p:txBody>
      </p:sp>
      <p:sp>
        <p:nvSpPr>
          <p:cNvPr id="4" name="Slide Number Placeholder 3"/>
          <p:cNvSpPr>
            <a:spLocks noGrp="1"/>
          </p:cNvSpPr>
          <p:nvPr>
            <p:ph type="sldNum" sz="quarter" idx="5"/>
          </p:nvPr>
        </p:nvSpPr>
        <p:spPr/>
        <p:txBody>
          <a:bodyPr/>
          <a:lstStyle/>
          <a:p>
            <a:fld id="{A7AE83F7-32B5-4AC4-98C6-BEEBF9B5D8D7}" type="slidenum">
              <a:rPr lang="en-GB" smtClean="0"/>
              <a:t>16</a:t>
            </a:fld>
            <a:endParaRPr lang="en-GB"/>
          </a:p>
        </p:txBody>
      </p:sp>
    </p:spTree>
    <p:extLst>
      <p:ext uri="{BB962C8B-B14F-4D97-AF65-F5344CB8AC3E}">
        <p14:creationId xmlns:p14="http://schemas.microsoft.com/office/powerpoint/2010/main" val="33083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17</a:t>
            </a:fld>
            <a:endParaRPr lang="en-GB"/>
          </a:p>
        </p:txBody>
      </p:sp>
    </p:spTree>
    <p:extLst>
      <p:ext uri="{BB962C8B-B14F-4D97-AF65-F5344CB8AC3E}">
        <p14:creationId xmlns:p14="http://schemas.microsoft.com/office/powerpoint/2010/main" val="192154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18</a:t>
            </a:fld>
            <a:endParaRPr lang="en-GB"/>
          </a:p>
        </p:txBody>
      </p:sp>
    </p:spTree>
    <p:extLst>
      <p:ext uri="{BB962C8B-B14F-4D97-AF65-F5344CB8AC3E}">
        <p14:creationId xmlns:p14="http://schemas.microsoft.com/office/powerpoint/2010/main" val="3317225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19</a:t>
            </a:fld>
            <a:endParaRPr lang="en-GB"/>
          </a:p>
        </p:txBody>
      </p:sp>
    </p:spTree>
    <p:extLst>
      <p:ext uri="{BB962C8B-B14F-4D97-AF65-F5344CB8AC3E}">
        <p14:creationId xmlns:p14="http://schemas.microsoft.com/office/powerpoint/2010/main" val="2596634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two = understanding mechanism and modifiable drivers leading to better interventions</a:t>
            </a:r>
          </a:p>
          <a:p>
            <a:r>
              <a:rPr lang="en-GB" dirty="0"/>
              <a:t>Third = empowering target groups to identify their own needs and solutions</a:t>
            </a:r>
          </a:p>
        </p:txBody>
      </p:sp>
      <p:sp>
        <p:nvSpPr>
          <p:cNvPr id="4" name="Slide Number Placeholder 3"/>
          <p:cNvSpPr>
            <a:spLocks noGrp="1"/>
          </p:cNvSpPr>
          <p:nvPr>
            <p:ph type="sldNum" sz="quarter" idx="5"/>
          </p:nvPr>
        </p:nvSpPr>
        <p:spPr/>
        <p:txBody>
          <a:bodyPr/>
          <a:lstStyle/>
          <a:p>
            <a:fld id="{A7AE83F7-32B5-4AC4-98C6-BEEBF9B5D8D7}" type="slidenum">
              <a:rPr lang="en-GB" smtClean="0"/>
              <a:t>20</a:t>
            </a:fld>
            <a:endParaRPr lang="en-GB"/>
          </a:p>
        </p:txBody>
      </p:sp>
    </p:spTree>
    <p:extLst>
      <p:ext uri="{BB962C8B-B14F-4D97-AF65-F5344CB8AC3E}">
        <p14:creationId xmlns:p14="http://schemas.microsoft.com/office/powerpoint/2010/main" val="45756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14F8-0FCA-7ED6-6D50-3369C52BCC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E540E9-C497-AEF8-AE62-E7738C91A8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C54858-25C4-DA30-D750-DA81E8972414}"/>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5" name="Footer Placeholder 4">
            <a:extLst>
              <a:ext uri="{FF2B5EF4-FFF2-40B4-BE49-F238E27FC236}">
                <a16:creationId xmlns:a16="http://schemas.microsoft.com/office/drawing/2014/main" id="{FCCBBA44-933A-FB51-FCDF-A653A16F68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9B36A4-F6F9-00FC-04C2-100E2CE18D4C}"/>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489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C141-3B1B-5688-125F-260E056B0E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CD2E1F-2E43-A48A-8BF3-E18EA4F545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EF9DC8-E4C2-385B-EA02-DF614860421A}"/>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5" name="Footer Placeholder 4">
            <a:extLst>
              <a:ext uri="{FF2B5EF4-FFF2-40B4-BE49-F238E27FC236}">
                <a16:creationId xmlns:a16="http://schemas.microsoft.com/office/drawing/2014/main" id="{F5FA6694-BAB9-FB2D-4803-1E6AD791EB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F20066-F45A-BC85-855F-BD99CC1B9AF0}"/>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25260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C780BC-D9F8-7034-0AD1-5962EDE7C8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00E91F-9A9F-6CF4-B3DE-D7D5BBFC1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F7D5D-3F54-81F9-FE36-5246013C418E}"/>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5" name="Footer Placeholder 4">
            <a:extLst>
              <a:ext uri="{FF2B5EF4-FFF2-40B4-BE49-F238E27FC236}">
                <a16:creationId xmlns:a16="http://schemas.microsoft.com/office/drawing/2014/main" id="{98FF02A0-F1A3-8E74-A16A-67EAC7DC09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208B7D-31A1-C1C5-4853-C0AFCDEA5DB8}"/>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184593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157B-AEB4-2C15-CEAF-FCFDF91336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2D7EFC-1AE6-F8CE-2039-50963BCF6F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B1F1B-0EF1-088E-4E52-D86D25F92394}"/>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5" name="Footer Placeholder 4">
            <a:extLst>
              <a:ext uri="{FF2B5EF4-FFF2-40B4-BE49-F238E27FC236}">
                <a16:creationId xmlns:a16="http://schemas.microsoft.com/office/drawing/2014/main" id="{D5450DE5-3B8A-5959-207B-8C3BC7143A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8C7638-7D5F-9344-F5FE-16B128643ACF}"/>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197967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F3AB2-C3C5-6B84-4378-698F621C5B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2DB3FCE-43D6-5415-5C56-C173DD4668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199C1F-4B21-A4B3-C968-52730107A9BA}"/>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5" name="Footer Placeholder 4">
            <a:extLst>
              <a:ext uri="{FF2B5EF4-FFF2-40B4-BE49-F238E27FC236}">
                <a16:creationId xmlns:a16="http://schemas.microsoft.com/office/drawing/2014/main" id="{30499D43-173B-AAAF-6D2E-9FD0AB3989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898A1-A5D8-13C4-843D-76F938F921C8}"/>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46579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3046-10B6-6C39-03BB-4A0AD769C0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9A0D34-E6D9-F6E9-B878-0AE8742ADB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1C18E8-5388-037A-495F-319B2BC19A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CE2398-5A2F-64C7-7E95-4001D51A9FB7}"/>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6" name="Footer Placeholder 5">
            <a:extLst>
              <a:ext uri="{FF2B5EF4-FFF2-40B4-BE49-F238E27FC236}">
                <a16:creationId xmlns:a16="http://schemas.microsoft.com/office/drawing/2014/main" id="{7163634C-2897-FF42-7118-88C8E411E1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1DF30-DE78-3143-4066-3786430506B0}"/>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2470903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9D42B-0AF6-8856-E67E-56A5EEB1EE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7A6FE3-FEE4-DA97-9D32-59AE1A390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09B8E2-3925-61F6-1566-A5E8F5D9E7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469FD2-88B4-EB21-BB8B-8A07B84A48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509203-EF4B-9667-8D10-5C676113A9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D6B7592-DAF5-409F-469C-C48748EE98C2}"/>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8" name="Footer Placeholder 7">
            <a:extLst>
              <a:ext uri="{FF2B5EF4-FFF2-40B4-BE49-F238E27FC236}">
                <a16:creationId xmlns:a16="http://schemas.microsoft.com/office/drawing/2014/main" id="{4836CA56-8CCB-0850-8535-2F9934015B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1045FF-357D-9FC7-DE25-F7B1CDB797AB}"/>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241110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3663-C38B-9855-C3FE-24481B6037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BB85F6B-1E48-CFDB-04BA-6A6415B3B216}"/>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4" name="Footer Placeholder 3">
            <a:extLst>
              <a:ext uri="{FF2B5EF4-FFF2-40B4-BE49-F238E27FC236}">
                <a16:creationId xmlns:a16="http://schemas.microsoft.com/office/drawing/2014/main" id="{14982896-25A3-F85A-9635-4087CB2202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A46FF9-19EC-935C-BD2F-BB114C6203B8}"/>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45208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5FF8CA-B500-AB86-BBD9-27EB7A69476D}"/>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3" name="Footer Placeholder 2">
            <a:extLst>
              <a:ext uri="{FF2B5EF4-FFF2-40B4-BE49-F238E27FC236}">
                <a16:creationId xmlns:a16="http://schemas.microsoft.com/office/drawing/2014/main" id="{BD0369DC-9D9E-FD3A-CBED-3C3515A98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E549679-F207-EA72-8958-A5E8C5A2E8CA}"/>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365311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F4D7-C0A9-5ADC-02D2-2B32FCD4F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6A31C5-E943-6304-DC78-2B89B30EA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4EB0DB-DE2C-1376-A4AC-9B066FFDD3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53E52-BCAB-463C-E67A-DDF1139D3108}"/>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6" name="Footer Placeholder 5">
            <a:extLst>
              <a:ext uri="{FF2B5EF4-FFF2-40B4-BE49-F238E27FC236}">
                <a16:creationId xmlns:a16="http://schemas.microsoft.com/office/drawing/2014/main" id="{F5723EB8-B786-31C4-FDB6-8DA985045F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41FB1C-3AD2-EEB0-4984-8C39FF601FF9}"/>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3712186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4DFD-C671-C7FD-144A-5115FBA32A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4F8966-607E-A7F8-CEEB-065DB87A28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38FE96-616F-046E-A86D-39A775F06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134447-02F7-41AF-284B-7DAB5698FC28}"/>
              </a:ext>
            </a:extLst>
          </p:cNvPr>
          <p:cNvSpPr>
            <a:spLocks noGrp="1"/>
          </p:cNvSpPr>
          <p:nvPr>
            <p:ph type="dt" sz="half" idx="10"/>
          </p:nvPr>
        </p:nvSpPr>
        <p:spPr/>
        <p:txBody>
          <a:bodyPr/>
          <a:lstStyle/>
          <a:p>
            <a:fld id="{AE501628-AB0B-4271-A9A8-5431DED15B9E}" type="datetimeFigureOut">
              <a:rPr lang="en-GB" smtClean="0"/>
              <a:t>21/11/2024</a:t>
            </a:fld>
            <a:endParaRPr lang="en-GB"/>
          </a:p>
        </p:txBody>
      </p:sp>
      <p:sp>
        <p:nvSpPr>
          <p:cNvPr id="6" name="Footer Placeholder 5">
            <a:extLst>
              <a:ext uri="{FF2B5EF4-FFF2-40B4-BE49-F238E27FC236}">
                <a16:creationId xmlns:a16="http://schemas.microsoft.com/office/drawing/2014/main" id="{FD430CC8-92BC-6488-5196-45181DDE20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50291E-A588-DC94-E909-EAF63D8CF748}"/>
              </a:ext>
            </a:extLst>
          </p:cNvPr>
          <p:cNvSpPr>
            <a:spLocks noGrp="1"/>
          </p:cNvSpPr>
          <p:nvPr>
            <p:ph type="sldNum" sz="quarter" idx="12"/>
          </p:nvPr>
        </p:nvSpPr>
        <p:spPr/>
        <p:txBody>
          <a:bodyPr/>
          <a:lstStyle/>
          <a:p>
            <a:fld id="{701044A9-F70D-4490-BA9D-3CF104502C42}" type="slidenum">
              <a:rPr lang="en-GB" smtClean="0"/>
              <a:t>‹#›</a:t>
            </a:fld>
            <a:endParaRPr lang="en-GB"/>
          </a:p>
        </p:txBody>
      </p:sp>
    </p:spTree>
    <p:extLst>
      <p:ext uri="{BB962C8B-B14F-4D97-AF65-F5344CB8AC3E}">
        <p14:creationId xmlns:p14="http://schemas.microsoft.com/office/powerpoint/2010/main" val="180395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5EC24F-5124-4D02-9B6F-AF4496924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17444A-B25E-4B5F-A876-854C1FE60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A8779D-97FB-6302-AA12-B54D6794A4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501628-AB0B-4271-A9A8-5431DED15B9E}" type="datetimeFigureOut">
              <a:rPr lang="en-GB" smtClean="0"/>
              <a:t>21/11/2024</a:t>
            </a:fld>
            <a:endParaRPr lang="en-GB"/>
          </a:p>
        </p:txBody>
      </p:sp>
      <p:sp>
        <p:nvSpPr>
          <p:cNvPr id="5" name="Footer Placeholder 4">
            <a:extLst>
              <a:ext uri="{FF2B5EF4-FFF2-40B4-BE49-F238E27FC236}">
                <a16:creationId xmlns:a16="http://schemas.microsoft.com/office/drawing/2014/main" id="{1C424958-3C6C-6EDC-9F70-26C3A41575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60DFA6D-1024-E724-169F-10649C3949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1044A9-F70D-4490-BA9D-3CF104502C42}" type="slidenum">
              <a:rPr lang="en-GB" smtClean="0"/>
              <a:t>‹#›</a:t>
            </a:fld>
            <a:endParaRPr lang="en-GB"/>
          </a:p>
        </p:txBody>
      </p:sp>
    </p:spTree>
    <p:extLst>
      <p:ext uri="{BB962C8B-B14F-4D97-AF65-F5344CB8AC3E}">
        <p14:creationId xmlns:p14="http://schemas.microsoft.com/office/powerpoint/2010/main" val="3390203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air of scissors and paper people&#10;&#10;Description automatically generated">
            <a:extLst>
              <a:ext uri="{FF2B5EF4-FFF2-40B4-BE49-F238E27FC236}">
                <a16:creationId xmlns:a16="http://schemas.microsoft.com/office/drawing/2014/main" id="{F103F65C-3D5B-F38D-44AC-5EB31B81951B}"/>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2" name="Rectangle 11">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6BDF7-C386-273E-8794-FA8FF5DC5080}"/>
              </a:ext>
            </a:extLst>
          </p:cNvPr>
          <p:cNvSpPr>
            <a:spLocks noGrp="1"/>
          </p:cNvSpPr>
          <p:nvPr>
            <p:ph type="ctrTitle"/>
          </p:nvPr>
        </p:nvSpPr>
        <p:spPr>
          <a:xfrm>
            <a:off x="589556" y="5746071"/>
            <a:ext cx="7015499" cy="852260"/>
          </a:xfrm>
        </p:spPr>
        <p:txBody>
          <a:bodyPr anchor="ctr">
            <a:normAutofit fontScale="90000"/>
          </a:bodyPr>
          <a:lstStyle/>
          <a:p>
            <a:pPr algn="l"/>
            <a:r>
              <a:rPr lang="en-GB" sz="3600" dirty="0"/>
              <a:t>Beyond at “risk groups:” Loneliness inequalities and social exclusion</a:t>
            </a:r>
          </a:p>
        </p:txBody>
      </p:sp>
      <p:sp>
        <p:nvSpPr>
          <p:cNvPr id="3" name="Subtitle 2">
            <a:extLst>
              <a:ext uri="{FF2B5EF4-FFF2-40B4-BE49-F238E27FC236}">
                <a16:creationId xmlns:a16="http://schemas.microsoft.com/office/drawing/2014/main" id="{953DCD5B-27FA-EE00-8943-BD8A0423DCF6}"/>
              </a:ext>
            </a:extLst>
          </p:cNvPr>
          <p:cNvSpPr>
            <a:spLocks noGrp="1"/>
          </p:cNvSpPr>
          <p:nvPr>
            <p:ph type="subTitle" idx="1"/>
          </p:nvPr>
        </p:nvSpPr>
        <p:spPr>
          <a:xfrm>
            <a:off x="7304690" y="5746071"/>
            <a:ext cx="4415167" cy="852260"/>
          </a:xfrm>
        </p:spPr>
        <p:txBody>
          <a:bodyPr anchor="ctr">
            <a:normAutofit fontScale="92500"/>
          </a:bodyPr>
          <a:lstStyle/>
          <a:p>
            <a:pPr algn="r"/>
            <a:r>
              <a:rPr lang="en-GB" sz="2000" dirty="0"/>
              <a:t>Manuela Barreto</a:t>
            </a:r>
          </a:p>
          <a:p>
            <a:pPr algn="r"/>
            <a:r>
              <a:rPr lang="en-GB" sz="2000" dirty="0"/>
              <a:t>Tackling Loneliness, 12</a:t>
            </a:r>
            <a:r>
              <a:rPr lang="en-GB" sz="2000" baseline="30000" dirty="0"/>
              <a:t>th</a:t>
            </a:r>
            <a:r>
              <a:rPr lang="en-GB" sz="2000" dirty="0"/>
              <a:t> November 2024</a:t>
            </a:r>
          </a:p>
        </p:txBody>
      </p:sp>
    </p:spTree>
    <p:extLst>
      <p:ext uri="{BB962C8B-B14F-4D97-AF65-F5344CB8AC3E}">
        <p14:creationId xmlns:p14="http://schemas.microsoft.com/office/powerpoint/2010/main" val="113088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3646775" cy="2020823"/>
          </a:xfrm>
        </p:spPr>
        <p:txBody>
          <a:bodyPr anchor="b">
            <a:normAutofit fontScale="90000"/>
          </a:bodyPr>
          <a:lstStyle/>
          <a:p>
            <a:r>
              <a:rPr lang="en-GB" sz="5400" dirty="0"/>
              <a:t>“At risk”/ “vulnerable” groups: </a:t>
            </a:r>
            <a:br>
              <a:rPr lang="en-GB" sz="5400" dirty="0"/>
            </a:br>
            <a:endParaRPr lang="en-GB" sz="2200" dirty="0"/>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4693539" cy="3776893"/>
          </a:xfrm>
        </p:spPr>
        <p:txBody>
          <a:bodyPr anchor="t">
            <a:normAutofit/>
          </a:bodyPr>
          <a:lstStyle/>
          <a:p>
            <a:endParaRPr lang="en-GB" sz="2200" dirty="0"/>
          </a:p>
          <a:p>
            <a:r>
              <a:rPr lang="en-GB" sz="2200" dirty="0"/>
              <a:t>Political agenda for the prioritisation of preventive and corrective efforts</a:t>
            </a:r>
          </a:p>
        </p:txBody>
      </p:sp>
      <p:pic>
        <p:nvPicPr>
          <p:cNvPr id="7" name="Picture 6" descr="A pair of scissors and paper people&#10;&#10;Description automatically generated">
            <a:extLst>
              <a:ext uri="{FF2B5EF4-FFF2-40B4-BE49-F238E27FC236}">
                <a16:creationId xmlns:a16="http://schemas.microsoft.com/office/drawing/2014/main" id="{182211FD-655B-9681-41DE-B0BD0798173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10" name="Picture 9">
            <a:extLst>
              <a:ext uri="{FF2B5EF4-FFF2-40B4-BE49-F238E27FC236}">
                <a16:creationId xmlns:a16="http://schemas.microsoft.com/office/drawing/2014/main" id="{0935679C-8133-F2FB-5874-E4767F94E760}"/>
              </a:ext>
            </a:extLst>
          </p:cNvPr>
          <p:cNvPicPr>
            <a:picLocks noChangeAspect="1"/>
          </p:cNvPicPr>
          <p:nvPr/>
        </p:nvPicPr>
        <p:blipFill>
          <a:blip r:embed="rId4"/>
          <a:stretch>
            <a:fillRect/>
          </a:stretch>
        </p:blipFill>
        <p:spPr>
          <a:xfrm>
            <a:off x="5376573" y="-215261"/>
            <a:ext cx="6763328" cy="3698695"/>
          </a:xfrm>
          <a:prstGeom prst="rect">
            <a:avLst/>
          </a:prstGeom>
        </p:spPr>
      </p:pic>
      <p:pic>
        <p:nvPicPr>
          <p:cNvPr id="13" name="Picture 12">
            <a:extLst>
              <a:ext uri="{FF2B5EF4-FFF2-40B4-BE49-F238E27FC236}">
                <a16:creationId xmlns:a16="http://schemas.microsoft.com/office/drawing/2014/main" id="{03B9365A-C16B-29AC-7A3E-EC16ED36A515}"/>
              </a:ext>
            </a:extLst>
          </p:cNvPr>
          <p:cNvPicPr>
            <a:picLocks noChangeAspect="1"/>
          </p:cNvPicPr>
          <p:nvPr/>
        </p:nvPicPr>
        <p:blipFill>
          <a:blip r:embed="rId5"/>
          <a:stretch>
            <a:fillRect/>
          </a:stretch>
        </p:blipFill>
        <p:spPr>
          <a:xfrm>
            <a:off x="5376573" y="3184089"/>
            <a:ext cx="6867525" cy="4305300"/>
          </a:xfrm>
          <a:prstGeom prst="rect">
            <a:avLst/>
          </a:prstGeom>
        </p:spPr>
      </p:pic>
    </p:spTree>
    <p:extLst>
      <p:ext uri="{BB962C8B-B14F-4D97-AF65-F5344CB8AC3E}">
        <p14:creationId xmlns:p14="http://schemas.microsoft.com/office/powerpoint/2010/main" val="4291267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8323879" cy="1344114"/>
          </a:xfrm>
        </p:spPr>
        <p:txBody>
          <a:bodyPr anchor="b">
            <a:normAutofit fontScale="90000"/>
          </a:bodyPr>
          <a:lstStyle/>
          <a:p>
            <a:r>
              <a:rPr lang="en-GB" sz="5400" dirty="0"/>
              <a:t>“At risk” /</a:t>
            </a:r>
            <a:br>
              <a:rPr lang="en-GB" sz="5400" dirty="0"/>
            </a:br>
            <a:r>
              <a:rPr lang="en-GB" sz="5400" dirty="0"/>
              <a:t>“vulnerable” groups?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9C76C6-0C07-544C-50A7-7A1122E331FD}"/>
              </a:ext>
            </a:extLst>
          </p:cNvPr>
          <p:cNvPicPr>
            <a:picLocks noChangeAspect="1"/>
          </p:cNvPicPr>
          <p:nvPr/>
        </p:nvPicPr>
        <p:blipFill>
          <a:blip r:embed="rId3"/>
          <a:stretch>
            <a:fillRect/>
          </a:stretch>
        </p:blipFill>
        <p:spPr>
          <a:xfrm>
            <a:off x="5991225" y="381629"/>
            <a:ext cx="6200775" cy="3765425"/>
          </a:xfrm>
          <a:prstGeom prst="rect">
            <a:avLst/>
          </a:prstGeom>
        </p:spPr>
      </p:pic>
      <p:pic>
        <p:nvPicPr>
          <p:cNvPr id="16" name="Picture 15">
            <a:extLst>
              <a:ext uri="{FF2B5EF4-FFF2-40B4-BE49-F238E27FC236}">
                <a16:creationId xmlns:a16="http://schemas.microsoft.com/office/drawing/2014/main" id="{0936A118-BD42-F416-4734-237AE0ECA842}"/>
              </a:ext>
            </a:extLst>
          </p:cNvPr>
          <p:cNvPicPr>
            <a:picLocks noChangeAspect="1"/>
          </p:cNvPicPr>
          <p:nvPr/>
        </p:nvPicPr>
        <p:blipFill>
          <a:blip r:embed="rId4"/>
          <a:stretch>
            <a:fillRect/>
          </a:stretch>
        </p:blipFill>
        <p:spPr>
          <a:xfrm>
            <a:off x="620260" y="2627668"/>
            <a:ext cx="4996241" cy="1602664"/>
          </a:xfrm>
          <a:prstGeom prst="rect">
            <a:avLst/>
          </a:prstGeom>
        </p:spPr>
      </p:pic>
      <p:pic>
        <p:nvPicPr>
          <p:cNvPr id="18" name="Picture 17">
            <a:extLst>
              <a:ext uri="{FF2B5EF4-FFF2-40B4-BE49-F238E27FC236}">
                <a16:creationId xmlns:a16="http://schemas.microsoft.com/office/drawing/2014/main" id="{18CD97E2-54E8-0F82-422D-6B004970F215}"/>
              </a:ext>
            </a:extLst>
          </p:cNvPr>
          <p:cNvPicPr>
            <a:picLocks noChangeAspect="1"/>
          </p:cNvPicPr>
          <p:nvPr/>
        </p:nvPicPr>
        <p:blipFill>
          <a:blip r:embed="rId5"/>
          <a:stretch>
            <a:fillRect/>
          </a:stretch>
        </p:blipFill>
        <p:spPr>
          <a:xfrm>
            <a:off x="4543425" y="3778151"/>
            <a:ext cx="7572375" cy="2809875"/>
          </a:xfrm>
          <a:prstGeom prst="rect">
            <a:avLst/>
          </a:prstGeom>
        </p:spPr>
      </p:pic>
      <p:pic>
        <p:nvPicPr>
          <p:cNvPr id="8" name="Picture 7">
            <a:extLst>
              <a:ext uri="{FF2B5EF4-FFF2-40B4-BE49-F238E27FC236}">
                <a16:creationId xmlns:a16="http://schemas.microsoft.com/office/drawing/2014/main" id="{9646B5A8-0B95-0CAB-2FEA-F6E3215F2981}"/>
              </a:ext>
            </a:extLst>
          </p:cNvPr>
          <p:cNvPicPr>
            <a:picLocks noChangeAspect="1"/>
          </p:cNvPicPr>
          <p:nvPr/>
        </p:nvPicPr>
        <p:blipFill>
          <a:blip r:embed="rId6"/>
          <a:stretch>
            <a:fillRect/>
          </a:stretch>
        </p:blipFill>
        <p:spPr>
          <a:xfrm>
            <a:off x="-201500" y="4230332"/>
            <a:ext cx="5476218" cy="1706082"/>
          </a:xfrm>
          <a:prstGeom prst="rect">
            <a:avLst/>
          </a:prstGeom>
        </p:spPr>
      </p:pic>
    </p:spTree>
    <p:extLst>
      <p:ext uri="{BB962C8B-B14F-4D97-AF65-F5344CB8AC3E}">
        <p14:creationId xmlns:p14="http://schemas.microsoft.com/office/powerpoint/2010/main" val="3524347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8323879" cy="1344114"/>
          </a:xfrm>
        </p:spPr>
        <p:txBody>
          <a:bodyPr anchor="b">
            <a:normAutofit fontScale="90000"/>
          </a:bodyPr>
          <a:lstStyle/>
          <a:p>
            <a:r>
              <a:rPr lang="en-GB" sz="5400" dirty="0"/>
              <a:t>“At risk” / “vulnerable” groups?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r>
              <a:rPr lang="en-GB" sz="2200" dirty="0"/>
              <a:t>Deterministic: Group membership/identity </a:t>
            </a:r>
            <a:r>
              <a:rPr lang="en-GB" sz="2200" dirty="0">
                <a:sym typeface="Wingdings" panose="05000000000000000000" pitchFamily="2" charset="2"/>
              </a:rPr>
              <a:t></a:t>
            </a:r>
            <a:r>
              <a:rPr lang="en-GB" sz="2200" dirty="0"/>
              <a:t> loneliness</a:t>
            </a:r>
          </a:p>
          <a:p>
            <a:pPr lvl="1"/>
            <a:r>
              <a:rPr lang="en-GB" sz="1800" dirty="0"/>
              <a:t>Something about the group or identity that makes one lonely</a:t>
            </a:r>
          </a:p>
          <a:p>
            <a:pPr lvl="1"/>
            <a:endParaRPr lang="en-GB" sz="1800" dirty="0"/>
          </a:p>
          <a:p>
            <a:r>
              <a:rPr lang="en-GB" sz="2200" dirty="0"/>
              <a:t>Stigmatizing: </a:t>
            </a:r>
          </a:p>
          <a:p>
            <a:pPr lvl="1"/>
            <a:r>
              <a:rPr lang="en-GB" sz="1800" dirty="0"/>
              <a:t>The social construction of normality and deviance</a:t>
            </a:r>
          </a:p>
          <a:p>
            <a:pPr lvl="1"/>
            <a:r>
              <a:rPr lang="en-GB" sz="1800" dirty="0"/>
              <a:t>Deficit: Something missing</a:t>
            </a:r>
          </a:p>
          <a:p>
            <a:pPr lvl="1"/>
            <a:r>
              <a:rPr lang="en-GB" sz="1800" dirty="0"/>
              <a:t>“Othering:” separation between the healthy/normal and the sick/deviant</a:t>
            </a:r>
          </a:p>
          <a:p>
            <a:pPr lvl="1"/>
            <a:r>
              <a:rPr lang="en-GB" sz="1800" dirty="0"/>
              <a:t>Blame: From “risk groups” to “risky behaviour” </a:t>
            </a:r>
          </a:p>
          <a:p>
            <a:endParaRPr lang="en-GB" sz="1800" dirty="0"/>
          </a:p>
        </p:txBody>
      </p:sp>
      <p:pic>
        <p:nvPicPr>
          <p:cNvPr id="7" name="Picture 6" descr="A pair of scissors and paper people&#10;&#10;Description automatically generated">
            <a:extLst>
              <a:ext uri="{FF2B5EF4-FFF2-40B4-BE49-F238E27FC236}">
                <a16:creationId xmlns:a16="http://schemas.microsoft.com/office/drawing/2014/main" id="{182211FD-655B-9681-41DE-B0BD0798173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spTree>
    <p:extLst>
      <p:ext uri="{BB962C8B-B14F-4D97-AF65-F5344CB8AC3E}">
        <p14:creationId xmlns:p14="http://schemas.microsoft.com/office/powerpoint/2010/main" val="2860474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8323879" cy="1344114"/>
          </a:xfrm>
        </p:spPr>
        <p:txBody>
          <a:bodyPr anchor="b">
            <a:normAutofit fontScale="90000"/>
          </a:bodyPr>
          <a:lstStyle/>
          <a:p>
            <a:r>
              <a:rPr lang="en-GB" sz="5400" dirty="0"/>
              <a:t>“At risk” / “vulnerable” groups?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r>
              <a:rPr lang="en-GB" sz="2200" dirty="0"/>
              <a:t>Patronizing: Politics of “helping” and legitimization of power differentials</a:t>
            </a:r>
          </a:p>
          <a:p>
            <a:pPr lvl="1"/>
            <a:r>
              <a:rPr lang="en-GB" sz="1800" dirty="0"/>
              <a:t>Creation of new target groups that are seen as deviant, incapable of taking care of themselves, and requiring “extra effort” in health and social care</a:t>
            </a:r>
          </a:p>
          <a:p>
            <a:pPr lvl="1"/>
            <a:r>
              <a:rPr lang="en-GB" sz="1800" dirty="0"/>
              <a:t>Whole groups seen as “at risk of </a:t>
            </a:r>
            <a:r>
              <a:rPr lang="en-GB" sz="1800" i="1" dirty="0"/>
              <a:t>developing</a:t>
            </a:r>
            <a:r>
              <a:rPr lang="en-GB" sz="1800" dirty="0"/>
              <a:t> special needs”</a:t>
            </a:r>
          </a:p>
          <a:p>
            <a:pPr lvl="1"/>
            <a:endParaRPr lang="en-GB" sz="1800" dirty="0"/>
          </a:p>
          <a:p>
            <a:r>
              <a:rPr lang="en-GB" sz="2200" dirty="0"/>
              <a:t>Unhelpful: </a:t>
            </a:r>
          </a:p>
          <a:p>
            <a:pPr lvl="1"/>
            <a:r>
              <a:rPr lang="en-GB" sz="1800" dirty="0"/>
              <a:t>Identities largely unmodifiable—justifies inertia</a:t>
            </a:r>
          </a:p>
          <a:p>
            <a:pPr lvl="1"/>
            <a:r>
              <a:rPr lang="en-GB" sz="1800" dirty="0"/>
              <a:t>Effective preventive and corrective efforts directed to factors that do not address disparities</a:t>
            </a:r>
          </a:p>
        </p:txBody>
      </p:sp>
      <p:pic>
        <p:nvPicPr>
          <p:cNvPr id="7" name="Picture 6" descr="A pair of scissors and paper people&#10;&#10;Description automatically generated">
            <a:extLst>
              <a:ext uri="{FF2B5EF4-FFF2-40B4-BE49-F238E27FC236}">
                <a16:creationId xmlns:a16="http://schemas.microsoft.com/office/drawing/2014/main" id="{182211FD-655B-9681-41DE-B0BD0798173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spTree>
    <p:extLst>
      <p:ext uri="{BB962C8B-B14F-4D97-AF65-F5344CB8AC3E}">
        <p14:creationId xmlns:p14="http://schemas.microsoft.com/office/powerpoint/2010/main" val="136917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5741381" cy="1463040"/>
          </a:xfrm>
        </p:spPr>
        <p:txBody>
          <a:bodyPr anchor="b">
            <a:normAutofit fontScale="90000"/>
          </a:bodyPr>
          <a:lstStyle/>
          <a:p>
            <a:r>
              <a:rPr lang="en-GB" sz="5400" dirty="0"/>
              <a:t>Alternative approach</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endParaRPr lang="en-GB" sz="2200" dirty="0"/>
          </a:p>
          <a:p>
            <a:pPr>
              <a:buFont typeface="Wingdings" panose="05000000000000000000" pitchFamily="2" charset="2"/>
              <a:buChar char="Ø"/>
            </a:pPr>
            <a:r>
              <a:rPr lang="en-GB" sz="2200" dirty="0"/>
              <a:t>Understanding how these disparities emerge so as to disrupt marginalization</a:t>
            </a:r>
          </a:p>
          <a:p>
            <a:endParaRPr lang="en-GB" sz="2200" dirty="0"/>
          </a:p>
          <a:p>
            <a:pPr>
              <a:buFont typeface="Wingdings" panose="05000000000000000000" pitchFamily="2" charset="2"/>
              <a:buChar char="Ø"/>
            </a:pPr>
            <a:r>
              <a:rPr lang="en-GB" sz="2200" dirty="0"/>
              <a:t>Understanding the role of contextual/structural—and modifiable—factors </a:t>
            </a:r>
          </a:p>
          <a:p>
            <a:endParaRPr lang="en-GB" sz="2200" dirty="0"/>
          </a:p>
          <a:p>
            <a:r>
              <a:rPr lang="en-GB" sz="2200" dirty="0"/>
              <a:t>Identifying assets within marginalized communities</a:t>
            </a:r>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Tree>
    <p:extLst>
      <p:ext uri="{BB962C8B-B14F-4D97-AF65-F5344CB8AC3E}">
        <p14:creationId xmlns:p14="http://schemas.microsoft.com/office/powerpoint/2010/main" val="315856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5741381" cy="1463040"/>
          </a:xfrm>
        </p:spPr>
        <p:txBody>
          <a:bodyPr anchor="b">
            <a:normAutofit/>
          </a:bodyPr>
          <a:lstStyle/>
          <a:p>
            <a:r>
              <a:rPr lang="en-GB" sz="5400" dirty="0"/>
              <a:t>Mechanisms</a:t>
            </a:r>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endParaRPr lang="en-GB" sz="18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pic>
        <p:nvPicPr>
          <p:cNvPr id="20" name="Content Placeholder 3">
            <a:extLst>
              <a:ext uri="{FF2B5EF4-FFF2-40B4-BE49-F238E27FC236}">
                <a16:creationId xmlns:a16="http://schemas.microsoft.com/office/drawing/2014/main" id="{8CF0C9B3-CA38-8948-4165-C620F52D8B20}"/>
              </a:ext>
            </a:extLst>
          </p:cNvPr>
          <p:cNvPicPr>
            <a:picLocks noChangeAspect="1"/>
          </p:cNvPicPr>
          <p:nvPr/>
        </p:nvPicPr>
        <p:blipFill rotWithShape="1">
          <a:blip r:embed="rId4"/>
          <a:srcRect t="1258" r="1" b="1"/>
          <a:stretch/>
        </p:blipFill>
        <p:spPr>
          <a:xfrm>
            <a:off x="788589" y="2396670"/>
            <a:ext cx="4109232" cy="410923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a:ln>
            <a:solidFill>
              <a:srgbClr val="FFC000"/>
            </a:solidFill>
          </a:ln>
        </p:spPr>
      </p:pic>
      <p:sp>
        <p:nvSpPr>
          <p:cNvPr id="21" name="TextBox 20">
            <a:extLst>
              <a:ext uri="{FF2B5EF4-FFF2-40B4-BE49-F238E27FC236}">
                <a16:creationId xmlns:a16="http://schemas.microsoft.com/office/drawing/2014/main" id="{83B52E7D-E0FF-8696-3DC1-39107A70EA99}"/>
              </a:ext>
            </a:extLst>
          </p:cNvPr>
          <p:cNvSpPr txBox="1"/>
          <p:nvPr/>
        </p:nvSpPr>
        <p:spPr>
          <a:xfrm>
            <a:off x="6618513" y="3893087"/>
            <a:ext cx="3823034" cy="923330"/>
          </a:xfrm>
          <a:prstGeom prst="rect">
            <a:avLst/>
          </a:prstGeom>
          <a:noFill/>
        </p:spPr>
        <p:txBody>
          <a:bodyPr wrap="none" rtlCol="0">
            <a:spAutoFit/>
          </a:bodyPr>
          <a:lstStyle/>
          <a:p>
            <a:pPr marL="285750" indent="-285750">
              <a:buFont typeface="Arial" panose="020B0604020202020204" pitchFamily="34" charset="0"/>
              <a:buChar char="•"/>
            </a:pPr>
            <a:r>
              <a:rPr lang="en-GB" dirty="0"/>
              <a:t>The socio-ecology of loneliness</a:t>
            </a:r>
          </a:p>
          <a:p>
            <a:endParaRPr lang="en-GB" dirty="0"/>
          </a:p>
          <a:p>
            <a:pPr marL="285750" indent="-285750">
              <a:buFont typeface="Arial" panose="020B0604020202020204" pitchFamily="34" charset="0"/>
              <a:buChar char="•"/>
            </a:pPr>
            <a:r>
              <a:rPr lang="en-GB" dirty="0"/>
              <a:t>Potential for exclusion at all levels</a:t>
            </a:r>
          </a:p>
        </p:txBody>
      </p:sp>
    </p:spTree>
    <p:extLst>
      <p:ext uri="{BB962C8B-B14F-4D97-AF65-F5344CB8AC3E}">
        <p14:creationId xmlns:p14="http://schemas.microsoft.com/office/powerpoint/2010/main" val="3489764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5741381" cy="1463040"/>
          </a:xfrm>
        </p:spPr>
        <p:txBody>
          <a:bodyPr anchor="b">
            <a:normAutofit/>
          </a:bodyPr>
          <a:lstStyle/>
          <a:p>
            <a:r>
              <a:rPr lang="en-GB" sz="5400" dirty="0"/>
              <a:t>Interpersonal</a:t>
            </a:r>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r>
              <a:rPr lang="en-GB" sz="2200" dirty="0"/>
              <a:t>Relationship between group and loneliness is indirect</a:t>
            </a:r>
          </a:p>
          <a:p>
            <a:pPr lvl="1"/>
            <a:r>
              <a:rPr lang="en-GB" sz="1800" dirty="0"/>
              <a:t>Not inevitable</a:t>
            </a:r>
          </a:p>
          <a:p>
            <a:pPr lvl="1"/>
            <a:r>
              <a:rPr lang="en-GB" sz="1800" dirty="0"/>
              <a:t>Mediated by interpersonal exclusion processes that can be addressed</a:t>
            </a:r>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18" name="Rectangle: Rounded Corners 17">
            <a:extLst>
              <a:ext uri="{FF2B5EF4-FFF2-40B4-BE49-F238E27FC236}">
                <a16:creationId xmlns:a16="http://schemas.microsoft.com/office/drawing/2014/main" id="{1103EDB9-A84B-491F-01E5-38F0D748F4CE}"/>
              </a:ext>
            </a:extLst>
          </p:cNvPr>
          <p:cNvSpPr/>
          <p:nvPr/>
        </p:nvSpPr>
        <p:spPr>
          <a:xfrm>
            <a:off x="325821" y="4782207"/>
            <a:ext cx="1502979" cy="945931"/>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46A5042-385F-FD21-5848-2A0BCD9D52B3}"/>
              </a:ext>
            </a:extLst>
          </p:cNvPr>
          <p:cNvSpPr txBox="1"/>
          <p:nvPr/>
        </p:nvSpPr>
        <p:spPr>
          <a:xfrm>
            <a:off x="346842" y="4870525"/>
            <a:ext cx="1502979" cy="830997"/>
          </a:xfrm>
          <a:prstGeom prst="rect">
            <a:avLst/>
          </a:prstGeom>
          <a:noFill/>
        </p:spPr>
        <p:txBody>
          <a:bodyPr wrap="square" rtlCol="0">
            <a:spAutoFit/>
          </a:bodyPr>
          <a:lstStyle/>
          <a:p>
            <a:pPr algn="ctr"/>
            <a:r>
              <a:rPr lang="en-GB" sz="1600" dirty="0"/>
              <a:t>Marginalized group membership</a:t>
            </a:r>
          </a:p>
        </p:txBody>
      </p:sp>
      <p:sp>
        <p:nvSpPr>
          <p:cNvPr id="5" name="Rectangle: Rounded Corners 4">
            <a:extLst>
              <a:ext uri="{FF2B5EF4-FFF2-40B4-BE49-F238E27FC236}">
                <a16:creationId xmlns:a16="http://schemas.microsoft.com/office/drawing/2014/main" id="{4D2A5D0A-0E63-708D-216E-668E722E3B85}"/>
              </a:ext>
            </a:extLst>
          </p:cNvPr>
          <p:cNvSpPr/>
          <p:nvPr/>
        </p:nvSpPr>
        <p:spPr>
          <a:xfrm>
            <a:off x="2426042" y="4795514"/>
            <a:ext cx="1502979" cy="919315"/>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FF22909-9F6D-5E4A-4560-0BD91D3B8576}"/>
              </a:ext>
            </a:extLst>
          </p:cNvPr>
          <p:cNvSpPr txBox="1"/>
          <p:nvPr/>
        </p:nvSpPr>
        <p:spPr>
          <a:xfrm>
            <a:off x="2336686" y="4962641"/>
            <a:ext cx="1492469" cy="584775"/>
          </a:xfrm>
          <a:prstGeom prst="rect">
            <a:avLst/>
          </a:prstGeom>
          <a:noFill/>
        </p:spPr>
        <p:txBody>
          <a:bodyPr wrap="square" rtlCol="0">
            <a:spAutoFit/>
          </a:bodyPr>
          <a:lstStyle/>
          <a:p>
            <a:pPr algn="ctr"/>
            <a:r>
              <a:rPr lang="en-GB" sz="1600" dirty="0"/>
              <a:t>Interpersonal exclusion</a:t>
            </a:r>
          </a:p>
        </p:txBody>
      </p:sp>
      <p:sp>
        <p:nvSpPr>
          <p:cNvPr id="11" name="Rectangle: Rounded Corners 10">
            <a:extLst>
              <a:ext uri="{FF2B5EF4-FFF2-40B4-BE49-F238E27FC236}">
                <a16:creationId xmlns:a16="http://schemas.microsoft.com/office/drawing/2014/main" id="{E58A715C-5C1F-CF82-63C1-74D89C21BF27}"/>
              </a:ext>
            </a:extLst>
          </p:cNvPr>
          <p:cNvSpPr/>
          <p:nvPr/>
        </p:nvSpPr>
        <p:spPr>
          <a:xfrm>
            <a:off x="10594445" y="4804119"/>
            <a:ext cx="1460937" cy="902595"/>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6731C2A-39C4-9306-F18E-D5F24168D6BD}"/>
              </a:ext>
            </a:extLst>
          </p:cNvPr>
          <p:cNvSpPr txBox="1"/>
          <p:nvPr/>
        </p:nvSpPr>
        <p:spPr>
          <a:xfrm>
            <a:off x="10741715" y="5075844"/>
            <a:ext cx="1145378" cy="338554"/>
          </a:xfrm>
          <a:prstGeom prst="rect">
            <a:avLst/>
          </a:prstGeom>
          <a:noFill/>
        </p:spPr>
        <p:txBody>
          <a:bodyPr wrap="none" rtlCol="0">
            <a:spAutoFit/>
          </a:bodyPr>
          <a:lstStyle/>
          <a:p>
            <a:r>
              <a:rPr lang="en-GB" sz="1600" dirty="0"/>
              <a:t>Loneliness</a:t>
            </a:r>
          </a:p>
        </p:txBody>
      </p:sp>
      <p:cxnSp>
        <p:nvCxnSpPr>
          <p:cNvPr id="14" name="Straight Arrow Connector 13">
            <a:extLst>
              <a:ext uri="{FF2B5EF4-FFF2-40B4-BE49-F238E27FC236}">
                <a16:creationId xmlns:a16="http://schemas.microsoft.com/office/drawing/2014/main" id="{D184EA9A-3F40-9EA7-BA29-70EA4E638777}"/>
              </a:ext>
            </a:extLst>
          </p:cNvPr>
          <p:cNvCxnSpPr>
            <a:stCxn id="19" idx="3"/>
          </p:cNvCxnSpPr>
          <p:nvPr/>
        </p:nvCxnSpPr>
        <p:spPr>
          <a:xfrm flipV="1">
            <a:off x="1849821" y="5286023"/>
            <a:ext cx="57622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E790C20-DA81-A2E3-9FB8-D6800A929889}"/>
              </a:ext>
            </a:extLst>
          </p:cNvPr>
          <p:cNvCxnSpPr>
            <a:cxnSpLocks/>
            <a:stCxn id="5" idx="3"/>
            <a:endCxn id="11" idx="1"/>
          </p:cNvCxnSpPr>
          <p:nvPr/>
        </p:nvCxnSpPr>
        <p:spPr>
          <a:xfrm>
            <a:off x="3929021" y="5255172"/>
            <a:ext cx="6665424" cy="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324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5741381" cy="1463040"/>
          </a:xfrm>
        </p:spPr>
        <p:txBody>
          <a:bodyPr anchor="b">
            <a:normAutofit/>
          </a:bodyPr>
          <a:lstStyle/>
          <a:p>
            <a:r>
              <a:rPr lang="en-GB" sz="5400" dirty="0"/>
              <a:t>Interpersonal</a:t>
            </a:r>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r>
              <a:rPr lang="en-GB" sz="2200" dirty="0"/>
              <a:t>Relationship between group and loneliness is indirect</a:t>
            </a:r>
          </a:p>
          <a:p>
            <a:pPr lvl="1"/>
            <a:r>
              <a:rPr lang="en-GB" sz="1800" dirty="0"/>
              <a:t>Not inevitable</a:t>
            </a:r>
          </a:p>
          <a:p>
            <a:pPr lvl="1"/>
            <a:r>
              <a:rPr lang="en-GB" sz="1800" dirty="0"/>
              <a:t>Mediated by interpersonal exclusion processes that can be addressed</a:t>
            </a:r>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18" name="Rectangle: Rounded Corners 17">
            <a:extLst>
              <a:ext uri="{FF2B5EF4-FFF2-40B4-BE49-F238E27FC236}">
                <a16:creationId xmlns:a16="http://schemas.microsoft.com/office/drawing/2014/main" id="{1103EDB9-A84B-491F-01E5-38F0D748F4CE}"/>
              </a:ext>
            </a:extLst>
          </p:cNvPr>
          <p:cNvSpPr/>
          <p:nvPr/>
        </p:nvSpPr>
        <p:spPr>
          <a:xfrm>
            <a:off x="325821" y="4782207"/>
            <a:ext cx="1502979" cy="945931"/>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46A5042-385F-FD21-5848-2A0BCD9D52B3}"/>
              </a:ext>
            </a:extLst>
          </p:cNvPr>
          <p:cNvSpPr txBox="1"/>
          <p:nvPr/>
        </p:nvSpPr>
        <p:spPr>
          <a:xfrm>
            <a:off x="346842" y="4870525"/>
            <a:ext cx="1502979" cy="830997"/>
          </a:xfrm>
          <a:prstGeom prst="rect">
            <a:avLst/>
          </a:prstGeom>
          <a:noFill/>
        </p:spPr>
        <p:txBody>
          <a:bodyPr wrap="square" rtlCol="0">
            <a:spAutoFit/>
          </a:bodyPr>
          <a:lstStyle/>
          <a:p>
            <a:pPr algn="ctr"/>
            <a:r>
              <a:rPr lang="en-GB" sz="1600" dirty="0"/>
              <a:t>Marginalized group membership</a:t>
            </a:r>
          </a:p>
        </p:txBody>
      </p:sp>
      <p:sp>
        <p:nvSpPr>
          <p:cNvPr id="5" name="Rectangle: Rounded Corners 4">
            <a:extLst>
              <a:ext uri="{FF2B5EF4-FFF2-40B4-BE49-F238E27FC236}">
                <a16:creationId xmlns:a16="http://schemas.microsoft.com/office/drawing/2014/main" id="{4D2A5D0A-0E63-708D-216E-668E722E3B85}"/>
              </a:ext>
            </a:extLst>
          </p:cNvPr>
          <p:cNvSpPr/>
          <p:nvPr/>
        </p:nvSpPr>
        <p:spPr>
          <a:xfrm>
            <a:off x="2426042" y="4795514"/>
            <a:ext cx="1502979" cy="919315"/>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FF22909-9F6D-5E4A-4560-0BD91D3B8576}"/>
              </a:ext>
            </a:extLst>
          </p:cNvPr>
          <p:cNvSpPr txBox="1"/>
          <p:nvPr/>
        </p:nvSpPr>
        <p:spPr>
          <a:xfrm>
            <a:off x="2336686" y="4962641"/>
            <a:ext cx="1492469" cy="584775"/>
          </a:xfrm>
          <a:prstGeom prst="rect">
            <a:avLst/>
          </a:prstGeom>
          <a:noFill/>
        </p:spPr>
        <p:txBody>
          <a:bodyPr wrap="square" rtlCol="0">
            <a:spAutoFit/>
          </a:bodyPr>
          <a:lstStyle/>
          <a:p>
            <a:pPr algn="ctr"/>
            <a:r>
              <a:rPr lang="en-GB" sz="1600" dirty="0"/>
              <a:t>Interpersonal exclusion</a:t>
            </a:r>
          </a:p>
        </p:txBody>
      </p:sp>
      <p:sp>
        <p:nvSpPr>
          <p:cNvPr id="7" name="Rectangle: Rounded Corners 6">
            <a:extLst>
              <a:ext uri="{FF2B5EF4-FFF2-40B4-BE49-F238E27FC236}">
                <a16:creationId xmlns:a16="http://schemas.microsoft.com/office/drawing/2014/main" id="{9627B52C-4177-E2F3-B82A-DDD4ABB9DD85}"/>
              </a:ext>
            </a:extLst>
          </p:cNvPr>
          <p:cNvSpPr/>
          <p:nvPr/>
        </p:nvSpPr>
        <p:spPr>
          <a:xfrm>
            <a:off x="4575044" y="4398434"/>
            <a:ext cx="2459421" cy="1713188"/>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F24C73-C2CA-2A9C-A15D-F205B0CD0017}"/>
              </a:ext>
            </a:extLst>
          </p:cNvPr>
          <p:cNvSpPr txBox="1"/>
          <p:nvPr/>
        </p:nvSpPr>
        <p:spPr>
          <a:xfrm>
            <a:off x="4648809" y="4593308"/>
            <a:ext cx="2290242" cy="1323439"/>
          </a:xfrm>
          <a:prstGeom prst="rect">
            <a:avLst/>
          </a:prstGeom>
          <a:noFill/>
        </p:spPr>
        <p:txBody>
          <a:bodyPr wrap="none" rtlCol="0">
            <a:spAutoFit/>
          </a:bodyPr>
          <a:lstStyle/>
          <a:p>
            <a:r>
              <a:rPr lang="en-GB" sz="1600" dirty="0"/>
              <a:t>Physical health</a:t>
            </a:r>
          </a:p>
          <a:p>
            <a:endParaRPr lang="en-GB" sz="1600" dirty="0"/>
          </a:p>
          <a:p>
            <a:r>
              <a:rPr lang="en-GB" sz="1600" dirty="0"/>
              <a:t>Psychological wellbeing</a:t>
            </a:r>
          </a:p>
          <a:p>
            <a:endParaRPr lang="en-GB" sz="1600" dirty="0"/>
          </a:p>
          <a:p>
            <a:r>
              <a:rPr lang="en-GB" sz="1600" dirty="0"/>
              <a:t>Financial security </a:t>
            </a:r>
          </a:p>
        </p:txBody>
      </p:sp>
      <p:sp>
        <p:nvSpPr>
          <p:cNvPr id="11" name="Rectangle: Rounded Corners 10">
            <a:extLst>
              <a:ext uri="{FF2B5EF4-FFF2-40B4-BE49-F238E27FC236}">
                <a16:creationId xmlns:a16="http://schemas.microsoft.com/office/drawing/2014/main" id="{E58A715C-5C1F-CF82-63C1-74D89C21BF27}"/>
              </a:ext>
            </a:extLst>
          </p:cNvPr>
          <p:cNvSpPr/>
          <p:nvPr/>
        </p:nvSpPr>
        <p:spPr>
          <a:xfrm>
            <a:off x="10594445" y="4804119"/>
            <a:ext cx="1460937" cy="902595"/>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6731C2A-39C4-9306-F18E-D5F24168D6BD}"/>
              </a:ext>
            </a:extLst>
          </p:cNvPr>
          <p:cNvSpPr txBox="1"/>
          <p:nvPr/>
        </p:nvSpPr>
        <p:spPr>
          <a:xfrm>
            <a:off x="10741715" y="5075844"/>
            <a:ext cx="1145378" cy="338554"/>
          </a:xfrm>
          <a:prstGeom prst="rect">
            <a:avLst/>
          </a:prstGeom>
          <a:noFill/>
        </p:spPr>
        <p:txBody>
          <a:bodyPr wrap="none" rtlCol="0">
            <a:spAutoFit/>
          </a:bodyPr>
          <a:lstStyle/>
          <a:p>
            <a:r>
              <a:rPr lang="en-GB" sz="1600" dirty="0"/>
              <a:t>Loneliness</a:t>
            </a:r>
          </a:p>
        </p:txBody>
      </p:sp>
      <p:cxnSp>
        <p:nvCxnSpPr>
          <p:cNvPr id="14" name="Straight Arrow Connector 13">
            <a:extLst>
              <a:ext uri="{FF2B5EF4-FFF2-40B4-BE49-F238E27FC236}">
                <a16:creationId xmlns:a16="http://schemas.microsoft.com/office/drawing/2014/main" id="{D184EA9A-3F40-9EA7-BA29-70EA4E638777}"/>
              </a:ext>
            </a:extLst>
          </p:cNvPr>
          <p:cNvCxnSpPr>
            <a:stCxn id="19" idx="3"/>
          </p:cNvCxnSpPr>
          <p:nvPr/>
        </p:nvCxnSpPr>
        <p:spPr>
          <a:xfrm flipV="1">
            <a:off x="1849821" y="5286023"/>
            <a:ext cx="57622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E790C20-DA81-A2E3-9FB8-D6800A929889}"/>
              </a:ext>
            </a:extLst>
          </p:cNvPr>
          <p:cNvCxnSpPr>
            <a:stCxn id="5" idx="3"/>
            <a:endCxn id="7" idx="1"/>
          </p:cNvCxnSpPr>
          <p:nvPr/>
        </p:nvCxnSpPr>
        <p:spPr>
          <a:xfrm flipV="1">
            <a:off x="3929021" y="5255028"/>
            <a:ext cx="646023" cy="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51FDBF3-0C4C-C79A-9AD9-92FAAB921DCA}"/>
              </a:ext>
            </a:extLst>
          </p:cNvPr>
          <p:cNvCxnSpPr>
            <a:cxnSpLocks/>
            <a:stCxn id="7" idx="3"/>
            <a:endCxn id="11" idx="1"/>
          </p:cNvCxnSpPr>
          <p:nvPr/>
        </p:nvCxnSpPr>
        <p:spPr>
          <a:xfrm>
            <a:off x="7034465" y="5255028"/>
            <a:ext cx="3559980" cy="3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A807084-7ED5-04D6-0135-3BECD867C10F}"/>
              </a:ext>
            </a:extLst>
          </p:cNvPr>
          <p:cNvCxnSpPr/>
          <p:nvPr/>
        </p:nvCxnSpPr>
        <p:spPr>
          <a:xfrm>
            <a:off x="3268717" y="3941379"/>
            <a:ext cx="7651531"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F1A2851-2B25-CFF4-AA34-BF92E4AD43BD}"/>
              </a:ext>
            </a:extLst>
          </p:cNvPr>
          <p:cNvCxnSpPr>
            <a:cxnSpLocks/>
          </p:cNvCxnSpPr>
          <p:nvPr/>
        </p:nvCxnSpPr>
        <p:spPr>
          <a:xfrm>
            <a:off x="10888717" y="3941378"/>
            <a:ext cx="0" cy="840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D90CB86-9DFE-DF17-DF30-90ADA6EDBD48}"/>
              </a:ext>
            </a:extLst>
          </p:cNvPr>
          <p:cNvCxnSpPr/>
          <p:nvPr/>
        </p:nvCxnSpPr>
        <p:spPr>
          <a:xfrm>
            <a:off x="3268717" y="3941378"/>
            <a:ext cx="0" cy="840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7BD72E4-1B9F-C594-2716-AB325BB8B907}"/>
              </a:ext>
            </a:extLst>
          </p:cNvPr>
          <p:cNvCxnSpPr>
            <a:cxnSpLocks/>
            <a:stCxn id="7" idx="2"/>
          </p:cNvCxnSpPr>
          <p:nvPr/>
        </p:nvCxnSpPr>
        <p:spPr>
          <a:xfrm>
            <a:off x="5804755" y="6111622"/>
            <a:ext cx="0" cy="341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9D7B92E-1714-398B-3CA6-49097E0020B7}"/>
              </a:ext>
            </a:extLst>
          </p:cNvPr>
          <p:cNvCxnSpPr/>
          <p:nvPr/>
        </p:nvCxnSpPr>
        <p:spPr>
          <a:xfrm>
            <a:off x="5804754" y="6453496"/>
            <a:ext cx="54202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B04CA52-A18B-A493-AE97-05B8BD10881A}"/>
              </a:ext>
            </a:extLst>
          </p:cNvPr>
          <p:cNvCxnSpPr>
            <a:cxnSpLocks/>
          </p:cNvCxnSpPr>
          <p:nvPr/>
        </p:nvCxnSpPr>
        <p:spPr>
          <a:xfrm flipV="1">
            <a:off x="11225048" y="5728138"/>
            <a:ext cx="0" cy="725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378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a:xfrm>
            <a:off x="630935" y="640080"/>
            <a:ext cx="5741381" cy="1463040"/>
          </a:xfrm>
        </p:spPr>
        <p:txBody>
          <a:bodyPr anchor="b">
            <a:normAutofit/>
          </a:bodyPr>
          <a:lstStyle/>
          <a:p>
            <a:r>
              <a:rPr lang="en-GB" sz="5400" dirty="0"/>
              <a:t>Interpersonal</a:t>
            </a:r>
          </a:p>
        </p:txBody>
      </p:sp>
      <p:sp>
        <p:nvSpPr>
          <p:cNvPr id="3" name="Content Placeholder 2">
            <a:extLst>
              <a:ext uri="{FF2B5EF4-FFF2-40B4-BE49-F238E27FC236}">
                <a16:creationId xmlns:a16="http://schemas.microsoft.com/office/drawing/2014/main" id="{4DE53CA9-2678-2A9F-91E2-D4B48F3637DE}"/>
              </a:ext>
            </a:extLst>
          </p:cNvPr>
          <p:cNvSpPr>
            <a:spLocks noGrp="1"/>
          </p:cNvSpPr>
          <p:nvPr>
            <p:ph idx="1"/>
          </p:nvPr>
        </p:nvSpPr>
        <p:spPr>
          <a:xfrm>
            <a:off x="630935" y="2660903"/>
            <a:ext cx="10594113" cy="3844999"/>
          </a:xfrm>
        </p:spPr>
        <p:txBody>
          <a:bodyPr anchor="t">
            <a:normAutofit/>
          </a:bodyPr>
          <a:lstStyle/>
          <a:p>
            <a:r>
              <a:rPr lang="en-GB" sz="2200" dirty="0"/>
              <a:t>Relationship between group and loneliness is indirect</a:t>
            </a:r>
          </a:p>
          <a:p>
            <a:pPr lvl="1"/>
            <a:r>
              <a:rPr lang="en-GB" sz="1800" dirty="0"/>
              <a:t>Not inevitable</a:t>
            </a:r>
          </a:p>
          <a:p>
            <a:pPr lvl="1"/>
            <a:r>
              <a:rPr lang="en-GB" sz="1800" dirty="0"/>
              <a:t>Mediated by interpersonal exclusion processes that can be addressed</a:t>
            </a:r>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18" name="Rectangle: Rounded Corners 17">
            <a:extLst>
              <a:ext uri="{FF2B5EF4-FFF2-40B4-BE49-F238E27FC236}">
                <a16:creationId xmlns:a16="http://schemas.microsoft.com/office/drawing/2014/main" id="{1103EDB9-A84B-491F-01E5-38F0D748F4CE}"/>
              </a:ext>
            </a:extLst>
          </p:cNvPr>
          <p:cNvSpPr/>
          <p:nvPr/>
        </p:nvSpPr>
        <p:spPr>
          <a:xfrm>
            <a:off x="325821" y="4782207"/>
            <a:ext cx="1502979" cy="945931"/>
          </a:xfrm>
          <a:prstGeom prst="round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A46A5042-385F-FD21-5848-2A0BCD9D52B3}"/>
              </a:ext>
            </a:extLst>
          </p:cNvPr>
          <p:cNvSpPr txBox="1"/>
          <p:nvPr/>
        </p:nvSpPr>
        <p:spPr>
          <a:xfrm>
            <a:off x="346842" y="4870525"/>
            <a:ext cx="1502979" cy="830997"/>
          </a:xfrm>
          <a:prstGeom prst="rect">
            <a:avLst/>
          </a:prstGeom>
          <a:noFill/>
        </p:spPr>
        <p:txBody>
          <a:bodyPr wrap="square" rtlCol="0">
            <a:spAutoFit/>
          </a:bodyPr>
          <a:lstStyle/>
          <a:p>
            <a:pPr algn="ctr"/>
            <a:r>
              <a:rPr lang="en-GB" sz="1600" dirty="0"/>
              <a:t>Marginalized group membership</a:t>
            </a:r>
          </a:p>
        </p:txBody>
      </p:sp>
      <p:sp>
        <p:nvSpPr>
          <p:cNvPr id="5" name="Rectangle: Rounded Corners 4">
            <a:extLst>
              <a:ext uri="{FF2B5EF4-FFF2-40B4-BE49-F238E27FC236}">
                <a16:creationId xmlns:a16="http://schemas.microsoft.com/office/drawing/2014/main" id="{4D2A5D0A-0E63-708D-216E-668E722E3B85}"/>
              </a:ext>
            </a:extLst>
          </p:cNvPr>
          <p:cNvSpPr/>
          <p:nvPr/>
        </p:nvSpPr>
        <p:spPr>
          <a:xfrm>
            <a:off x="2426042" y="4795514"/>
            <a:ext cx="1502979" cy="919315"/>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FF22909-9F6D-5E4A-4560-0BD91D3B8576}"/>
              </a:ext>
            </a:extLst>
          </p:cNvPr>
          <p:cNvSpPr txBox="1"/>
          <p:nvPr/>
        </p:nvSpPr>
        <p:spPr>
          <a:xfrm>
            <a:off x="2336686" y="4962641"/>
            <a:ext cx="1492469" cy="584775"/>
          </a:xfrm>
          <a:prstGeom prst="rect">
            <a:avLst/>
          </a:prstGeom>
          <a:noFill/>
        </p:spPr>
        <p:txBody>
          <a:bodyPr wrap="square" rtlCol="0">
            <a:spAutoFit/>
          </a:bodyPr>
          <a:lstStyle/>
          <a:p>
            <a:pPr algn="ctr"/>
            <a:r>
              <a:rPr lang="en-GB" sz="1600" dirty="0"/>
              <a:t>Interpersonal exclusion</a:t>
            </a:r>
          </a:p>
        </p:txBody>
      </p:sp>
      <p:sp>
        <p:nvSpPr>
          <p:cNvPr id="7" name="Rectangle: Rounded Corners 6">
            <a:extLst>
              <a:ext uri="{FF2B5EF4-FFF2-40B4-BE49-F238E27FC236}">
                <a16:creationId xmlns:a16="http://schemas.microsoft.com/office/drawing/2014/main" id="{9627B52C-4177-E2F3-B82A-DDD4ABB9DD85}"/>
              </a:ext>
            </a:extLst>
          </p:cNvPr>
          <p:cNvSpPr/>
          <p:nvPr/>
        </p:nvSpPr>
        <p:spPr>
          <a:xfrm>
            <a:off x="4575044" y="4398434"/>
            <a:ext cx="2459421" cy="1713188"/>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F24C73-C2CA-2A9C-A15D-F205B0CD0017}"/>
              </a:ext>
            </a:extLst>
          </p:cNvPr>
          <p:cNvSpPr txBox="1"/>
          <p:nvPr/>
        </p:nvSpPr>
        <p:spPr>
          <a:xfrm>
            <a:off x="4648809" y="4593308"/>
            <a:ext cx="2290242" cy="1323439"/>
          </a:xfrm>
          <a:prstGeom prst="rect">
            <a:avLst/>
          </a:prstGeom>
          <a:noFill/>
        </p:spPr>
        <p:txBody>
          <a:bodyPr wrap="none" rtlCol="0">
            <a:spAutoFit/>
          </a:bodyPr>
          <a:lstStyle/>
          <a:p>
            <a:r>
              <a:rPr lang="en-GB" sz="1600" dirty="0"/>
              <a:t>Physical health</a:t>
            </a:r>
          </a:p>
          <a:p>
            <a:endParaRPr lang="en-GB" sz="1600" dirty="0"/>
          </a:p>
          <a:p>
            <a:r>
              <a:rPr lang="en-GB" sz="1600" dirty="0"/>
              <a:t>Psychological wellbeing</a:t>
            </a:r>
          </a:p>
          <a:p>
            <a:endParaRPr lang="en-GB" sz="1600" dirty="0"/>
          </a:p>
          <a:p>
            <a:r>
              <a:rPr lang="en-GB" sz="1600" dirty="0"/>
              <a:t>Financial security </a:t>
            </a:r>
          </a:p>
        </p:txBody>
      </p:sp>
      <p:sp>
        <p:nvSpPr>
          <p:cNvPr id="9" name="Rectangle: Rounded Corners 8">
            <a:extLst>
              <a:ext uri="{FF2B5EF4-FFF2-40B4-BE49-F238E27FC236}">
                <a16:creationId xmlns:a16="http://schemas.microsoft.com/office/drawing/2014/main" id="{8AC24B7A-F967-F77B-CC8A-B638D7148F3D}"/>
              </a:ext>
            </a:extLst>
          </p:cNvPr>
          <p:cNvSpPr/>
          <p:nvPr/>
        </p:nvSpPr>
        <p:spPr>
          <a:xfrm>
            <a:off x="7644078" y="4325868"/>
            <a:ext cx="2459421" cy="1713188"/>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7A531B4-898D-DFFA-0910-D60935D68D43}"/>
              </a:ext>
            </a:extLst>
          </p:cNvPr>
          <p:cNvSpPr txBox="1"/>
          <p:nvPr/>
        </p:nvSpPr>
        <p:spPr>
          <a:xfrm>
            <a:off x="7722383" y="4583402"/>
            <a:ext cx="2302810" cy="1323439"/>
          </a:xfrm>
          <a:prstGeom prst="rect">
            <a:avLst/>
          </a:prstGeom>
          <a:noFill/>
        </p:spPr>
        <p:txBody>
          <a:bodyPr wrap="none" rtlCol="0">
            <a:spAutoFit/>
          </a:bodyPr>
          <a:lstStyle/>
          <a:p>
            <a:r>
              <a:rPr lang="en-GB" sz="1600" dirty="0"/>
              <a:t>Opportunity to socialise</a:t>
            </a:r>
          </a:p>
          <a:p>
            <a:endParaRPr lang="en-GB" sz="1600" dirty="0"/>
          </a:p>
          <a:p>
            <a:r>
              <a:rPr lang="en-GB" sz="1600" dirty="0"/>
              <a:t>Motivation to socialise</a:t>
            </a:r>
          </a:p>
          <a:p>
            <a:endParaRPr lang="en-GB" sz="1600" dirty="0"/>
          </a:p>
          <a:p>
            <a:r>
              <a:rPr lang="en-GB" sz="1600" dirty="0"/>
              <a:t>Relationship quality</a:t>
            </a:r>
          </a:p>
        </p:txBody>
      </p:sp>
      <p:sp>
        <p:nvSpPr>
          <p:cNvPr id="11" name="Rectangle: Rounded Corners 10">
            <a:extLst>
              <a:ext uri="{FF2B5EF4-FFF2-40B4-BE49-F238E27FC236}">
                <a16:creationId xmlns:a16="http://schemas.microsoft.com/office/drawing/2014/main" id="{E58A715C-5C1F-CF82-63C1-74D89C21BF27}"/>
              </a:ext>
            </a:extLst>
          </p:cNvPr>
          <p:cNvSpPr/>
          <p:nvPr/>
        </p:nvSpPr>
        <p:spPr>
          <a:xfrm>
            <a:off x="10594445" y="4804119"/>
            <a:ext cx="1460937" cy="902595"/>
          </a:xfrm>
          <a:prstGeom prst="round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6731C2A-39C4-9306-F18E-D5F24168D6BD}"/>
              </a:ext>
            </a:extLst>
          </p:cNvPr>
          <p:cNvSpPr txBox="1"/>
          <p:nvPr/>
        </p:nvSpPr>
        <p:spPr>
          <a:xfrm>
            <a:off x="10741715" y="5075844"/>
            <a:ext cx="1145378" cy="338554"/>
          </a:xfrm>
          <a:prstGeom prst="rect">
            <a:avLst/>
          </a:prstGeom>
          <a:noFill/>
        </p:spPr>
        <p:txBody>
          <a:bodyPr wrap="none" rtlCol="0">
            <a:spAutoFit/>
          </a:bodyPr>
          <a:lstStyle/>
          <a:p>
            <a:r>
              <a:rPr lang="en-GB" sz="1600" dirty="0"/>
              <a:t>Loneliness</a:t>
            </a:r>
          </a:p>
        </p:txBody>
      </p:sp>
      <p:cxnSp>
        <p:nvCxnSpPr>
          <p:cNvPr id="14" name="Straight Arrow Connector 13">
            <a:extLst>
              <a:ext uri="{FF2B5EF4-FFF2-40B4-BE49-F238E27FC236}">
                <a16:creationId xmlns:a16="http://schemas.microsoft.com/office/drawing/2014/main" id="{D184EA9A-3F40-9EA7-BA29-70EA4E638777}"/>
              </a:ext>
            </a:extLst>
          </p:cNvPr>
          <p:cNvCxnSpPr>
            <a:stCxn id="19" idx="3"/>
          </p:cNvCxnSpPr>
          <p:nvPr/>
        </p:nvCxnSpPr>
        <p:spPr>
          <a:xfrm flipV="1">
            <a:off x="1849821" y="5286023"/>
            <a:ext cx="576221"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E790C20-DA81-A2E3-9FB8-D6800A929889}"/>
              </a:ext>
            </a:extLst>
          </p:cNvPr>
          <p:cNvCxnSpPr>
            <a:stCxn id="5" idx="3"/>
            <a:endCxn id="7" idx="1"/>
          </p:cNvCxnSpPr>
          <p:nvPr/>
        </p:nvCxnSpPr>
        <p:spPr>
          <a:xfrm flipV="1">
            <a:off x="3929021" y="5255028"/>
            <a:ext cx="646023" cy="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51FDBF3-0C4C-C79A-9AD9-92FAAB921DCA}"/>
              </a:ext>
            </a:extLst>
          </p:cNvPr>
          <p:cNvCxnSpPr>
            <a:stCxn id="9" idx="3"/>
          </p:cNvCxnSpPr>
          <p:nvPr/>
        </p:nvCxnSpPr>
        <p:spPr>
          <a:xfrm>
            <a:off x="10103499" y="5182462"/>
            <a:ext cx="45010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F9673DC7-231B-AC80-41BE-985743C76B24}"/>
              </a:ext>
            </a:extLst>
          </p:cNvPr>
          <p:cNvCxnSpPr/>
          <p:nvPr/>
        </p:nvCxnSpPr>
        <p:spPr>
          <a:xfrm>
            <a:off x="7034465" y="5075844"/>
            <a:ext cx="6096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9A807084-7ED5-04D6-0135-3BECD867C10F}"/>
              </a:ext>
            </a:extLst>
          </p:cNvPr>
          <p:cNvCxnSpPr/>
          <p:nvPr/>
        </p:nvCxnSpPr>
        <p:spPr>
          <a:xfrm>
            <a:off x="3268717" y="3941379"/>
            <a:ext cx="7651531" cy="0"/>
          </a:xfrm>
          <a:prstGeom prst="straightConnector1">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5F1A2851-2B25-CFF4-AA34-BF92E4AD43BD}"/>
              </a:ext>
            </a:extLst>
          </p:cNvPr>
          <p:cNvCxnSpPr>
            <a:cxnSpLocks/>
          </p:cNvCxnSpPr>
          <p:nvPr/>
        </p:nvCxnSpPr>
        <p:spPr>
          <a:xfrm>
            <a:off x="10888717" y="3941378"/>
            <a:ext cx="0" cy="840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BDED51D-D6F3-7FAC-CC43-49371619CBE8}"/>
              </a:ext>
            </a:extLst>
          </p:cNvPr>
          <p:cNvCxnSpPr>
            <a:endCxn id="9" idx="0"/>
          </p:cNvCxnSpPr>
          <p:nvPr/>
        </p:nvCxnSpPr>
        <p:spPr>
          <a:xfrm>
            <a:off x="8873788" y="3941379"/>
            <a:ext cx="1" cy="3844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3D90CB86-9DFE-DF17-DF30-90ADA6EDBD48}"/>
              </a:ext>
            </a:extLst>
          </p:cNvPr>
          <p:cNvCxnSpPr/>
          <p:nvPr/>
        </p:nvCxnSpPr>
        <p:spPr>
          <a:xfrm>
            <a:off x="3268717" y="3941378"/>
            <a:ext cx="0" cy="8408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7BD72E4-1B9F-C594-2716-AB325BB8B907}"/>
              </a:ext>
            </a:extLst>
          </p:cNvPr>
          <p:cNvCxnSpPr>
            <a:cxnSpLocks/>
            <a:stCxn id="7" idx="2"/>
          </p:cNvCxnSpPr>
          <p:nvPr/>
        </p:nvCxnSpPr>
        <p:spPr>
          <a:xfrm>
            <a:off x="5804755" y="6111622"/>
            <a:ext cx="0" cy="341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9D7B92E-1714-398B-3CA6-49097E0020B7}"/>
              </a:ext>
            </a:extLst>
          </p:cNvPr>
          <p:cNvCxnSpPr/>
          <p:nvPr/>
        </p:nvCxnSpPr>
        <p:spPr>
          <a:xfrm>
            <a:off x="5804754" y="6453496"/>
            <a:ext cx="542029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FB04CA52-A18B-A493-AE97-05B8BD10881A}"/>
              </a:ext>
            </a:extLst>
          </p:cNvPr>
          <p:cNvCxnSpPr>
            <a:cxnSpLocks/>
          </p:cNvCxnSpPr>
          <p:nvPr/>
        </p:nvCxnSpPr>
        <p:spPr>
          <a:xfrm flipV="1">
            <a:off x="11225048" y="5728138"/>
            <a:ext cx="0" cy="7253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94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p:txBody>
          <a:bodyPr anchor="b">
            <a:normAutofit/>
          </a:bodyPr>
          <a:lstStyle/>
          <a:p>
            <a:r>
              <a:rPr lang="en-GB" sz="5400" dirty="0"/>
              <a:t>Structural</a:t>
            </a:r>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5" name="Rectangle: Rounded Corners 4">
            <a:extLst>
              <a:ext uri="{FF2B5EF4-FFF2-40B4-BE49-F238E27FC236}">
                <a16:creationId xmlns:a16="http://schemas.microsoft.com/office/drawing/2014/main" id="{E5448777-9575-AAB0-A689-71E9F10142A5}"/>
              </a:ext>
            </a:extLst>
          </p:cNvPr>
          <p:cNvSpPr/>
          <p:nvPr/>
        </p:nvSpPr>
        <p:spPr>
          <a:xfrm>
            <a:off x="838200" y="2403402"/>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Cultural hegemony</a:t>
            </a:r>
          </a:p>
        </p:txBody>
      </p:sp>
      <p:sp>
        <p:nvSpPr>
          <p:cNvPr id="10" name="Rectangle: Rounded Corners 9">
            <a:extLst>
              <a:ext uri="{FF2B5EF4-FFF2-40B4-BE49-F238E27FC236}">
                <a16:creationId xmlns:a16="http://schemas.microsoft.com/office/drawing/2014/main" id="{C736346F-9E9B-FC23-8934-9BB746C78E23}"/>
              </a:ext>
            </a:extLst>
          </p:cNvPr>
          <p:cNvSpPr/>
          <p:nvPr/>
        </p:nvSpPr>
        <p:spPr>
          <a:xfrm>
            <a:off x="838199" y="3186220"/>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Exclusive Communities</a:t>
            </a:r>
          </a:p>
        </p:txBody>
      </p:sp>
      <p:sp>
        <p:nvSpPr>
          <p:cNvPr id="11" name="Rectangle: Rounded Corners 10">
            <a:extLst>
              <a:ext uri="{FF2B5EF4-FFF2-40B4-BE49-F238E27FC236}">
                <a16:creationId xmlns:a16="http://schemas.microsoft.com/office/drawing/2014/main" id="{B1A56C9C-3A50-A5CE-2505-132DD32C08D5}"/>
              </a:ext>
            </a:extLst>
          </p:cNvPr>
          <p:cNvSpPr/>
          <p:nvPr/>
        </p:nvSpPr>
        <p:spPr>
          <a:xfrm>
            <a:off x="838198" y="4002905"/>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Discriminatory policies</a:t>
            </a:r>
          </a:p>
        </p:txBody>
      </p:sp>
      <p:sp>
        <p:nvSpPr>
          <p:cNvPr id="12" name="Rectangle: Rounded Corners 11">
            <a:extLst>
              <a:ext uri="{FF2B5EF4-FFF2-40B4-BE49-F238E27FC236}">
                <a16:creationId xmlns:a16="http://schemas.microsoft.com/office/drawing/2014/main" id="{63EE2A53-FDAF-DDEA-BFC4-909E53D27FC0}"/>
              </a:ext>
            </a:extLst>
          </p:cNvPr>
          <p:cNvSpPr/>
          <p:nvPr/>
        </p:nvSpPr>
        <p:spPr>
          <a:xfrm>
            <a:off x="838198" y="4835017"/>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Deprived neighbourhoods</a:t>
            </a:r>
          </a:p>
        </p:txBody>
      </p:sp>
    </p:spTree>
    <p:extLst>
      <p:ext uri="{BB962C8B-B14F-4D97-AF65-F5344CB8AC3E}">
        <p14:creationId xmlns:p14="http://schemas.microsoft.com/office/powerpoint/2010/main" val="50555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a:bodyPr>
          <a:lstStyle/>
          <a:p>
            <a:r>
              <a:rPr lang="en-GB" sz="5400" dirty="0"/>
              <a:t>Loneliness inequalities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Dominant narrative: Individual deficits that require individual solutions</a:t>
            </a:r>
          </a:p>
          <a:p>
            <a:endParaRPr lang="en-GB" sz="2200" dirty="0"/>
          </a:p>
          <a:p>
            <a:r>
              <a:rPr lang="en-GB" sz="2200" dirty="0"/>
              <a:t>But loneliness is socially patterned: Unequally distributed across social groups</a:t>
            </a:r>
          </a:p>
          <a:p>
            <a:endParaRPr lang="en-GB" sz="2200" dirty="0"/>
          </a:p>
          <a:p>
            <a:r>
              <a:rPr lang="en-GB" sz="2200" dirty="0"/>
              <a:t>Prevalence highest in minoritised and devalued social groups</a:t>
            </a:r>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327773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p:txBody>
          <a:bodyPr anchor="b">
            <a:normAutofit/>
          </a:bodyPr>
          <a:lstStyle/>
          <a:p>
            <a:r>
              <a:rPr lang="en-GB" sz="5400" dirty="0"/>
              <a:t>Structural</a:t>
            </a:r>
          </a:p>
        </p:txBody>
      </p:sp>
      <p:sp>
        <p:nvSpPr>
          <p:cNvPr id="6" name="Content Placeholder 5">
            <a:extLst>
              <a:ext uri="{FF2B5EF4-FFF2-40B4-BE49-F238E27FC236}">
                <a16:creationId xmlns:a16="http://schemas.microsoft.com/office/drawing/2014/main" id="{D332064F-33F8-E6A2-5BB6-89F079126B4C}"/>
              </a:ext>
            </a:extLst>
          </p:cNvPr>
          <p:cNvSpPr>
            <a:spLocks noGrp="1"/>
          </p:cNvSpPr>
          <p:nvPr>
            <p:ph sz="half" idx="1"/>
          </p:nvPr>
        </p:nvSpPr>
        <p:spPr>
          <a:xfrm>
            <a:off x="838200" y="2361652"/>
            <a:ext cx="5181600" cy="4351338"/>
          </a:xfrm>
        </p:spPr>
        <p:txBody>
          <a:bodyPr>
            <a:normAutofit/>
          </a:bodyPr>
          <a:lstStyle/>
          <a:p>
            <a:r>
              <a:rPr lang="en-GB" sz="2400" dirty="0"/>
              <a:t>Norms regarding what is appropriate in social interactions determined by the dominant group</a:t>
            </a:r>
          </a:p>
          <a:p>
            <a:r>
              <a:rPr lang="en-GB" sz="2400" dirty="0"/>
              <a:t>Devaluation and exclusion of other ways of being social</a:t>
            </a:r>
          </a:p>
          <a:p>
            <a:r>
              <a:rPr lang="en-GB" sz="2400" dirty="0"/>
              <a:t>Cultural minorities, autistic, deaf, blind individuals</a:t>
            </a:r>
          </a:p>
          <a:p>
            <a:r>
              <a:rPr lang="en-GB" sz="2400" dirty="0"/>
              <a:t>Assimilate or withdraw</a:t>
            </a:r>
          </a:p>
          <a:p>
            <a:endParaRPr lang="en-GB" sz="24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5" name="Rectangle: Rounded Corners 4">
            <a:extLst>
              <a:ext uri="{FF2B5EF4-FFF2-40B4-BE49-F238E27FC236}">
                <a16:creationId xmlns:a16="http://schemas.microsoft.com/office/drawing/2014/main" id="{E5448777-9575-AAB0-A689-71E9F10142A5}"/>
              </a:ext>
            </a:extLst>
          </p:cNvPr>
          <p:cNvSpPr/>
          <p:nvPr/>
        </p:nvSpPr>
        <p:spPr>
          <a:xfrm>
            <a:off x="6789681" y="3743792"/>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Cultural hegemony</a:t>
            </a:r>
          </a:p>
        </p:txBody>
      </p:sp>
    </p:spTree>
    <p:extLst>
      <p:ext uri="{BB962C8B-B14F-4D97-AF65-F5344CB8AC3E}">
        <p14:creationId xmlns:p14="http://schemas.microsoft.com/office/powerpoint/2010/main" val="13825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p:txBody>
          <a:bodyPr anchor="b">
            <a:normAutofit/>
          </a:bodyPr>
          <a:lstStyle/>
          <a:p>
            <a:r>
              <a:rPr lang="en-GB" sz="5400" dirty="0"/>
              <a:t>Structural</a:t>
            </a:r>
          </a:p>
        </p:txBody>
      </p:sp>
      <p:sp>
        <p:nvSpPr>
          <p:cNvPr id="6" name="Content Placeholder 5">
            <a:extLst>
              <a:ext uri="{FF2B5EF4-FFF2-40B4-BE49-F238E27FC236}">
                <a16:creationId xmlns:a16="http://schemas.microsoft.com/office/drawing/2014/main" id="{D332064F-33F8-E6A2-5BB6-89F079126B4C}"/>
              </a:ext>
            </a:extLst>
          </p:cNvPr>
          <p:cNvSpPr>
            <a:spLocks noGrp="1"/>
          </p:cNvSpPr>
          <p:nvPr>
            <p:ph sz="half" idx="1"/>
          </p:nvPr>
        </p:nvSpPr>
        <p:spPr>
          <a:xfrm>
            <a:off x="838199" y="1851436"/>
            <a:ext cx="5951481" cy="4802187"/>
          </a:xfrm>
        </p:spPr>
        <p:txBody>
          <a:bodyPr>
            <a:normAutofit fontScale="85000" lnSpcReduction="20000"/>
          </a:bodyPr>
          <a:lstStyle/>
          <a:p>
            <a:r>
              <a:rPr lang="en-US" sz="2400" dirty="0"/>
              <a:t>High levels of prejudice in the community exacerbate loneliness.</a:t>
            </a:r>
          </a:p>
          <a:p>
            <a:r>
              <a:rPr lang="en-US" sz="2400" dirty="0"/>
              <a:t>The stigma associated with loneliness perpetuates loneliness among those experiencing it.</a:t>
            </a:r>
          </a:p>
          <a:p>
            <a:r>
              <a:rPr lang="en-US" sz="2400" dirty="0"/>
              <a:t>More diverse environments are associated with less loneliness among both minority and majority populations (although changes in diversity can be initially challenging for social cohesion).</a:t>
            </a:r>
          </a:p>
          <a:p>
            <a:r>
              <a:rPr lang="en-US" sz="2400" dirty="0"/>
              <a:t>Living in environments where one’s own minority group is well represented decreases loneliness.</a:t>
            </a:r>
          </a:p>
          <a:p>
            <a:r>
              <a:rPr lang="en-US" sz="2400" dirty="0"/>
              <a:t>High neighborhood cohesion can reduce loneliness, unless it is built around common characteristics that exclude some.</a:t>
            </a:r>
          </a:p>
          <a:p>
            <a:r>
              <a:rPr lang="en-US" sz="2400" dirty="0"/>
              <a:t>But: Members of marginalized social groups, especially low SES, often not able to harness local opportunities.</a:t>
            </a:r>
          </a:p>
          <a:p>
            <a:r>
              <a:rPr lang="en-US" sz="2400" dirty="0"/>
              <a:t>Important to allow all residents to shape sense of community.</a:t>
            </a:r>
          </a:p>
          <a:p>
            <a:endParaRPr lang="en-US" sz="24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5" name="Rectangle: Rounded Corners 4">
            <a:extLst>
              <a:ext uri="{FF2B5EF4-FFF2-40B4-BE49-F238E27FC236}">
                <a16:creationId xmlns:a16="http://schemas.microsoft.com/office/drawing/2014/main" id="{E5448777-9575-AAB0-A689-71E9F10142A5}"/>
              </a:ext>
            </a:extLst>
          </p:cNvPr>
          <p:cNvSpPr/>
          <p:nvPr/>
        </p:nvSpPr>
        <p:spPr>
          <a:xfrm>
            <a:off x="6789681" y="3743792"/>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Exclusive communities</a:t>
            </a:r>
          </a:p>
        </p:txBody>
      </p:sp>
    </p:spTree>
    <p:extLst>
      <p:ext uri="{BB962C8B-B14F-4D97-AF65-F5344CB8AC3E}">
        <p14:creationId xmlns:p14="http://schemas.microsoft.com/office/powerpoint/2010/main" val="3513283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p:txBody>
          <a:bodyPr anchor="b">
            <a:normAutofit/>
          </a:bodyPr>
          <a:lstStyle/>
          <a:p>
            <a:r>
              <a:rPr lang="en-GB" sz="5400" dirty="0"/>
              <a:t>Structural</a:t>
            </a:r>
          </a:p>
        </p:txBody>
      </p:sp>
      <p:sp>
        <p:nvSpPr>
          <p:cNvPr id="6" name="Content Placeholder 5">
            <a:extLst>
              <a:ext uri="{FF2B5EF4-FFF2-40B4-BE49-F238E27FC236}">
                <a16:creationId xmlns:a16="http://schemas.microsoft.com/office/drawing/2014/main" id="{D332064F-33F8-E6A2-5BB6-89F079126B4C}"/>
              </a:ext>
            </a:extLst>
          </p:cNvPr>
          <p:cNvSpPr>
            <a:spLocks noGrp="1"/>
          </p:cNvSpPr>
          <p:nvPr>
            <p:ph sz="half" idx="1"/>
          </p:nvPr>
        </p:nvSpPr>
        <p:spPr>
          <a:xfrm>
            <a:off x="838200" y="2361652"/>
            <a:ext cx="5181600" cy="4351338"/>
          </a:xfrm>
        </p:spPr>
        <p:txBody>
          <a:bodyPr>
            <a:normAutofit/>
          </a:bodyPr>
          <a:lstStyle/>
          <a:p>
            <a:r>
              <a:rPr lang="en-US" sz="2400" dirty="0"/>
              <a:t>Discriminatory policies can have direct effects on social relationships (e.g., no access to marriage) and exacerbate effects of interpersonal discrimination.</a:t>
            </a:r>
          </a:p>
          <a:p>
            <a:r>
              <a:rPr lang="en-US" sz="2400" dirty="0"/>
              <a:t>Positive diversity climates associated with greater sense of belonging--if policies carefully implemented!</a:t>
            </a:r>
          </a:p>
          <a:p>
            <a:r>
              <a:rPr lang="en-US" sz="2400" dirty="0"/>
              <a:t>Neoliberalism increases loneliness due to encouraging competitiveness and disconnection.</a:t>
            </a:r>
          </a:p>
          <a:p>
            <a:endParaRPr lang="en-US" sz="2400" dirty="0"/>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5" name="Rectangle: Rounded Corners 4">
            <a:extLst>
              <a:ext uri="{FF2B5EF4-FFF2-40B4-BE49-F238E27FC236}">
                <a16:creationId xmlns:a16="http://schemas.microsoft.com/office/drawing/2014/main" id="{E5448777-9575-AAB0-A689-71E9F10142A5}"/>
              </a:ext>
            </a:extLst>
          </p:cNvPr>
          <p:cNvSpPr/>
          <p:nvPr/>
        </p:nvSpPr>
        <p:spPr>
          <a:xfrm>
            <a:off x="6789681" y="3743792"/>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Discriminatory policies</a:t>
            </a:r>
          </a:p>
        </p:txBody>
      </p:sp>
    </p:spTree>
    <p:extLst>
      <p:ext uri="{BB962C8B-B14F-4D97-AF65-F5344CB8AC3E}">
        <p14:creationId xmlns:p14="http://schemas.microsoft.com/office/powerpoint/2010/main" val="176836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13DB-3456-16B2-1238-40EED24AC399}"/>
              </a:ext>
            </a:extLst>
          </p:cNvPr>
          <p:cNvSpPr>
            <a:spLocks noGrp="1"/>
          </p:cNvSpPr>
          <p:nvPr>
            <p:ph type="title"/>
          </p:nvPr>
        </p:nvSpPr>
        <p:spPr/>
        <p:txBody>
          <a:bodyPr anchor="b">
            <a:normAutofit/>
          </a:bodyPr>
          <a:lstStyle/>
          <a:p>
            <a:r>
              <a:rPr lang="en-GB" sz="5400" dirty="0"/>
              <a:t>Structural</a:t>
            </a:r>
          </a:p>
        </p:txBody>
      </p:sp>
      <p:sp>
        <p:nvSpPr>
          <p:cNvPr id="6" name="Content Placeholder 5">
            <a:extLst>
              <a:ext uri="{FF2B5EF4-FFF2-40B4-BE49-F238E27FC236}">
                <a16:creationId xmlns:a16="http://schemas.microsoft.com/office/drawing/2014/main" id="{D332064F-33F8-E6A2-5BB6-89F079126B4C}"/>
              </a:ext>
            </a:extLst>
          </p:cNvPr>
          <p:cNvSpPr>
            <a:spLocks noGrp="1"/>
          </p:cNvSpPr>
          <p:nvPr>
            <p:ph sz="half" idx="1"/>
          </p:nvPr>
        </p:nvSpPr>
        <p:spPr>
          <a:xfrm>
            <a:off x="638083" y="1851436"/>
            <a:ext cx="5734233" cy="4351338"/>
          </a:xfrm>
        </p:spPr>
        <p:txBody>
          <a:bodyPr>
            <a:noAutofit/>
          </a:bodyPr>
          <a:lstStyle/>
          <a:p>
            <a:r>
              <a:rPr lang="en-US" sz="2400" dirty="0">
                <a:latin typeface="Aptos" panose="020B0004020202020204" pitchFamily="34" charset="0"/>
              </a:rPr>
              <a:t>Community SES increases loneliness over and above individual SES.</a:t>
            </a:r>
          </a:p>
          <a:p>
            <a:r>
              <a:rPr lang="en-US" sz="2400" dirty="0">
                <a:latin typeface="Aptos" panose="020B0004020202020204" pitchFamily="34" charset="0"/>
              </a:rPr>
              <a:t>Regular, well connected, affordable, accessible, and safe transportation allows participation in social activities.</a:t>
            </a:r>
          </a:p>
          <a:p>
            <a:r>
              <a:rPr lang="en-US" sz="2400" dirty="0">
                <a:latin typeface="Aptos" panose="020B0004020202020204" pitchFamily="34" charset="0"/>
              </a:rPr>
              <a:t>Not simply about urban vs. rural, but good planning: Access to gathering spaces (green or not), incl third spaces reduces loneliness.</a:t>
            </a:r>
          </a:p>
          <a:p>
            <a:r>
              <a:rPr lang="en-US" sz="2400" dirty="0">
                <a:latin typeface="Aptos" panose="020B0004020202020204" pitchFamily="34" charset="0"/>
              </a:rPr>
              <a:t>Crime rates and specifically hate crimes discourage social participation.</a:t>
            </a:r>
          </a:p>
          <a:p>
            <a:endParaRPr lang="en-US" sz="2400" dirty="0">
              <a:latin typeface="Aptos" panose="020B0004020202020204" pitchFamily="34" charset="0"/>
            </a:endParaRPr>
          </a:p>
        </p:txBody>
      </p:sp>
      <p:pic>
        <p:nvPicPr>
          <p:cNvPr id="4" name="Picture 3" descr="A pair of scissors and paper people&#10;&#10;Description automatically generated">
            <a:extLst>
              <a:ext uri="{FF2B5EF4-FFF2-40B4-BE49-F238E27FC236}">
                <a16:creationId xmlns:a16="http://schemas.microsoft.com/office/drawing/2014/main" id="{4225092B-4762-8F65-9537-73EEC15FC396}"/>
              </a:ext>
            </a:extLst>
          </p:cNvPr>
          <p:cNvPicPr>
            <a:picLocks noChangeAspect="1"/>
          </p:cNvPicPr>
          <p:nvPr/>
        </p:nvPicPr>
        <p:blipFill>
          <a:blip r:embed="rId3">
            <a:extLst>
              <a:ext uri="{28A0092B-C50C-407E-A947-70E740481C1C}">
                <a14:useLocalDpi xmlns:a14="http://schemas.microsoft.com/office/drawing/2010/main" val="0"/>
              </a:ext>
            </a:extLst>
          </a:blip>
          <a:srcRect t="5622" b="8664"/>
          <a:stretch/>
        </p:blipFill>
        <p:spPr>
          <a:xfrm>
            <a:off x="6372317" y="204377"/>
            <a:ext cx="5458968" cy="2456527"/>
          </a:xfrm>
          <a:prstGeom prst="rect">
            <a:avLst/>
          </a:prstGeom>
        </p:spPr>
      </p:pic>
      <p:sp>
        <p:nvSpPr>
          <p:cNvPr id="5" name="Rectangle: Rounded Corners 4">
            <a:extLst>
              <a:ext uri="{FF2B5EF4-FFF2-40B4-BE49-F238E27FC236}">
                <a16:creationId xmlns:a16="http://schemas.microsoft.com/office/drawing/2014/main" id="{E5448777-9575-AAB0-A689-71E9F10142A5}"/>
              </a:ext>
            </a:extLst>
          </p:cNvPr>
          <p:cNvSpPr/>
          <p:nvPr/>
        </p:nvSpPr>
        <p:spPr>
          <a:xfrm>
            <a:off x="6789681" y="3743792"/>
            <a:ext cx="4372305" cy="515004"/>
          </a:xfrm>
          <a:prstGeom prst="roundRect">
            <a:avLst/>
          </a:prstGeom>
          <a:solidFill>
            <a:schemeClr val="accent1">
              <a:lumMod val="20000"/>
              <a:lumOff val="8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Deprived neighbourhoods</a:t>
            </a:r>
          </a:p>
        </p:txBody>
      </p:sp>
    </p:spTree>
    <p:extLst>
      <p:ext uri="{BB962C8B-B14F-4D97-AF65-F5344CB8AC3E}">
        <p14:creationId xmlns:p14="http://schemas.microsoft.com/office/powerpoint/2010/main" val="375979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air of scissors and paper people&#10;&#10;Description automatically generated">
            <a:extLst>
              <a:ext uri="{FF2B5EF4-FFF2-40B4-BE49-F238E27FC236}">
                <a16:creationId xmlns:a16="http://schemas.microsoft.com/office/drawing/2014/main" id="{266C68C2-65E6-5102-0D63-1733941C5E1A}"/>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5622" b="8664"/>
          <a:stretch/>
        </p:blipFill>
        <p:spPr>
          <a:xfrm>
            <a:off x="838200" y="799570"/>
            <a:ext cx="10881938" cy="4896855"/>
          </a:xfrm>
          <a:prstGeom prst="rect">
            <a:avLst/>
          </a:prstGeom>
        </p:spPr>
      </p:pic>
      <p:sp>
        <p:nvSpPr>
          <p:cNvPr id="4" name="Title 3">
            <a:extLst>
              <a:ext uri="{FF2B5EF4-FFF2-40B4-BE49-F238E27FC236}">
                <a16:creationId xmlns:a16="http://schemas.microsoft.com/office/drawing/2014/main" id="{1F3C13A1-8B1E-F3FF-61E2-8E37078186DA}"/>
              </a:ext>
            </a:extLst>
          </p:cNvPr>
          <p:cNvSpPr>
            <a:spLocks noGrp="1"/>
          </p:cNvSpPr>
          <p:nvPr>
            <p:ph type="title"/>
          </p:nvPr>
        </p:nvSpPr>
        <p:spPr/>
        <p:txBody>
          <a:bodyPr/>
          <a:lstStyle/>
          <a:p>
            <a:r>
              <a:rPr lang="en-GB" dirty="0"/>
              <a:t>Conclusion</a:t>
            </a:r>
          </a:p>
        </p:txBody>
      </p:sp>
      <p:sp>
        <p:nvSpPr>
          <p:cNvPr id="5" name="Content Placeholder 4">
            <a:extLst>
              <a:ext uri="{FF2B5EF4-FFF2-40B4-BE49-F238E27FC236}">
                <a16:creationId xmlns:a16="http://schemas.microsoft.com/office/drawing/2014/main" id="{9C75E2ED-4C78-16AF-711F-E2E7DB1E12E9}"/>
              </a:ext>
            </a:extLst>
          </p:cNvPr>
          <p:cNvSpPr>
            <a:spLocks noGrp="1"/>
          </p:cNvSpPr>
          <p:nvPr>
            <p:ph idx="1"/>
          </p:nvPr>
        </p:nvSpPr>
        <p:spPr/>
        <p:txBody>
          <a:bodyPr/>
          <a:lstStyle/>
          <a:p>
            <a:r>
              <a:rPr lang="en-GB" dirty="0"/>
              <a:t>Need to go beyond superficial classifications of groups ‘at risk’ or ‘vulnerable’ and recognise the factors pushing them aside</a:t>
            </a:r>
          </a:p>
          <a:p>
            <a:r>
              <a:rPr lang="en-GB" dirty="0"/>
              <a:t>These operate at multiple levels, including schools, work organizations, neighbourhoods, states, among others </a:t>
            </a:r>
          </a:p>
          <a:p>
            <a:r>
              <a:rPr lang="en-GB" dirty="0"/>
              <a:t>These are often quite amenable to change</a:t>
            </a:r>
          </a:p>
          <a:p>
            <a:r>
              <a:rPr lang="en-GB" dirty="0"/>
              <a:t>Involve community members in identifying their needs and solutions that work for them, but be aware that structural, institutionalised or systemic exclusion is not easily detected or described</a:t>
            </a:r>
          </a:p>
        </p:txBody>
      </p:sp>
    </p:spTree>
    <p:extLst>
      <p:ext uri="{BB962C8B-B14F-4D97-AF65-F5344CB8AC3E}">
        <p14:creationId xmlns:p14="http://schemas.microsoft.com/office/powerpoint/2010/main" val="127296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ir of scissors and paper people&#10;&#10;Description automatically generated">
            <a:extLst>
              <a:ext uri="{FF2B5EF4-FFF2-40B4-BE49-F238E27FC236}">
                <a16:creationId xmlns:a16="http://schemas.microsoft.com/office/drawing/2014/main" id="{45B39515-4A9D-F1C3-2D3F-99F6E7788477}"/>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t="5622" b="8664"/>
          <a:stretch/>
        </p:blipFill>
        <p:spPr>
          <a:xfrm>
            <a:off x="838200" y="799570"/>
            <a:ext cx="10881938" cy="4896855"/>
          </a:xfrm>
          <a:prstGeom prst="rect">
            <a:avLst/>
          </a:prstGeom>
        </p:spPr>
      </p:pic>
      <p:sp>
        <p:nvSpPr>
          <p:cNvPr id="2" name="Title 1">
            <a:extLst>
              <a:ext uri="{FF2B5EF4-FFF2-40B4-BE49-F238E27FC236}">
                <a16:creationId xmlns:a16="http://schemas.microsoft.com/office/drawing/2014/main" id="{FF99722F-CFCA-2245-F663-FF336E5248E2}"/>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B56390ED-F995-8695-EEB9-B5590B8FB9C9}"/>
              </a:ext>
            </a:extLst>
          </p:cNvPr>
          <p:cNvSpPr>
            <a:spLocks noGrp="1"/>
          </p:cNvSpPr>
          <p:nvPr>
            <p:ph type="body" idx="1"/>
          </p:nvPr>
        </p:nvSpPr>
        <p:spPr/>
        <p:txBody>
          <a:bodyPr/>
          <a:lstStyle/>
          <a:p>
            <a:r>
              <a:rPr lang="en-GB" dirty="0"/>
              <a:t>m.barreto@exeter.ac.uk</a:t>
            </a:r>
          </a:p>
        </p:txBody>
      </p:sp>
    </p:spTree>
    <p:extLst>
      <p:ext uri="{BB962C8B-B14F-4D97-AF65-F5344CB8AC3E}">
        <p14:creationId xmlns:p14="http://schemas.microsoft.com/office/powerpoint/2010/main" val="78780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a:bodyPr>
          <a:lstStyle/>
          <a:p>
            <a:r>
              <a:rPr lang="en-GB" sz="5400" dirty="0"/>
              <a:t>Migrants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Gap migrant/non-migrant largest with larger difference from host society: culture, age of migration, migrant generation</a:t>
            </a:r>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pPr marL="76200" indent="0">
              <a:spcBef>
                <a:spcPts val="1200"/>
              </a:spcBef>
              <a:spcAft>
                <a:spcPts val="1200"/>
              </a:spcAft>
              <a:buNone/>
            </a:pPr>
            <a:r>
              <a:rPr lang="en-GB" sz="2000" i="1" dirty="0">
                <a:solidFill>
                  <a:schemeClr val="accent2"/>
                </a:solidFill>
                <a:effectLst/>
                <a:ea typeface="MS Gothic" panose="020B0609070205080204" pitchFamily="49" charset="-128"/>
                <a:cs typeface="Tahoma" panose="020B0604030504040204" pitchFamily="34" charset="0"/>
              </a:rPr>
              <a:t>I was feeling alienated. My loneliness was a painful and disturbing realisation of being unaccepted and unloved, of being alone and having no other choice… </a:t>
            </a:r>
          </a:p>
          <a:p>
            <a:pPr marL="76200" indent="0">
              <a:spcBef>
                <a:spcPts val="1200"/>
              </a:spcBef>
              <a:spcAft>
                <a:spcPts val="1200"/>
              </a:spcAft>
              <a:buNone/>
            </a:pPr>
            <a:r>
              <a:rPr lang="en-GB" sz="2000" dirty="0">
                <a:ea typeface="MS Gothic" panose="020B0609070205080204" pitchFamily="49" charset="-128"/>
                <a:cs typeface="Tahoma" panose="020B0604030504040204" pitchFamily="34" charset="0"/>
              </a:rPr>
              <a:t>P</a:t>
            </a:r>
            <a:r>
              <a:rPr lang="en-GB" sz="2000" b="0" dirty="0">
                <a:effectLst/>
                <a:ea typeface="MS Gothic" panose="020B0609070205080204" pitchFamily="49" charset="-128"/>
                <a:cs typeface="Tahoma" panose="020B0604030504040204" pitchFamily="34" charset="0"/>
              </a:rPr>
              <a:t>articipant in a study with migrants living in London (Christodoulou, 2015)</a:t>
            </a:r>
            <a:endParaRPr lang="en-GB" sz="2000" b="1" dirty="0">
              <a:effectLst/>
              <a:ea typeface="MS Gothic" panose="020B0609070205080204" pitchFamily="49" charset="-128"/>
              <a:cs typeface="Tahoma" panose="020B0604030504040204" pitchFamily="34" charset="0"/>
            </a:endParaRPr>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335953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fontScale="90000"/>
          </a:bodyPr>
          <a:lstStyle/>
          <a:p>
            <a:r>
              <a:rPr lang="en-GB" sz="5400" dirty="0"/>
              <a:t>Racial and ethnic minorities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Gaps at all ages, with intersections with older age, illness, and migration status</a:t>
            </a:r>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pPr marL="0" indent="0">
              <a:buNone/>
            </a:pPr>
            <a:r>
              <a:rPr lang="en-GB" sz="2000" i="1" u="none" strike="noStrike" baseline="0" dirty="0">
                <a:solidFill>
                  <a:schemeClr val="accent2"/>
                </a:solidFill>
              </a:rPr>
              <a:t>I experienced racism a lot… people posted abusive messages through the door, I felt very unwelcome and that was why I was so lonely and depressed. </a:t>
            </a:r>
          </a:p>
          <a:p>
            <a:endParaRPr lang="en-GB" sz="2000" i="1" u="none" strike="noStrike" baseline="0" dirty="0">
              <a:solidFill>
                <a:schemeClr val="accent2"/>
              </a:solidFill>
            </a:endParaRPr>
          </a:p>
          <a:p>
            <a:pPr marL="0" indent="0">
              <a:buNone/>
            </a:pPr>
            <a:r>
              <a:rPr lang="en-GB" sz="2000" i="0" u="none" strike="noStrike" baseline="0" dirty="0"/>
              <a:t>African woman in her 50s in British Red Cross (2019) </a:t>
            </a:r>
            <a:endParaRPr lang="en-GB" sz="2000" dirty="0"/>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794933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a:bodyPr>
          <a:lstStyle/>
          <a:p>
            <a:r>
              <a:rPr lang="en-GB" sz="5400" dirty="0"/>
              <a:t>Gender</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Usually: men vs. women</a:t>
            </a:r>
          </a:p>
          <a:p>
            <a:endParaRPr lang="en-GB" sz="2200" dirty="0"/>
          </a:p>
          <a:p>
            <a:r>
              <a:rPr lang="en-GB" sz="2200" dirty="0"/>
              <a:t>Depends on how it is asked: Direct vs. Indirect questions</a:t>
            </a:r>
          </a:p>
          <a:p>
            <a:endParaRPr lang="en-GB" sz="2200" dirty="0"/>
          </a:p>
          <a:p>
            <a:r>
              <a:rPr lang="en-GB" sz="2200" dirty="0"/>
              <a:t>Assumed men face more stigma, but this is not consistently evidenced </a:t>
            </a:r>
          </a:p>
          <a:p>
            <a:endParaRPr lang="en-GB" sz="2200" dirty="0"/>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341954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fontScale="90000"/>
          </a:bodyPr>
          <a:lstStyle/>
          <a:p>
            <a:r>
              <a:rPr lang="en-GB" sz="5400" dirty="0"/>
              <a:t>Sexual and gender minorities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Consistent gaps: And more so for bisexual and asexual individuals and those still exploring sexual or gender identity</a:t>
            </a:r>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pPr marL="0" indent="0">
              <a:buNone/>
            </a:pPr>
            <a:r>
              <a:rPr lang="en-GB" sz="2000" i="1" u="none" strike="noStrike" baseline="0" dirty="0">
                <a:solidFill>
                  <a:schemeClr val="accent2"/>
                </a:solidFill>
              </a:rPr>
              <a:t>I have a group of friends, I came out to them as a lesbian about a year ago but ever since then, everything’s changed if I’m being honest. </a:t>
            </a:r>
          </a:p>
          <a:p>
            <a:pPr marL="0" indent="0">
              <a:buNone/>
            </a:pPr>
            <a:r>
              <a:rPr lang="en-GB" sz="2000" b="0" i="0" u="none" strike="noStrike" baseline="0" dirty="0"/>
              <a:t>14-year-old participant in Verity et al</a:t>
            </a:r>
            <a:r>
              <a:rPr lang="en-GB" sz="2000" dirty="0"/>
              <a:t>.</a:t>
            </a:r>
            <a:r>
              <a:rPr lang="en-GB" sz="2000" b="0" i="0" u="none" strike="noStrike" baseline="0" dirty="0"/>
              <a:t> (2022) </a:t>
            </a:r>
            <a:endParaRPr lang="en-GB" sz="2000" dirty="0"/>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951116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a:bodyPr>
          <a:lstStyle/>
          <a:p>
            <a:r>
              <a:rPr lang="en-GB" sz="5400" dirty="0"/>
              <a:t>Mental health status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Bidirectional association/cycle, but evidence less clear for disorders other than depression and anxiety</a:t>
            </a:r>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pPr marL="76200" indent="0">
              <a:spcBef>
                <a:spcPts val="1200"/>
              </a:spcBef>
              <a:spcAft>
                <a:spcPts val="1200"/>
              </a:spcAft>
              <a:buNone/>
            </a:pPr>
            <a:r>
              <a:rPr lang="en-GB" sz="2000" i="1" dirty="0">
                <a:solidFill>
                  <a:schemeClr val="accent2"/>
                </a:solidFill>
                <a:effectLst/>
                <a:ea typeface="MS Gothic" panose="020B0609070205080204" pitchFamily="49" charset="-128"/>
                <a:cs typeface="Tahoma" panose="020B0604030504040204" pitchFamily="34" charset="0"/>
              </a:rPr>
              <a:t>When I suffered from anorexia, it fed into so many areas of my life. It was all consuming. One of those areas was loneliness. (…) Going out with friends always involved meals out or drinks and I was too scared. </a:t>
            </a:r>
          </a:p>
          <a:p>
            <a:pPr marL="76200" indent="0">
              <a:spcBef>
                <a:spcPts val="1200"/>
              </a:spcBef>
              <a:spcAft>
                <a:spcPts val="1200"/>
              </a:spcAft>
              <a:buNone/>
            </a:pPr>
            <a:r>
              <a:rPr lang="en-GB" sz="2000" b="0" dirty="0">
                <a:effectLst/>
                <a:ea typeface="MS Gothic" panose="020B0609070205080204" pitchFamily="49" charset="-128"/>
                <a:cs typeface="Tahoma" panose="020B0604030504040204" pitchFamily="34" charset="0"/>
              </a:rPr>
              <a:t>Michelle</a:t>
            </a:r>
            <a:r>
              <a:rPr lang="en-GB" sz="2000" dirty="0">
                <a:ea typeface="MS Gothic" panose="020B0609070205080204" pitchFamily="49" charset="-128"/>
                <a:cs typeface="Tahoma" panose="020B0604030504040204" pitchFamily="34" charset="0"/>
              </a:rPr>
              <a:t> in </a:t>
            </a:r>
            <a:r>
              <a:rPr lang="en-GB" sz="2000" b="0" dirty="0">
                <a:effectLst/>
                <a:ea typeface="MS Gothic" panose="020B0609070205080204" pitchFamily="49" charset="-128"/>
                <a:cs typeface="Tahoma" panose="020B0604030504040204" pitchFamily="34" charset="0"/>
              </a:rPr>
              <a:t>Mumford (2016)</a:t>
            </a:r>
            <a:endParaRPr lang="en-GB" sz="2000" b="1" dirty="0">
              <a:effectLst/>
              <a:ea typeface="MS Gothic" panose="020B0609070205080204" pitchFamily="49" charset="-128"/>
              <a:cs typeface="Tahoma" panose="020B0604030504040204" pitchFamily="34" charset="0"/>
            </a:endParaRPr>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268065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fontScale="90000"/>
          </a:bodyPr>
          <a:lstStyle/>
          <a:p>
            <a:r>
              <a:rPr lang="en-GB" sz="5400" dirty="0"/>
              <a:t>Disability and chronic illness</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Consistent gaps: Larger in older age, ethnic minorities, and those living in more deprived areas</a:t>
            </a:r>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pPr marL="0" indent="0">
              <a:buNone/>
            </a:pPr>
            <a:r>
              <a:rPr lang="en-GB" sz="2000" i="1" dirty="0">
                <a:solidFill>
                  <a:schemeClr val="accent2"/>
                </a:solidFill>
                <a:effectLst/>
                <a:ea typeface="MS Gothic" panose="020B0609070205080204" pitchFamily="49" charset="-128"/>
                <a:cs typeface="Tahoma" panose="020B0604030504040204" pitchFamily="34" charset="0"/>
              </a:rPr>
              <a:t>I was gradually becoming more and more aware of my loneliness and began to long for a friend. All my classmates had at least one and most had several. I would spend hours at night awake in bed looking up at the ceiling and imagining what it might be like to be friends with somebody. </a:t>
            </a:r>
          </a:p>
          <a:p>
            <a:pPr marL="0" indent="0">
              <a:buNone/>
            </a:pPr>
            <a:r>
              <a:rPr lang="en-GB" sz="2000" b="0" dirty="0">
                <a:effectLst/>
                <a:ea typeface="MS Gothic" panose="020B0609070205080204" pitchFamily="49" charset="-128"/>
                <a:cs typeface="Tahoma" panose="020B0604030504040204" pitchFamily="34" charset="0"/>
              </a:rPr>
              <a:t>Unnamed autistic participant in </a:t>
            </a:r>
            <a:r>
              <a:rPr lang="en-GB" sz="2000" b="0" dirty="0" err="1">
                <a:effectLst/>
                <a:ea typeface="MS Gothic" panose="020B0609070205080204" pitchFamily="49" charset="-128"/>
                <a:cs typeface="Tahoma" panose="020B0604030504040204" pitchFamily="34" charset="0"/>
              </a:rPr>
              <a:t>Tammet</a:t>
            </a:r>
            <a:r>
              <a:rPr lang="en-GB" sz="2000" b="0" dirty="0">
                <a:effectLst/>
                <a:ea typeface="MS Gothic" panose="020B0609070205080204" pitchFamily="49" charset="-128"/>
                <a:cs typeface="Tahoma" panose="020B0604030504040204" pitchFamily="34" charset="0"/>
              </a:rPr>
              <a:t> (2006)</a:t>
            </a:r>
            <a:endParaRPr lang="en-GB" sz="2000" b="1" dirty="0">
              <a:effectLst/>
              <a:ea typeface="MS Gothic" panose="020B0609070205080204" pitchFamily="49" charset="-128"/>
              <a:cs typeface="Tahoma" panose="020B0604030504040204" pitchFamily="34" charset="0"/>
            </a:endParaRPr>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359402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1B850-2AD1-9B86-0AB8-349FE3046E88}"/>
              </a:ext>
            </a:extLst>
          </p:cNvPr>
          <p:cNvSpPr>
            <a:spLocks noGrp="1"/>
          </p:cNvSpPr>
          <p:nvPr>
            <p:ph type="title"/>
          </p:nvPr>
        </p:nvSpPr>
        <p:spPr>
          <a:xfrm>
            <a:off x="630935" y="640080"/>
            <a:ext cx="7504072" cy="1286046"/>
          </a:xfrm>
        </p:spPr>
        <p:txBody>
          <a:bodyPr anchor="b">
            <a:normAutofit fontScale="90000"/>
          </a:bodyPr>
          <a:lstStyle/>
          <a:p>
            <a:r>
              <a:rPr lang="en-GB" sz="5400" dirty="0"/>
              <a:t>Poverty and unemployment</a:t>
            </a:r>
          </a:p>
        </p:txBody>
      </p:sp>
      <p:sp>
        <p:nvSpPr>
          <p:cNvPr id="1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7754B7-DA4A-A8E2-028F-55839162CCE7}"/>
              </a:ext>
            </a:extLst>
          </p:cNvPr>
          <p:cNvSpPr>
            <a:spLocks noGrp="1"/>
          </p:cNvSpPr>
          <p:nvPr>
            <p:ph idx="1"/>
          </p:nvPr>
        </p:nvSpPr>
        <p:spPr>
          <a:xfrm>
            <a:off x="630935" y="2660904"/>
            <a:ext cx="7504071" cy="3611460"/>
          </a:xfrm>
        </p:spPr>
        <p:txBody>
          <a:bodyPr anchor="t">
            <a:normAutofit/>
          </a:bodyPr>
          <a:lstStyle/>
          <a:p>
            <a:r>
              <a:rPr lang="en-GB" sz="2200" dirty="0"/>
              <a:t>Unemployment: Consistent gap, more pronounced between 30-34 and 50-59.</a:t>
            </a:r>
          </a:p>
          <a:p>
            <a:endParaRPr lang="en-GB" sz="2200" dirty="0"/>
          </a:p>
          <a:p>
            <a:r>
              <a:rPr lang="en-GB" sz="2200" dirty="0"/>
              <a:t>SES: Consistent, irrespective of whether determined objectively or subjectively, or at individual, family, or neighbourhood levels. </a:t>
            </a:r>
          </a:p>
          <a:p>
            <a:pPr marL="76200" indent="0">
              <a:spcBef>
                <a:spcPts val="1200"/>
              </a:spcBef>
              <a:spcAft>
                <a:spcPts val="1200"/>
              </a:spcAft>
              <a:buNone/>
            </a:pPr>
            <a:endParaRPr lang="en-GB" sz="2000" i="1" dirty="0">
              <a:solidFill>
                <a:schemeClr val="accent2"/>
              </a:solidFill>
              <a:effectLst/>
              <a:ea typeface="MS Gothic" panose="020B0609070205080204" pitchFamily="49" charset="-128"/>
              <a:cs typeface="Tahoma" panose="020B0604030504040204" pitchFamily="34" charset="0"/>
            </a:endParaRPr>
          </a:p>
          <a:p>
            <a:endParaRPr lang="en-GB" sz="2200" dirty="0"/>
          </a:p>
          <a:p>
            <a:endParaRPr lang="en-GB" sz="2200" dirty="0"/>
          </a:p>
          <a:p>
            <a:endParaRPr lang="en-GB" sz="2200" dirty="0"/>
          </a:p>
        </p:txBody>
      </p:sp>
      <p:pic>
        <p:nvPicPr>
          <p:cNvPr id="4" name="Picture 3" descr="A pair of scissors and paper people&#10;&#10;Description automatically generated">
            <a:extLst>
              <a:ext uri="{FF2B5EF4-FFF2-40B4-BE49-F238E27FC236}">
                <a16:creationId xmlns:a16="http://schemas.microsoft.com/office/drawing/2014/main" id="{1360A0F4-84EF-04A5-F195-7C2BEF1824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0000" b="87778" l="67250" r="96500">
                        <a14:foregroundMark x1="86750" y1="25714" x2="90500" y2="20000"/>
                        <a14:foregroundMark x1="90500" y1="20000" x2="93833" y2="26190"/>
                        <a14:foregroundMark x1="68417" y1="69048" x2="68583" y2="75397"/>
                        <a14:foregroundMark x1="84333" y1="86508" x2="82750" y2="87778"/>
                        <a14:foregroundMark x1="67250" y1="70952" x2="67583" y2="75238"/>
                      </a14:backgroundRemoval>
                    </a14:imgEffect>
                  </a14:imgLayer>
                </a14:imgProps>
              </a:ext>
              <a:ext uri="{28A0092B-C50C-407E-A947-70E740481C1C}">
                <a14:useLocalDpi xmlns:a14="http://schemas.microsoft.com/office/drawing/2010/main" val="0"/>
              </a:ext>
            </a:extLst>
          </a:blip>
          <a:srcRect l="65173" t="18101" b="4724"/>
          <a:stretch/>
        </p:blipFill>
        <p:spPr>
          <a:xfrm>
            <a:off x="9816661" y="478694"/>
            <a:ext cx="2165879" cy="2519731"/>
          </a:xfrm>
          <a:prstGeom prst="rect">
            <a:avLst/>
          </a:prstGeom>
        </p:spPr>
      </p:pic>
      <p:pic>
        <p:nvPicPr>
          <p:cNvPr id="6" name="Picture 5">
            <a:extLst>
              <a:ext uri="{FF2B5EF4-FFF2-40B4-BE49-F238E27FC236}">
                <a16:creationId xmlns:a16="http://schemas.microsoft.com/office/drawing/2014/main" id="{ED524E89-6741-3F72-BB7D-F7B47067CED8}"/>
              </a:ext>
            </a:extLst>
          </p:cNvPr>
          <p:cNvPicPr>
            <a:picLocks noChangeAspect="1"/>
          </p:cNvPicPr>
          <p:nvPr/>
        </p:nvPicPr>
        <p:blipFill>
          <a:blip r:embed="rId4"/>
          <a:stretch>
            <a:fillRect/>
          </a:stretch>
        </p:blipFill>
        <p:spPr>
          <a:xfrm>
            <a:off x="9214699" y="2998425"/>
            <a:ext cx="2469520" cy="3491569"/>
          </a:xfrm>
          <a:prstGeom prst="rect">
            <a:avLst/>
          </a:prstGeom>
        </p:spPr>
      </p:pic>
    </p:spTree>
    <p:extLst>
      <p:ext uri="{BB962C8B-B14F-4D97-AF65-F5344CB8AC3E}">
        <p14:creationId xmlns:p14="http://schemas.microsoft.com/office/powerpoint/2010/main" val="3902450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12a5d77-fb98-4eee-af32-1334d8f04a53}" enabled="0" method="" siteId="{912a5d77-fb98-4eee-af32-1334d8f04a53}" removed="1"/>
</clbl:labelList>
</file>

<file path=docProps/app.xml><?xml version="1.0" encoding="utf-8"?>
<Properties xmlns="http://schemas.openxmlformats.org/officeDocument/2006/extended-properties" xmlns:vt="http://schemas.openxmlformats.org/officeDocument/2006/docPropsVTypes">
  <TotalTime>497</TotalTime>
  <Words>1573</Words>
  <Application>Microsoft Office PowerPoint</Application>
  <PresentationFormat>Widescreen</PresentationFormat>
  <Paragraphs>192</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MS Gothic</vt:lpstr>
      <vt:lpstr>Aptos</vt:lpstr>
      <vt:lpstr>Aptos Display</vt:lpstr>
      <vt:lpstr>Arial</vt:lpstr>
      <vt:lpstr>Tahoma</vt:lpstr>
      <vt:lpstr>Wingdings</vt:lpstr>
      <vt:lpstr>Office Theme</vt:lpstr>
      <vt:lpstr>Beyond at “risk groups:” Loneliness inequalities and social exclusion</vt:lpstr>
      <vt:lpstr>Loneliness inequalities</vt:lpstr>
      <vt:lpstr>Migrants</vt:lpstr>
      <vt:lpstr>Racial and ethnic minorities</vt:lpstr>
      <vt:lpstr>Gender</vt:lpstr>
      <vt:lpstr>Sexual and gender minorities</vt:lpstr>
      <vt:lpstr>Mental health status</vt:lpstr>
      <vt:lpstr>Disability and chronic illness</vt:lpstr>
      <vt:lpstr>Poverty and unemployment</vt:lpstr>
      <vt:lpstr>“At risk”/ “vulnerable” groups:  </vt:lpstr>
      <vt:lpstr>“At risk” / “vulnerable” groups?</vt:lpstr>
      <vt:lpstr>“At risk” / “vulnerable” groups?</vt:lpstr>
      <vt:lpstr>“At risk” / “vulnerable” groups?</vt:lpstr>
      <vt:lpstr>Alternative approach</vt:lpstr>
      <vt:lpstr>Mechanisms</vt:lpstr>
      <vt:lpstr>Interpersonal</vt:lpstr>
      <vt:lpstr>Interpersonal</vt:lpstr>
      <vt:lpstr>Interpersonal</vt:lpstr>
      <vt:lpstr>Structural</vt:lpstr>
      <vt:lpstr>Structural</vt:lpstr>
      <vt:lpstr>Structural</vt:lpstr>
      <vt:lpstr>Structural</vt:lpstr>
      <vt:lpstr>Structural</vt:lpstr>
      <vt:lpstr>Conclusion</vt:lpstr>
      <vt:lpstr>Thank you</vt:lpstr>
    </vt:vector>
  </TitlesOfParts>
  <Company>University of Exeter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at “risk groups:” Loneliness inequalities and social exclusion</dc:title>
  <dc:creator>Barreto, Manuela</dc:creator>
  <cp:lastModifiedBy>Kirsty Veitch-Sorsby</cp:lastModifiedBy>
  <cp:revision>2</cp:revision>
  <dcterms:created xsi:type="dcterms:W3CDTF">2024-11-08T14:03:21Z</dcterms:created>
  <dcterms:modified xsi:type="dcterms:W3CDTF">2024-11-21T16:01:39Z</dcterms:modified>
</cp:coreProperties>
</file>