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69" r:id="rId6"/>
    <p:sldId id="274" r:id="rId7"/>
    <p:sldId id="276" r:id="rId8"/>
    <p:sldId id="277" r:id="rId9"/>
    <p:sldId id="270" r:id="rId10"/>
    <p:sldId id="272" r:id="rId11"/>
    <p:sldId id="273" r:id="rId12"/>
    <p:sldId id="267" r:id="rId13"/>
  </p:sldIdLst>
  <p:sldSz cx="13004800" cy="7315200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old" panose="020F0502020204030203" pitchFamily="34" charset="0"/>
      <p:regular r:id="rId19"/>
      <p:bold r:id="rId20"/>
    </p:embeddedFont>
    <p:embeddedFont>
      <p:font typeface="Lato Heavy" panose="020F0502020204030203" pitchFamily="34" charset="0"/>
      <p:regular r:id="rId21"/>
      <p:bold r:id="rId22"/>
      <p:boldItalic r:id="rId23"/>
    </p:embeddedFont>
    <p:embeddedFont>
      <p:font typeface="Lato Heavy Bold" panose="020F0502020204030203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00"/>
    <a:srgbClr val="138833"/>
    <a:srgbClr val="009900"/>
    <a:srgbClr val="36353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5033" autoAdjust="0"/>
  </p:normalViewPr>
  <p:slideViewPr>
    <p:cSldViewPr>
      <p:cViewPr varScale="1">
        <p:scale>
          <a:sx n="73" d="100"/>
          <a:sy n="73" d="100"/>
        </p:scale>
        <p:origin x="84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font" Target="fonts/font4.fntdata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font" Target="fonts/font7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font" Target="fonts/font3.fntdata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font" Target="fonts/font2.fntdata" /><Relationship Id="rId20" Type="http://schemas.openxmlformats.org/officeDocument/2006/relationships/font" Target="fonts/font6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10.fntdata" /><Relationship Id="rId5" Type="http://schemas.openxmlformats.org/officeDocument/2006/relationships/slide" Target="slides/slide1.xml" /><Relationship Id="rId15" Type="http://schemas.openxmlformats.org/officeDocument/2006/relationships/font" Target="fonts/font1.fntdata" /><Relationship Id="rId23" Type="http://schemas.openxmlformats.org/officeDocument/2006/relationships/font" Target="fonts/font9.fntdata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font" Target="fonts/font5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notesMaster" Target="notesMasters/notesMaster1.xml" /><Relationship Id="rId22" Type="http://schemas.openxmlformats.org/officeDocument/2006/relationships/font" Target="fonts/font8.fntdata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8448B-1B15-452A-BDF1-CD39CF8DF9DF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C002-9507-498E-9E4D-B79418366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3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9C002-9507-498E-9E4D-B794183660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4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work.org.uk/fivecounties/green-doctor" TargetMode="External" /><Relationship Id="rId2" Type="http://schemas.openxmlformats.org/officeDocument/2006/relationships/hyperlink" Target="https://groundwork.my.salesforce-sites.com/greendoctors5counties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hyperlink" Target="mailto:greendoctor@groundworknottingham.org.uk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pn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1147D645-1273-CA8A-F902-E20D7E1F3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6" t="7692"/>
          <a:stretch/>
        </p:blipFill>
        <p:spPr>
          <a:xfrm>
            <a:off x="0" y="0"/>
            <a:ext cx="12994511" cy="731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31200" y="222638"/>
            <a:ext cx="3742481" cy="6869565"/>
            <a:chOff x="0" y="0"/>
            <a:chExt cx="4519378" cy="82956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9378" cy="8295608"/>
            </a:xfrm>
            <a:custGeom>
              <a:avLst/>
              <a:gdLst/>
              <a:ahLst/>
              <a:cxnLst/>
              <a:rect l="l" t="t" r="r" b="b"/>
              <a:pathLst>
                <a:path w="4519378" h="8295608">
                  <a:moveTo>
                    <a:pt x="0" y="0"/>
                  </a:moveTo>
                  <a:lnTo>
                    <a:pt x="4519378" y="0"/>
                  </a:lnTo>
                  <a:lnTo>
                    <a:pt x="4519378" y="8295608"/>
                  </a:lnTo>
                  <a:lnTo>
                    <a:pt x="0" y="8295608"/>
                  </a:lnTo>
                  <a:close/>
                </a:path>
              </a:pathLst>
            </a:custGeom>
            <a:solidFill>
              <a:srgbClr val="13873C">
                <a:alpha val="8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01640915-ACED-743F-7CBD-3F50FBCF2EB7}"/>
              </a:ext>
            </a:extLst>
          </p:cNvPr>
          <p:cNvSpPr txBox="1"/>
          <p:nvPr/>
        </p:nvSpPr>
        <p:spPr>
          <a:xfrm>
            <a:off x="8500858" y="685800"/>
            <a:ext cx="3403167" cy="24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0"/>
              </a:lnSpc>
            </a:pPr>
            <a:r>
              <a:rPr lang="en-US" sz="1610" dirty="0">
                <a:solidFill>
                  <a:srgbClr val="FFFFFF"/>
                </a:solidFill>
                <a:latin typeface="Lato Heavy"/>
              </a:rPr>
              <a:t>Groundwork Five Counties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E6EE91D-EFD7-809D-EDC6-48552759B290}"/>
              </a:ext>
            </a:extLst>
          </p:cNvPr>
          <p:cNvSpPr txBox="1"/>
          <p:nvPr/>
        </p:nvSpPr>
        <p:spPr>
          <a:xfrm>
            <a:off x="8545884" y="1181500"/>
            <a:ext cx="337191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FFC600"/>
                </a:solidFill>
                <a:latin typeface="Lato Heavy Bold"/>
              </a:rPr>
              <a:t>GREEN DOCTOR: SAVE MONEY AND ENERGY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6AA8395-FB60-FECE-55FB-E71A59190C16}"/>
              </a:ext>
            </a:extLst>
          </p:cNvPr>
          <p:cNvSpPr txBox="1"/>
          <p:nvPr/>
        </p:nvSpPr>
        <p:spPr>
          <a:xfrm>
            <a:off x="8545884" y="2971800"/>
            <a:ext cx="3358141" cy="293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GB" sz="1610" dirty="0">
                <a:solidFill>
                  <a:srgbClr val="FFFFFF"/>
                </a:solidFill>
                <a:latin typeface="Lato"/>
              </a:rPr>
              <a:t>Introduction</a:t>
            </a: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endParaRPr lang="en-GB" sz="161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GB" sz="1610" dirty="0">
                <a:solidFill>
                  <a:srgbClr val="FFFFFF"/>
                </a:solidFill>
                <a:latin typeface="Lato"/>
              </a:rPr>
              <a:t>Advice and support at home</a:t>
            </a: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endParaRPr lang="en-GB" sz="161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GB" sz="1610" dirty="0">
                <a:solidFill>
                  <a:srgbClr val="FFFFFF"/>
                </a:solidFill>
                <a:latin typeface="Lato"/>
              </a:rPr>
              <a:t>Energy-saving items</a:t>
            </a: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endParaRPr lang="en-GB" sz="161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GB" sz="1610" dirty="0">
                <a:solidFill>
                  <a:srgbClr val="FFFFFF"/>
                </a:solidFill>
                <a:latin typeface="Lato"/>
              </a:rPr>
              <a:t>In the community</a:t>
            </a: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endParaRPr lang="en-GB" sz="161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GB" sz="1610" dirty="0">
                <a:solidFill>
                  <a:srgbClr val="FFFFFF"/>
                </a:solidFill>
                <a:latin typeface="Lato"/>
              </a:rPr>
              <a:t>Testimonials</a:t>
            </a: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endParaRPr lang="en-US" sz="1610" dirty="0">
              <a:solidFill>
                <a:srgbClr val="FFFFFF"/>
              </a:solidFill>
              <a:latin typeface="Lato"/>
            </a:endParaRP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US" sz="1610" dirty="0">
                <a:solidFill>
                  <a:srgbClr val="FFFFFF"/>
                </a:solidFill>
                <a:latin typeface="Lato"/>
              </a:rPr>
              <a:t>Referrals</a:t>
            </a:r>
          </a:p>
        </p:txBody>
      </p:sp>
      <p:pic>
        <p:nvPicPr>
          <p:cNvPr id="23" name="Picture 22" descr="A white triangle with black background&#10;&#10;Description automatically generated">
            <a:extLst>
              <a:ext uri="{FF2B5EF4-FFF2-40B4-BE49-F238E27FC236}">
                <a16:creationId xmlns:a16="http://schemas.microsoft.com/office/drawing/2014/main" id="{59EC71D2-9A02-0095-0F1E-75C197E67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98" y="5214428"/>
            <a:ext cx="1466449" cy="1490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6F0F7FD5-3CB3-D5A1-5DB1-28A143EE2B01}"/>
              </a:ext>
            </a:extLst>
          </p:cNvPr>
          <p:cNvSpPr txBox="1"/>
          <p:nvPr/>
        </p:nvSpPr>
        <p:spPr>
          <a:xfrm>
            <a:off x="863600" y="1430302"/>
            <a:ext cx="6248400" cy="3734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rained energy-efficiency experts and coaches</a:t>
            </a:r>
            <a:b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Advice given through h</a:t>
            </a: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ome visits and community events</a:t>
            </a:r>
            <a:b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 visits  available around the East Midlands</a:t>
            </a:r>
            <a:b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 causes of heat loss, tackle damp or mould problems and install  free energy-saving measures (LED light bulbs, draught excluders, radiator foil, etc)</a:t>
            </a:r>
            <a:b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 tips and bespoke advice to save energy/water, reduce bills and encourage positive behaviour change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327420B8-5D58-C626-04A3-B9E917E09CF6}"/>
              </a:ext>
            </a:extLst>
          </p:cNvPr>
          <p:cNvSpPr txBox="1"/>
          <p:nvPr/>
        </p:nvSpPr>
        <p:spPr>
          <a:xfrm>
            <a:off x="706055" y="593467"/>
            <a:ext cx="3891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C600"/>
                </a:solidFill>
                <a:latin typeface="Lato Bold"/>
              </a:rPr>
              <a:t>Introduction</a:t>
            </a:r>
          </a:p>
        </p:txBody>
      </p:sp>
      <p:pic>
        <p:nvPicPr>
          <p:cNvPr id="3" name="Picture 2" descr="A person writing on a wall&#10;&#10;Description automatically generated">
            <a:extLst>
              <a:ext uri="{FF2B5EF4-FFF2-40B4-BE49-F238E27FC236}">
                <a16:creationId xmlns:a16="http://schemas.microsoft.com/office/drawing/2014/main" id="{A0F8FF87-45DE-9AC7-EFD7-D3AA303B0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54" y="-8681"/>
            <a:ext cx="5546846" cy="73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6F0F7FD5-3CB3-D5A1-5DB1-28A143EE2B01}"/>
              </a:ext>
            </a:extLst>
          </p:cNvPr>
          <p:cNvSpPr txBox="1"/>
          <p:nvPr/>
        </p:nvSpPr>
        <p:spPr>
          <a:xfrm>
            <a:off x="6654800" y="1613338"/>
            <a:ext cx="60198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 people how to access online bills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 how to use their heating systems, set boilers, thermostats and radiators</a:t>
            </a:r>
            <a:b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Coaching people how to reduce the causes of damp and mould to keep comfortable and prevent issues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Advocating for people with energy suppliers</a:t>
            </a:r>
            <a:b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Supporting people to access the services they need – applying for benefits, emergency fuel or food, accessing grant funding (boilers, heating, solar panels, etc)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</a:t>
            </a: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people, not just tell them </a:t>
            </a: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9B9335B-6D57-668F-977B-ED3908C6073C}"/>
              </a:ext>
            </a:extLst>
          </p:cNvPr>
          <p:cNvSpPr txBox="1"/>
          <p:nvPr/>
        </p:nvSpPr>
        <p:spPr>
          <a:xfrm>
            <a:off x="6654800" y="685800"/>
            <a:ext cx="58166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600" dirty="0">
                <a:solidFill>
                  <a:srgbClr val="FFC600"/>
                </a:solidFill>
                <a:latin typeface="Lato Bold"/>
              </a:rPr>
              <a:t>Advice and support at home</a:t>
            </a:r>
            <a:endParaRPr lang="en-US" sz="3600" dirty="0">
              <a:solidFill>
                <a:srgbClr val="FFC600"/>
              </a:solidFill>
              <a:latin typeface="Lato Bold"/>
            </a:endParaRPr>
          </a:p>
        </p:txBody>
      </p:sp>
      <p:pic>
        <p:nvPicPr>
          <p:cNvPr id="4" name="Picture 3" descr="A group of people standing next to a car&#10;&#10;Description automatically generated">
            <a:extLst>
              <a:ext uri="{FF2B5EF4-FFF2-40B4-BE49-F238E27FC236}">
                <a16:creationId xmlns:a16="http://schemas.microsoft.com/office/drawing/2014/main" id="{D70EC0EA-7055-927D-AB4A-880DD114D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1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holding packages&#10;&#10;Description automatically generated">
            <a:extLst>
              <a:ext uri="{FF2B5EF4-FFF2-40B4-BE49-F238E27FC236}">
                <a16:creationId xmlns:a16="http://schemas.microsoft.com/office/drawing/2014/main" id="{C4E9DC57-5135-C0C0-00F2-8FCF0F60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7000" y="0"/>
            <a:ext cx="4002592" cy="7315200"/>
          </a:xfrm>
          <a:prstGeom prst="rect">
            <a:avLst/>
          </a:prstGeom>
        </p:spPr>
      </p:pic>
      <p:pic>
        <p:nvPicPr>
          <p:cNvPr id="6" name="Picture 5" descr="A couple of men holding green bags&#10;&#10;Description automatically generated">
            <a:extLst>
              <a:ext uri="{FF2B5EF4-FFF2-40B4-BE49-F238E27FC236}">
                <a16:creationId xmlns:a16="http://schemas.microsoft.com/office/drawing/2014/main" id="{5648C33F-B363-A499-579F-820DB1ED1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11600" cy="73152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4E3E73BB-778F-0706-FA75-B26D766AA087}"/>
              </a:ext>
            </a:extLst>
          </p:cNvPr>
          <p:cNvSpPr txBox="1"/>
          <p:nvPr/>
        </p:nvSpPr>
        <p:spPr>
          <a:xfrm>
            <a:off x="4292600" y="1613338"/>
            <a:ext cx="4343400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Given to those most in need, including: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Slow cookers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 fryers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saving shower heads 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 monoxide monitors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Heated throws 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Winter Warmer packs that include thermal gloves, a hat, scarf, blanket, flask, water bottle and home thermometer.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E57D073-41A7-65E8-976E-FEBE93A55CAE}"/>
              </a:ext>
            </a:extLst>
          </p:cNvPr>
          <p:cNvSpPr txBox="1"/>
          <p:nvPr/>
        </p:nvSpPr>
        <p:spPr>
          <a:xfrm>
            <a:off x="4292600" y="685800"/>
            <a:ext cx="5486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600" dirty="0">
                <a:solidFill>
                  <a:srgbClr val="FFC600"/>
                </a:solidFill>
                <a:latin typeface="Lato Bold"/>
              </a:rPr>
              <a:t>Energy-saving items</a:t>
            </a:r>
            <a:endParaRPr lang="en-US" sz="3600" dirty="0">
              <a:solidFill>
                <a:srgbClr val="FFC6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02323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6F0F7FD5-3CB3-D5A1-5DB1-28A143EE2B01}"/>
              </a:ext>
            </a:extLst>
          </p:cNvPr>
          <p:cNvSpPr txBox="1"/>
          <p:nvPr/>
        </p:nvSpPr>
        <p:spPr>
          <a:xfrm>
            <a:off x="863600" y="1430302"/>
            <a:ext cx="6248400" cy="290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Pop-up stands at community events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Speaker slots to educate attendees around energy efficiency and easy changes to make at home or at work</a:t>
            </a:r>
            <a:b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 with local authorities, charities, corporate businesses and other organisations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bg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 to attend events around the East Midlands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327420B8-5D58-C626-04A3-B9E917E09CF6}"/>
              </a:ext>
            </a:extLst>
          </p:cNvPr>
          <p:cNvSpPr txBox="1"/>
          <p:nvPr/>
        </p:nvSpPr>
        <p:spPr>
          <a:xfrm>
            <a:off x="706055" y="593467"/>
            <a:ext cx="3891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C600"/>
                </a:solidFill>
                <a:latin typeface="Lato Bold"/>
              </a:rPr>
              <a:t>In the community</a:t>
            </a:r>
          </a:p>
        </p:txBody>
      </p:sp>
      <p:pic>
        <p:nvPicPr>
          <p:cNvPr id="4" name="Picture 3" descr="A group of people standing in front of a table&#10;&#10;Description automatically generated">
            <a:extLst>
              <a:ext uri="{FF2B5EF4-FFF2-40B4-BE49-F238E27FC236}">
                <a16:creationId xmlns:a16="http://schemas.microsoft.com/office/drawing/2014/main" id="{EA02F63A-9CD8-0CB7-0012-1936DAFFC9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1929"/>
            <a:ext cx="594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erson looking at a device&#10;&#10;Description automatically generated">
            <a:extLst>
              <a:ext uri="{FF2B5EF4-FFF2-40B4-BE49-F238E27FC236}">
                <a16:creationId xmlns:a16="http://schemas.microsoft.com/office/drawing/2014/main" id="{2C07E87F-A804-60AF-D5AA-3449A61220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13004800" cy="73914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0F3F184B-FE63-2584-1E07-E78447194E15}"/>
              </a:ext>
            </a:extLst>
          </p:cNvPr>
          <p:cNvSpPr/>
          <p:nvPr/>
        </p:nvSpPr>
        <p:spPr>
          <a:xfrm>
            <a:off x="6002436" y="-96456"/>
            <a:ext cx="1065133" cy="1065133"/>
          </a:xfrm>
          <a:custGeom>
            <a:avLst/>
            <a:gdLst/>
            <a:ahLst/>
            <a:cxnLst/>
            <a:rect l="l" t="t" r="r" b="b"/>
            <a:pathLst>
              <a:path w="1065133" h="1065133">
                <a:moveTo>
                  <a:pt x="0" y="0"/>
                </a:moveTo>
                <a:lnTo>
                  <a:pt x="1065133" y="0"/>
                </a:lnTo>
                <a:lnTo>
                  <a:pt x="1065133" y="1065133"/>
                </a:lnTo>
                <a:lnTo>
                  <a:pt x="0" y="106513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0DB90E39-8375-360E-E891-C84DBDD7E80C}"/>
              </a:ext>
            </a:extLst>
          </p:cNvPr>
          <p:cNvGrpSpPr/>
          <p:nvPr/>
        </p:nvGrpSpPr>
        <p:grpSpPr>
          <a:xfrm rot="5400000">
            <a:off x="8865547" y="-1246949"/>
            <a:ext cx="2230890" cy="5597008"/>
            <a:chOff x="0" y="0"/>
            <a:chExt cx="4519378" cy="8295608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8A8A84D0-A2D9-55C7-E995-D7ED84D31DDB}"/>
                </a:ext>
              </a:extLst>
            </p:cNvPr>
            <p:cNvSpPr/>
            <p:nvPr/>
          </p:nvSpPr>
          <p:spPr>
            <a:xfrm>
              <a:off x="0" y="0"/>
              <a:ext cx="4519378" cy="8295608"/>
            </a:xfrm>
            <a:custGeom>
              <a:avLst/>
              <a:gdLst/>
              <a:ahLst/>
              <a:cxnLst/>
              <a:rect l="l" t="t" r="r" b="b"/>
              <a:pathLst>
                <a:path w="4519378" h="8295608">
                  <a:moveTo>
                    <a:pt x="0" y="0"/>
                  </a:moveTo>
                  <a:lnTo>
                    <a:pt x="4519378" y="0"/>
                  </a:lnTo>
                  <a:lnTo>
                    <a:pt x="4519378" y="8295608"/>
                  </a:lnTo>
                  <a:lnTo>
                    <a:pt x="0" y="8295608"/>
                  </a:lnTo>
                  <a:close/>
                </a:path>
              </a:pathLst>
            </a:custGeom>
            <a:solidFill>
              <a:srgbClr val="13873C">
                <a:alpha val="8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C42AF9-E390-0AE7-263A-9372C192D6A0}"/>
              </a:ext>
            </a:extLst>
          </p:cNvPr>
          <p:cNvGrpSpPr/>
          <p:nvPr/>
        </p:nvGrpSpPr>
        <p:grpSpPr>
          <a:xfrm>
            <a:off x="7721600" y="762000"/>
            <a:ext cx="4630547" cy="1600200"/>
            <a:chOff x="338281" y="83179"/>
            <a:chExt cx="6174063" cy="2133598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CBFC5234-D5F2-3846-409C-3C9A95A36B59}"/>
                </a:ext>
              </a:extLst>
            </p:cNvPr>
            <p:cNvSpPr txBox="1"/>
            <p:nvPr/>
          </p:nvSpPr>
          <p:spPr>
            <a:xfrm>
              <a:off x="338281" y="83179"/>
              <a:ext cx="6174063" cy="1450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21"/>
                </a:lnSpc>
              </a:pPr>
              <a:r>
                <a:rPr lang="en-GB" sz="2400" dirty="0">
                  <a:solidFill>
                    <a:srgbClr val="F7F1EE"/>
                  </a:solidFill>
                  <a:latin typeface="Lato"/>
                </a:rPr>
                <a:t>“The Green Doctor managed to get me a reduction of £300 on my water bill. I was over the moon!"</a:t>
              </a:r>
              <a:endParaRPr lang="en-US" sz="2400" dirty="0">
                <a:solidFill>
                  <a:srgbClr val="F7F1EE"/>
                </a:solidFill>
                <a:latin typeface="Lato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64BC3BFA-27EC-8CBF-92DC-7868DEC4F678}"/>
                </a:ext>
              </a:extLst>
            </p:cNvPr>
            <p:cNvSpPr txBox="1"/>
            <p:nvPr/>
          </p:nvSpPr>
          <p:spPr>
            <a:xfrm>
              <a:off x="1166796" y="1823507"/>
              <a:ext cx="4341926" cy="393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54"/>
                </a:lnSpc>
              </a:pPr>
              <a:r>
                <a:rPr lang="en-US" sz="2000" dirty="0">
                  <a:solidFill>
                    <a:srgbClr val="FFC600"/>
                  </a:solidFill>
                  <a:latin typeface="Lato"/>
                </a:rPr>
                <a:t>Green Doctor beneficiary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13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8EC35-BFF6-2C8D-4F4A-16442C5A1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looking at a piece of paper&#10;&#10;Description automatically generated">
            <a:extLst>
              <a:ext uri="{FF2B5EF4-FFF2-40B4-BE49-F238E27FC236}">
                <a16:creationId xmlns:a16="http://schemas.microsoft.com/office/drawing/2014/main" id="{206C705E-84FE-D8BD-ABE5-C8DE428E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"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F64AB4B6-EE54-42DA-A8C0-1A79366AE29A}"/>
              </a:ext>
            </a:extLst>
          </p:cNvPr>
          <p:cNvSpPr/>
          <p:nvPr/>
        </p:nvSpPr>
        <p:spPr>
          <a:xfrm>
            <a:off x="5215535" y="3716438"/>
            <a:ext cx="1065133" cy="1065133"/>
          </a:xfrm>
          <a:custGeom>
            <a:avLst/>
            <a:gdLst/>
            <a:ahLst/>
            <a:cxnLst/>
            <a:rect l="l" t="t" r="r" b="b"/>
            <a:pathLst>
              <a:path w="1065133" h="1065133">
                <a:moveTo>
                  <a:pt x="0" y="0"/>
                </a:moveTo>
                <a:lnTo>
                  <a:pt x="1065133" y="0"/>
                </a:lnTo>
                <a:lnTo>
                  <a:pt x="1065133" y="1065133"/>
                </a:lnTo>
                <a:lnTo>
                  <a:pt x="0" y="106513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43EDF4F2-C444-0EAF-E060-07A13B154837}"/>
              </a:ext>
            </a:extLst>
          </p:cNvPr>
          <p:cNvGrpSpPr/>
          <p:nvPr/>
        </p:nvGrpSpPr>
        <p:grpSpPr>
          <a:xfrm rot="5400000">
            <a:off x="8242468" y="2510264"/>
            <a:ext cx="2574093" cy="6240365"/>
            <a:chOff x="0" y="0"/>
            <a:chExt cx="4519378" cy="8295608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4822B815-913C-42ED-937E-282B67CED5A5}"/>
                </a:ext>
              </a:extLst>
            </p:cNvPr>
            <p:cNvSpPr/>
            <p:nvPr/>
          </p:nvSpPr>
          <p:spPr>
            <a:xfrm>
              <a:off x="0" y="0"/>
              <a:ext cx="4519378" cy="8295608"/>
            </a:xfrm>
            <a:custGeom>
              <a:avLst/>
              <a:gdLst/>
              <a:ahLst/>
              <a:cxnLst/>
              <a:rect l="l" t="t" r="r" b="b"/>
              <a:pathLst>
                <a:path w="4519378" h="8295608">
                  <a:moveTo>
                    <a:pt x="0" y="0"/>
                  </a:moveTo>
                  <a:lnTo>
                    <a:pt x="4519378" y="0"/>
                  </a:lnTo>
                  <a:lnTo>
                    <a:pt x="4519378" y="8295608"/>
                  </a:lnTo>
                  <a:lnTo>
                    <a:pt x="0" y="8295608"/>
                  </a:lnTo>
                  <a:close/>
                </a:path>
              </a:pathLst>
            </a:custGeom>
            <a:solidFill>
              <a:srgbClr val="13873C">
                <a:alpha val="8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D0331-7E76-BEA8-1676-C10512C98353}"/>
              </a:ext>
            </a:extLst>
          </p:cNvPr>
          <p:cNvGrpSpPr/>
          <p:nvPr/>
        </p:nvGrpSpPr>
        <p:grpSpPr>
          <a:xfrm>
            <a:off x="6654800" y="4648200"/>
            <a:ext cx="5867400" cy="2045512"/>
            <a:chOff x="45422" y="584255"/>
            <a:chExt cx="6139079" cy="2727346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25D5582B-6F45-7794-CF86-4B741641A139}"/>
                </a:ext>
              </a:extLst>
            </p:cNvPr>
            <p:cNvSpPr txBox="1"/>
            <p:nvPr/>
          </p:nvSpPr>
          <p:spPr>
            <a:xfrm>
              <a:off x="45422" y="584255"/>
              <a:ext cx="6139079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7F1EE"/>
                  </a:solidFill>
                  <a:latin typeface="Lato"/>
                </a:rPr>
                <a:t>“The Green Doctor has helped me understand how to use my heating better, changed my light bulbs and gave me a heated throw. She was so kind and patient”</a:t>
              </a:r>
            </a:p>
            <a:p>
              <a:pPr algn="ctr"/>
              <a:endParaRPr lang="en-GB" sz="2400" dirty="0">
                <a:solidFill>
                  <a:srgbClr val="F7F1EE"/>
                </a:solidFill>
                <a:latin typeface="Lato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549D8A62-CB6F-05D0-5517-276FD3A45B0C}"/>
                </a:ext>
              </a:extLst>
            </p:cNvPr>
            <p:cNvSpPr txBox="1"/>
            <p:nvPr/>
          </p:nvSpPr>
          <p:spPr>
            <a:xfrm>
              <a:off x="625499" y="2918331"/>
              <a:ext cx="4855495" cy="39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54"/>
                </a:lnSpc>
              </a:pPr>
              <a:r>
                <a:rPr lang="en-US" sz="2000" dirty="0">
                  <a:solidFill>
                    <a:srgbClr val="FFC600"/>
                  </a:solidFill>
                  <a:latin typeface="Lato"/>
                </a:rPr>
                <a:t>Green Doctor Beneficiary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51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5B3FF07-B022-1D9D-7CD2-9C6834F274A2}"/>
              </a:ext>
            </a:extLst>
          </p:cNvPr>
          <p:cNvSpPr txBox="1"/>
          <p:nvPr/>
        </p:nvSpPr>
        <p:spPr>
          <a:xfrm>
            <a:off x="863600" y="1295400"/>
            <a:ext cx="6248400" cy="2643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Via the </a:t>
            </a:r>
            <a: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</a:t>
            </a:r>
            <a:r>
              <a:rPr lang="en-GB" kern="100" dirty="0">
                <a:solidFill>
                  <a:srgbClr val="FEDD00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 form </a:t>
            </a:r>
            <a:r>
              <a:rPr lang="en-GB" kern="1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found on</a:t>
            </a:r>
            <a:br>
              <a:rPr lang="en-GB" kern="1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www.groundwork.org.uk/fivecounties/green-doctor</a:t>
            </a:r>
            <a:b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</a:t>
            </a:r>
            <a: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greendoctor@groundworknottingham.org.uk</a:t>
            </a:r>
            <a:br>
              <a:rPr lang="en-GB" kern="100" dirty="0">
                <a:solidFill>
                  <a:srgbClr val="FEDD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kern="100" dirty="0">
              <a:solidFill>
                <a:srgbClr val="FEDD00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</a:t>
            </a:r>
            <a:r>
              <a:rPr lang="en-GB" kern="100" dirty="0">
                <a:solidFill>
                  <a:srgbClr val="FEDD00"/>
                </a:solidFill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0115 978 8212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D194A1B0-8CBF-BBCE-6D95-00CF917FB71D}"/>
              </a:ext>
            </a:extLst>
          </p:cNvPr>
          <p:cNvSpPr txBox="1"/>
          <p:nvPr/>
        </p:nvSpPr>
        <p:spPr>
          <a:xfrm>
            <a:off x="706055" y="458565"/>
            <a:ext cx="5796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C600"/>
                </a:solidFill>
                <a:latin typeface="Lato Bold"/>
              </a:rPr>
              <a:t>Green Doctor referrals</a:t>
            </a:r>
          </a:p>
        </p:txBody>
      </p:sp>
      <p:pic>
        <p:nvPicPr>
          <p:cNvPr id="7" name="Picture 6" descr="A person and person sitting on a couch looking at a tablet&#10;&#10;Description automatically generated">
            <a:extLst>
              <a:ext uri="{FF2B5EF4-FFF2-40B4-BE49-F238E27FC236}">
                <a16:creationId xmlns:a16="http://schemas.microsoft.com/office/drawing/2014/main" id="{C34BEA18-A734-1DA2-37A5-96B1B3F17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000" y="0"/>
            <a:ext cx="554659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triangle with black background&#10;&#10;Description automatically generated">
            <a:extLst>
              <a:ext uri="{FF2B5EF4-FFF2-40B4-BE49-F238E27FC236}">
                <a16:creationId xmlns:a16="http://schemas.microsoft.com/office/drawing/2014/main" id="{D24F4168-00EB-196E-922B-E66EDD67F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5459460"/>
            <a:ext cx="1424217" cy="1447800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D3EBDA25-8CC1-CB9D-9D78-3C275A7FC1E5}"/>
              </a:ext>
            </a:extLst>
          </p:cNvPr>
          <p:cNvSpPr txBox="1"/>
          <p:nvPr/>
        </p:nvSpPr>
        <p:spPr>
          <a:xfrm>
            <a:off x="1092200" y="5029200"/>
            <a:ext cx="86868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>
                <a:solidFill>
                  <a:srgbClr val="FEDD00"/>
                </a:solidFill>
                <a:latin typeface="Lato Bold"/>
              </a:rPr>
              <a:t>Thank you for your time!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ato Bold" panose="020F0802020204030203" pitchFamily="34" charset="0"/>
              </a:rPr>
              <a:t>www.groundwork.org.uk/fivecounties/green-doctor</a:t>
            </a:r>
          </a:p>
        </p:txBody>
      </p:sp>
      <p:pic>
        <p:nvPicPr>
          <p:cNvPr id="25" name="Picture 24" descr="A group of people wearing black shirts&#10;&#10;Description automatically generated">
            <a:extLst>
              <a:ext uri="{FF2B5EF4-FFF2-40B4-BE49-F238E27FC236}">
                <a16:creationId xmlns:a16="http://schemas.microsoft.com/office/drawing/2014/main" id="{0BF3C2B8-9D23-90AA-0C4A-2B45CAA26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8080"/>
            <a:ext cx="13004800" cy="5524623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59C646C-7F4F-752E-7BA9-8D68D2081D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545946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7D2B701BA454186C314C887B479EF" ma:contentTypeVersion="9" ma:contentTypeDescription="Create a new document." ma:contentTypeScope="" ma:versionID="b2699bbe3fb664e2aedd5e33cc5c8b3d">
  <xsd:schema xmlns:xsd="http://www.w3.org/2001/XMLSchema" xmlns:xs="http://www.w3.org/2001/XMLSchema" xmlns:p="http://schemas.microsoft.com/office/2006/metadata/properties" xmlns:ns3="137cd185-7298-4bec-9d15-37abc6ddd509" xmlns:ns4="f7a5815e-8fc0-4abb-a172-5d2cb9f3118c" targetNamespace="http://schemas.microsoft.com/office/2006/metadata/properties" ma:root="true" ma:fieldsID="fc19d2748f17707173dbeb89e19c5a8c" ns3:_="" ns4:_="">
    <xsd:import namespace="137cd185-7298-4bec-9d15-37abc6ddd509"/>
    <xsd:import namespace="f7a5815e-8fc0-4abb-a172-5d2cb9f311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185-7298-4bec-9d15-37abc6ddd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5815e-8fc0-4abb-a172-5d2cb9f3118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7cd185-7298-4bec-9d15-37abc6ddd509" xsi:nil="true"/>
  </documentManagement>
</p:properties>
</file>

<file path=customXml/itemProps1.xml><?xml version="1.0" encoding="utf-8"?>
<ds:datastoreItem xmlns:ds="http://schemas.openxmlformats.org/officeDocument/2006/customXml" ds:itemID="{51ADCF9D-6EF4-41A9-A1BC-C43D8F2A1D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25772-1598-4C86-9D75-56894932A23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37cd185-7298-4bec-9d15-37abc6ddd509"/>
    <ds:schemaRef ds:uri="f7a5815e-8fc0-4abb-a172-5d2cb9f3118c"/>
  </ds:schemaRefs>
</ds:datastoreItem>
</file>

<file path=customXml/itemProps3.xml><?xml version="1.0" encoding="utf-8"?>
<ds:datastoreItem xmlns:ds="http://schemas.openxmlformats.org/officeDocument/2006/customXml" ds:itemID="{1B1E0451-305D-453D-B057-FB4ADB8596B6}">
  <ds:schemaRefs>
    <ds:schemaRef ds:uri="http://schemas.microsoft.com/office/2006/metadata/properties"/>
    <ds:schemaRef ds:uri="http://www.w3.org/2000/xmlns/"/>
    <ds:schemaRef ds:uri="137cd185-7298-4bec-9d15-37abc6ddd509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17963</TotalTime>
  <Words>405</Words>
  <Application>Microsoft Office PowerPoint</Application>
  <PresentationFormat>Custom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Laura Gomez</dc:creator>
  <cp:lastModifiedBy>Catherine Connolly</cp:lastModifiedBy>
  <cp:revision>35</cp:revision>
  <dcterms:created xsi:type="dcterms:W3CDTF">2006-08-16T00:00:00Z</dcterms:created>
  <dcterms:modified xsi:type="dcterms:W3CDTF">2024-10-15T13:59:39Z</dcterms:modified>
  <dc:identifier>DAFctK1INDw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0x0101005BB7D2B701BA454186C314C887B479EF</vt:lpwstr>
  </property>
</Properties>
</file>