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DM Sans" charset="1" panose="00000000000000000000"/>
      <p:regular r:id="rId10"/>
    </p:embeddedFont>
    <p:embeddedFont>
      <p:font typeface="DM Sans Bold" charset="1" panose="00000000000000000000"/>
      <p:regular r:id="rId11"/>
    </p:embeddedFont>
    <p:embeddedFont>
      <p:font typeface="DM Sans Italics" charset="1" panose="00000000000000000000"/>
      <p:regular r:id="rId12"/>
    </p:embeddedFont>
    <p:embeddedFont>
      <p:font typeface="DM Sans Bold Italics" charset="1" panose="00000000000000000000"/>
      <p:regular r:id="rId13"/>
    </p:embeddedFont>
    <p:embeddedFont>
      <p:font typeface="Nourd Bold" charset="1" panose="00000700000000000000"/>
      <p:regular r:id="rId14"/>
    </p:embeddedFont>
    <p:embeddedFont>
      <p:font typeface="Nourd Bold Bold" charset="1" panose="00000A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1.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8.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6.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7.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8.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20.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25.png" Type="http://schemas.openxmlformats.org/officeDocument/2006/relationships/image"/><Relationship Id="rId12" Target="../media/image26.svg" Type="http://schemas.openxmlformats.org/officeDocument/2006/relationships/image"/><Relationship Id="rId13" Target="../media/image27.png" Type="http://schemas.openxmlformats.org/officeDocument/2006/relationships/image"/><Relationship Id="rId14" Target="../media/image28.svg" Type="http://schemas.openxmlformats.org/officeDocument/2006/relationships/image"/><Relationship Id="rId15" Target="../media/image29.png" Type="http://schemas.openxmlformats.org/officeDocument/2006/relationships/image"/><Relationship Id="rId16" Target="../media/image30.svg" Type="http://schemas.openxmlformats.org/officeDocument/2006/relationships/image"/><Relationship Id="rId17" Target="../media/image31.png" Type="http://schemas.openxmlformats.org/officeDocument/2006/relationships/image"/><Relationship Id="rId18" Target="../media/image32.svg" Type="http://schemas.openxmlformats.org/officeDocument/2006/relationships/image"/><Relationship Id="rId19" Target="../media/image33.png" Type="http://schemas.openxmlformats.org/officeDocument/2006/relationships/image"/><Relationship Id="rId2" Target="../media/image3.png" Type="http://schemas.openxmlformats.org/officeDocument/2006/relationships/image"/><Relationship Id="rId20" Target="../media/image34.sv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7.gif" Type="http://schemas.openxmlformats.org/officeDocument/2006/relationships/image"/><Relationship Id="rId9" Target="../media/image23.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gif"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DBDB"/>
        </a:solidFill>
      </p:bgPr>
    </p:bg>
    <p:spTree>
      <p:nvGrpSpPr>
        <p:cNvPr id="1" name=""/>
        <p:cNvGrpSpPr/>
        <p:nvPr/>
      </p:nvGrpSpPr>
      <p:grpSpPr>
        <a:xfrm>
          <a:off x="0" y="0"/>
          <a:ext cx="0" cy="0"/>
          <a:chOff x="0" y="0"/>
          <a:chExt cx="0" cy="0"/>
        </a:xfrm>
      </p:grpSpPr>
      <p:sp>
        <p:nvSpPr>
          <p:cNvPr name="Freeform 2" id="2"/>
          <p:cNvSpPr/>
          <p:nvPr/>
        </p:nvSpPr>
        <p:spPr>
          <a:xfrm flipH="false" flipV="false" rot="-9821835">
            <a:off x="4433466" y="1735746"/>
            <a:ext cx="10965061" cy="7264353"/>
          </a:xfrm>
          <a:custGeom>
            <a:avLst/>
            <a:gdLst/>
            <a:ahLst/>
            <a:cxnLst/>
            <a:rect r="r" b="b" t="t" l="l"/>
            <a:pathLst>
              <a:path h="7264353" w="10965061">
                <a:moveTo>
                  <a:pt x="0" y="0"/>
                </a:moveTo>
                <a:lnTo>
                  <a:pt x="10965061" y="0"/>
                </a:lnTo>
                <a:lnTo>
                  <a:pt x="10965061" y="7264353"/>
                </a:lnTo>
                <a:lnTo>
                  <a:pt x="0" y="72643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575139">
            <a:off x="2918959" y="189486"/>
            <a:ext cx="10567695" cy="11212408"/>
          </a:xfrm>
          <a:custGeom>
            <a:avLst/>
            <a:gdLst/>
            <a:ahLst/>
            <a:cxnLst/>
            <a:rect r="r" b="b" t="t" l="l"/>
            <a:pathLst>
              <a:path h="11212408" w="10567695">
                <a:moveTo>
                  <a:pt x="0" y="0"/>
                </a:moveTo>
                <a:lnTo>
                  <a:pt x="10567695" y="0"/>
                </a:lnTo>
                <a:lnTo>
                  <a:pt x="10567695" y="11212409"/>
                </a:lnTo>
                <a:lnTo>
                  <a:pt x="0" y="112124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1615450" y="1689817"/>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3879907" y="7685155"/>
            <a:ext cx="3376169" cy="1289571"/>
          </a:xfrm>
          <a:prstGeom prst="rect">
            <a:avLst/>
          </a:prstGeom>
        </p:spPr>
      </p:pic>
      <p:sp>
        <p:nvSpPr>
          <p:cNvPr name="Freeform 6" id="6"/>
          <p:cNvSpPr/>
          <p:nvPr/>
        </p:nvSpPr>
        <p:spPr>
          <a:xfrm flipH="false" flipV="false" rot="5400000">
            <a:off x="3780669" y="6774682"/>
            <a:ext cx="1437071" cy="1673445"/>
          </a:xfrm>
          <a:custGeom>
            <a:avLst/>
            <a:gdLst/>
            <a:ahLst/>
            <a:cxnLst/>
            <a:rect r="r" b="b" t="t" l="l"/>
            <a:pathLst>
              <a:path h="1673445" w="1437071">
                <a:moveTo>
                  <a:pt x="0" y="0"/>
                </a:moveTo>
                <a:lnTo>
                  <a:pt x="1437071" y="0"/>
                </a:lnTo>
                <a:lnTo>
                  <a:pt x="1437071" y="1673445"/>
                </a:lnTo>
                <a:lnTo>
                  <a:pt x="0" y="16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4698861" y="3512829"/>
            <a:ext cx="8890278" cy="3261342"/>
          </a:xfrm>
          <a:custGeom>
            <a:avLst/>
            <a:gdLst/>
            <a:ahLst/>
            <a:cxnLst/>
            <a:rect r="r" b="b" t="t" l="l"/>
            <a:pathLst>
              <a:path h="3261342" w="8890278">
                <a:moveTo>
                  <a:pt x="0" y="0"/>
                </a:moveTo>
                <a:lnTo>
                  <a:pt x="8890278" y="0"/>
                </a:lnTo>
                <a:lnTo>
                  <a:pt x="8890278" y="3261342"/>
                </a:lnTo>
                <a:lnTo>
                  <a:pt x="0" y="3261342"/>
                </a:lnTo>
                <a:lnTo>
                  <a:pt x="0" y="0"/>
                </a:lnTo>
                <a:close/>
              </a:path>
            </a:pathLst>
          </a:custGeom>
          <a:blipFill>
            <a:blip r:embed="rId11"/>
            <a:stretch>
              <a:fillRect l="-57851" t="-67622" r="-58193" b="-16365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FBDBDB"/>
        </a:solidFill>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EBEB"/>
        </a:solidFill>
      </p:bgPr>
    </p:bg>
    <p:spTree>
      <p:nvGrpSpPr>
        <p:cNvPr id="1" name=""/>
        <p:cNvGrpSpPr/>
        <p:nvPr/>
      </p:nvGrpSpPr>
      <p:grpSpPr>
        <a:xfrm>
          <a:off x="0" y="0"/>
          <a:ext cx="0" cy="0"/>
          <a:chOff x="0" y="0"/>
          <a:chExt cx="0" cy="0"/>
        </a:xfrm>
      </p:grpSpPr>
      <p:sp>
        <p:nvSpPr>
          <p:cNvPr name="TextBox 2" id="2"/>
          <p:cNvSpPr txBox="true"/>
          <p:nvPr/>
        </p:nvSpPr>
        <p:spPr>
          <a:xfrm rot="0">
            <a:off x="10272410" y="2110433"/>
            <a:ext cx="7728344" cy="7495976"/>
          </a:xfrm>
          <a:prstGeom prst="rect">
            <a:avLst/>
          </a:prstGeom>
        </p:spPr>
        <p:txBody>
          <a:bodyPr anchor="t" rtlCol="false" tIns="0" lIns="0" bIns="0" rIns="0">
            <a:spAutoFit/>
          </a:bodyPr>
          <a:lstStyle/>
          <a:p>
            <a:pPr>
              <a:lnSpc>
                <a:spcPts val="6606"/>
              </a:lnSpc>
            </a:pPr>
            <a:r>
              <a:rPr lang="en-US" sz="4128">
                <a:solidFill>
                  <a:srgbClr val="000000"/>
                </a:solidFill>
                <a:latin typeface="Nourd Bold"/>
              </a:rPr>
              <a:t>From The Heart Charity is a non-profit organisation that runs solely on donations and funding. Our aim at From The Heart is to provide help and support to families struggling with poverty in the Bassetlaw District area to enhance their quality of life.  </a:t>
            </a:r>
          </a:p>
        </p:txBody>
      </p:sp>
      <p:grpSp>
        <p:nvGrpSpPr>
          <p:cNvPr name="Group 3" id="3"/>
          <p:cNvGrpSpPr>
            <a:grpSpLocks noChangeAspect="true"/>
          </p:cNvGrpSpPr>
          <p:nvPr/>
        </p:nvGrpSpPr>
        <p:grpSpPr>
          <a:xfrm rot="0">
            <a:off x="1562344" y="1219876"/>
            <a:ext cx="8152911" cy="7847248"/>
            <a:chOff x="30480" y="591820"/>
            <a:chExt cx="12736830" cy="12259310"/>
          </a:xfrm>
        </p:grpSpPr>
        <p:sp>
          <p:nvSpPr>
            <p:cNvPr name="Freeform 4" id="4"/>
            <p:cNvSpPr/>
            <p:nvPr/>
          </p:nvSpPr>
          <p:spPr>
            <a:xfrm flipH="false" flipV="false" rot="0">
              <a:off x="30480" y="591820"/>
              <a:ext cx="12736830" cy="12259310"/>
            </a:xfrm>
            <a:custGeom>
              <a:avLst/>
              <a:gdLst/>
              <a:ahLst/>
              <a:cxnLst/>
              <a:rect r="r" b="b" t="t" l="l"/>
              <a:pathLst>
                <a:path h="12259310" w="1273683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243" t="-17149" r="243" b="-27643"/>
              </a:stretch>
            </a:blipFill>
          </p:spPr>
        </p:sp>
      </p:grpSp>
      <p:sp>
        <p:nvSpPr>
          <p:cNvPr name="Freeform 5" id="5"/>
          <p:cNvSpPr/>
          <p:nvPr/>
        </p:nvSpPr>
        <p:spPr>
          <a:xfrm flipH="false" flipV="false" rot="1837981">
            <a:off x="4661699" y="-1838908"/>
            <a:ext cx="6644099" cy="4401716"/>
          </a:xfrm>
          <a:custGeom>
            <a:avLst/>
            <a:gdLst/>
            <a:ahLst/>
            <a:cxnLst/>
            <a:rect r="r" b="b" t="t" l="l"/>
            <a:pathLst>
              <a:path h="4401716" w="6644099">
                <a:moveTo>
                  <a:pt x="0" y="0"/>
                </a:moveTo>
                <a:lnTo>
                  <a:pt x="6644100" y="0"/>
                </a:lnTo>
                <a:lnTo>
                  <a:pt x="6644100" y="4401716"/>
                </a:lnTo>
                <a:lnTo>
                  <a:pt x="0" y="440171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9032999">
            <a:off x="702303" y="7542611"/>
            <a:ext cx="5942784" cy="3937095"/>
          </a:xfrm>
          <a:custGeom>
            <a:avLst/>
            <a:gdLst/>
            <a:ahLst/>
            <a:cxnLst/>
            <a:rect r="r" b="b" t="t" l="l"/>
            <a:pathLst>
              <a:path h="3937095" w="5942784">
                <a:moveTo>
                  <a:pt x="0" y="0"/>
                </a:moveTo>
                <a:lnTo>
                  <a:pt x="5942784" y="0"/>
                </a:lnTo>
                <a:lnTo>
                  <a:pt x="5942784" y="3937095"/>
                </a:lnTo>
                <a:lnTo>
                  <a:pt x="0" y="393709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2700000">
            <a:off x="-1800190" y="6038733"/>
            <a:ext cx="6725069" cy="7135351"/>
          </a:xfrm>
          <a:custGeom>
            <a:avLst/>
            <a:gdLst/>
            <a:ahLst/>
            <a:cxnLst/>
            <a:rect r="r" b="b" t="t" l="l"/>
            <a:pathLst>
              <a:path h="7135351" w="6725069">
                <a:moveTo>
                  <a:pt x="0" y="0"/>
                </a:moveTo>
                <a:lnTo>
                  <a:pt x="6725069" y="0"/>
                </a:lnTo>
                <a:lnTo>
                  <a:pt x="6725069" y="7135351"/>
                </a:lnTo>
                <a:lnTo>
                  <a:pt x="0" y="71353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5400000">
            <a:off x="8425464" y="548563"/>
            <a:ext cx="1437071" cy="1673445"/>
          </a:xfrm>
          <a:custGeom>
            <a:avLst/>
            <a:gdLst/>
            <a:ahLst/>
            <a:cxnLst/>
            <a:rect r="r" b="b" t="t" l="l"/>
            <a:pathLst>
              <a:path h="1673445" w="1437071">
                <a:moveTo>
                  <a:pt x="0" y="0"/>
                </a:moveTo>
                <a:lnTo>
                  <a:pt x="1437072" y="0"/>
                </a:lnTo>
                <a:lnTo>
                  <a:pt x="1437072" y="1673445"/>
                </a:lnTo>
                <a:lnTo>
                  <a:pt x="0" y="16734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5400000">
            <a:off x="1146887" y="7703042"/>
            <a:ext cx="1437071" cy="1673445"/>
          </a:xfrm>
          <a:custGeom>
            <a:avLst/>
            <a:gdLst/>
            <a:ahLst/>
            <a:cxnLst/>
            <a:rect r="r" b="b" t="t" l="l"/>
            <a:pathLst>
              <a:path h="1673445" w="1437071">
                <a:moveTo>
                  <a:pt x="0" y="0"/>
                </a:moveTo>
                <a:lnTo>
                  <a:pt x="1437071" y="0"/>
                </a:lnTo>
                <a:lnTo>
                  <a:pt x="1437071" y="1673445"/>
                </a:lnTo>
                <a:lnTo>
                  <a:pt x="0" y="16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EBEB"/>
        </a:solidFill>
      </p:bgPr>
    </p:bg>
    <p:spTree>
      <p:nvGrpSpPr>
        <p:cNvPr id="1" name=""/>
        <p:cNvGrpSpPr/>
        <p:nvPr/>
      </p:nvGrpSpPr>
      <p:grpSpPr>
        <a:xfrm>
          <a:off x="0" y="0"/>
          <a:ext cx="0" cy="0"/>
          <a:chOff x="0" y="0"/>
          <a:chExt cx="0" cy="0"/>
        </a:xfrm>
      </p:grpSpPr>
      <p:sp>
        <p:nvSpPr>
          <p:cNvPr name="Freeform 2" id="2"/>
          <p:cNvSpPr/>
          <p:nvPr/>
        </p:nvSpPr>
        <p:spPr>
          <a:xfrm flipH="false" flipV="false" rot="1837981">
            <a:off x="-1903878" y="-1409433"/>
            <a:ext cx="5865156" cy="3885666"/>
          </a:xfrm>
          <a:custGeom>
            <a:avLst/>
            <a:gdLst/>
            <a:ahLst/>
            <a:cxnLst/>
            <a:rect r="r" b="b" t="t" l="l"/>
            <a:pathLst>
              <a:path h="3885666" w="5865156">
                <a:moveTo>
                  <a:pt x="0" y="0"/>
                </a:moveTo>
                <a:lnTo>
                  <a:pt x="5865156" y="0"/>
                </a:lnTo>
                <a:lnTo>
                  <a:pt x="5865156" y="3885666"/>
                </a:lnTo>
                <a:lnTo>
                  <a:pt x="0" y="38856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146887" y="936553"/>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575139">
            <a:off x="13904191" y="6405034"/>
            <a:ext cx="7317506" cy="7763932"/>
          </a:xfrm>
          <a:custGeom>
            <a:avLst/>
            <a:gdLst/>
            <a:ahLst/>
            <a:cxnLst/>
            <a:rect r="r" b="b" t="t" l="l"/>
            <a:pathLst>
              <a:path h="7763932" w="7317506">
                <a:moveTo>
                  <a:pt x="0" y="0"/>
                </a:moveTo>
                <a:lnTo>
                  <a:pt x="7317506" y="0"/>
                </a:lnTo>
                <a:lnTo>
                  <a:pt x="7317506" y="7763932"/>
                </a:lnTo>
                <a:lnTo>
                  <a:pt x="0" y="77639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13723366" y="8613514"/>
            <a:ext cx="3376169" cy="1289571"/>
          </a:xfrm>
          <a:prstGeom prst="rect">
            <a:avLst/>
          </a:prstGeom>
        </p:spPr>
      </p:pic>
      <p:sp>
        <p:nvSpPr>
          <p:cNvPr name="Freeform 6" id="6"/>
          <p:cNvSpPr/>
          <p:nvPr/>
        </p:nvSpPr>
        <p:spPr>
          <a:xfrm flipH="false" flipV="false" rot="5400000">
            <a:off x="15985682" y="7703042"/>
            <a:ext cx="1437071" cy="1673445"/>
          </a:xfrm>
          <a:custGeom>
            <a:avLst/>
            <a:gdLst/>
            <a:ahLst/>
            <a:cxnLst/>
            <a:rect r="r" b="b" t="t" l="l"/>
            <a:pathLst>
              <a:path h="1673445" w="1437071">
                <a:moveTo>
                  <a:pt x="0" y="0"/>
                </a:moveTo>
                <a:lnTo>
                  <a:pt x="1437071" y="0"/>
                </a:lnTo>
                <a:lnTo>
                  <a:pt x="1437071" y="1673445"/>
                </a:lnTo>
                <a:lnTo>
                  <a:pt x="0" y="16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a:grpSpLocks noChangeAspect="true"/>
          </p:cNvGrpSpPr>
          <p:nvPr/>
        </p:nvGrpSpPr>
        <p:grpSpPr>
          <a:xfrm rot="0">
            <a:off x="10787849" y="0"/>
            <a:ext cx="7148723" cy="7148723"/>
            <a:chOff x="0" y="0"/>
            <a:chExt cx="12700000" cy="12700000"/>
          </a:xfrm>
        </p:grpSpPr>
        <p:sp>
          <p:nvSpPr>
            <p:cNvPr name="Freeform 8" id="8"/>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a:stretch>
                <a:fillRect l="0" t="-3404" r="0" b="-31493"/>
              </a:stretch>
            </a:blipFill>
          </p:spPr>
        </p:sp>
      </p:grpSp>
      <p:sp>
        <p:nvSpPr>
          <p:cNvPr name="TextBox 9" id="9"/>
          <p:cNvSpPr txBox="true"/>
          <p:nvPr/>
        </p:nvSpPr>
        <p:spPr>
          <a:xfrm rot="0">
            <a:off x="401263" y="2736041"/>
            <a:ext cx="10706704" cy="6608445"/>
          </a:xfrm>
          <a:prstGeom prst="rect">
            <a:avLst/>
          </a:prstGeom>
        </p:spPr>
        <p:txBody>
          <a:bodyPr anchor="t" rtlCol="false" tIns="0" lIns="0" bIns="0" rIns="0">
            <a:spAutoFit/>
          </a:bodyPr>
          <a:lstStyle/>
          <a:p>
            <a:pPr marL="0" indent="0" lvl="0">
              <a:lnSpc>
                <a:spcPts val="5832"/>
              </a:lnSpc>
            </a:pPr>
            <a:r>
              <a:rPr lang="en-US" sz="3645">
                <a:solidFill>
                  <a:srgbClr val="000000"/>
                </a:solidFill>
                <a:latin typeface="Nourd Bold"/>
              </a:rPr>
              <a:t>We offer help with school uniform, clothing, sporting equipment, household items/furniture, food parcels, baby items,  toiletries, sanitary products,  educational activity packs. We also offer a warm space Monday-Friday 10am-12pm. We run a coffee morning on a Monday and a Fun Friday session every Friday. All our services are free of charge.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EBEB"/>
        </a:solidFill>
      </p:bgPr>
    </p:bg>
    <p:spTree>
      <p:nvGrpSpPr>
        <p:cNvPr id="1" name=""/>
        <p:cNvGrpSpPr/>
        <p:nvPr/>
      </p:nvGrpSpPr>
      <p:grpSpPr>
        <a:xfrm>
          <a:off x="0" y="0"/>
          <a:ext cx="0" cy="0"/>
          <a:chOff x="0" y="0"/>
          <a:chExt cx="0" cy="0"/>
        </a:xfrm>
      </p:grpSpPr>
      <p:sp>
        <p:nvSpPr>
          <p:cNvPr name="Freeform 2" id="2"/>
          <p:cNvSpPr/>
          <p:nvPr/>
        </p:nvSpPr>
        <p:spPr>
          <a:xfrm flipH="false" flipV="false" rot="1837981">
            <a:off x="12956921" y="-1828533"/>
            <a:ext cx="5865156" cy="3885666"/>
          </a:xfrm>
          <a:custGeom>
            <a:avLst/>
            <a:gdLst/>
            <a:ahLst/>
            <a:cxnLst/>
            <a:rect r="r" b="b" t="t" l="l"/>
            <a:pathLst>
              <a:path h="3885666" w="5865156">
                <a:moveTo>
                  <a:pt x="0" y="0"/>
                </a:moveTo>
                <a:lnTo>
                  <a:pt x="5865156" y="0"/>
                </a:lnTo>
                <a:lnTo>
                  <a:pt x="5865156" y="3885666"/>
                </a:lnTo>
                <a:lnTo>
                  <a:pt x="0" y="38856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6007686" y="517453"/>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575139">
            <a:off x="-1793330" y="6214534"/>
            <a:ext cx="7317506" cy="7763932"/>
          </a:xfrm>
          <a:custGeom>
            <a:avLst/>
            <a:gdLst/>
            <a:ahLst/>
            <a:cxnLst/>
            <a:rect r="r" b="b" t="t" l="l"/>
            <a:pathLst>
              <a:path h="7763932" w="7317506">
                <a:moveTo>
                  <a:pt x="0" y="0"/>
                </a:moveTo>
                <a:lnTo>
                  <a:pt x="7317506" y="0"/>
                </a:lnTo>
                <a:lnTo>
                  <a:pt x="7317506" y="7763932"/>
                </a:lnTo>
                <a:lnTo>
                  <a:pt x="0" y="77639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1710181" y="8327764"/>
            <a:ext cx="3376169" cy="1289571"/>
          </a:xfrm>
          <a:prstGeom prst="rect">
            <a:avLst/>
          </a:prstGeom>
        </p:spPr>
      </p:pic>
      <p:sp>
        <p:nvSpPr>
          <p:cNvPr name="Freeform 6" id="6"/>
          <p:cNvSpPr/>
          <p:nvPr/>
        </p:nvSpPr>
        <p:spPr>
          <a:xfrm flipH="false" flipV="false" rot="5400000">
            <a:off x="1146887" y="7703042"/>
            <a:ext cx="1437071" cy="1673445"/>
          </a:xfrm>
          <a:custGeom>
            <a:avLst/>
            <a:gdLst/>
            <a:ahLst/>
            <a:cxnLst/>
            <a:rect r="r" b="b" t="t" l="l"/>
            <a:pathLst>
              <a:path h="1673445" w="1437071">
                <a:moveTo>
                  <a:pt x="0" y="0"/>
                </a:moveTo>
                <a:lnTo>
                  <a:pt x="1437071" y="0"/>
                </a:lnTo>
                <a:lnTo>
                  <a:pt x="1437071" y="1673445"/>
                </a:lnTo>
                <a:lnTo>
                  <a:pt x="0" y="16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a:grpSpLocks noChangeAspect="true"/>
          </p:cNvGrpSpPr>
          <p:nvPr/>
        </p:nvGrpSpPr>
        <p:grpSpPr>
          <a:xfrm rot="0">
            <a:off x="10675167" y="2655089"/>
            <a:ext cx="7441411" cy="7441411"/>
            <a:chOff x="0" y="0"/>
            <a:chExt cx="12700000" cy="12700000"/>
          </a:xfrm>
        </p:grpSpPr>
        <p:sp>
          <p:nvSpPr>
            <p:cNvPr name="Freeform 8" id="8"/>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a:stretch>
                <a:fillRect l="-3445" t="-57924" r="-26828" b="-29215"/>
              </a:stretch>
            </a:blipFill>
          </p:spPr>
        </p:sp>
      </p:grpSp>
      <p:sp>
        <p:nvSpPr>
          <p:cNvPr name="TextBox 9" id="9"/>
          <p:cNvSpPr txBox="true"/>
          <p:nvPr/>
        </p:nvSpPr>
        <p:spPr>
          <a:xfrm rot="0">
            <a:off x="1123594" y="1354176"/>
            <a:ext cx="11252626" cy="1049361"/>
          </a:xfrm>
          <a:prstGeom prst="rect">
            <a:avLst/>
          </a:prstGeom>
        </p:spPr>
        <p:txBody>
          <a:bodyPr anchor="t" rtlCol="false" tIns="0" lIns="0" bIns="0" rIns="0">
            <a:spAutoFit/>
          </a:bodyPr>
          <a:lstStyle/>
          <a:p>
            <a:pPr>
              <a:lnSpc>
                <a:spcPts val="7938"/>
              </a:lnSpc>
            </a:pPr>
            <a:r>
              <a:rPr lang="en-US" sz="7938">
                <a:solidFill>
                  <a:srgbClr val="FF74D4"/>
                </a:solidFill>
                <a:latin typeface="Nourd Bold"/>
              </a:rPr>
              <a:t>Food Parcels</a:t>
            </a:r>
          </a:p>
        </p:txBody>
      </p:sp>
      <p:sp>
        <p:nvSpPr>
          <p:cNvPr name="TextBox 10" id="10"/>
          <p:cNvSpPr txBox="true"/>
          <p:nvPr/>
        </p:nvSpPr>
        <p:spPr>
          <a:xfrm rot="0">
            <a:off x="576252" y="3051666"/>
            <a:ext cx="10098915" cy="3358122"/>
          </a:xfrm>
          <a:prstGeom prst="rect">
            <a:avLst/>
          </a:prstGeom>
        </p:spPr>
        <p:txBody>
          <a:bodyPr anchor="t" rtlCol="false" tIns="0" lIns="0" bIns="0" rIns="0">
            <a:spAutoFit/>
          </a:bodyPr>
          <a:lstStyle/>
          <a:p>
            <a:pPr>
              <a:lnSpc>
                <a:spcPts val="4431"/>
              </a:lnSpc>
              <a:spcBef>
                <a:spcPct val="0"/>
              </a:spcBef>
            </a:pPr>
            <a:r>
              <a:rPr lang="en-US" sz="3165">
                <a:solidFill>
                  <a:srgbClr val="2B2B2B"/>
                </a:solidFill>
                <a:latin typeface="DM Sans Bold"/>
              </a:rPr>
              <a:t>In 2023 we provided 362 food parcels to individuals and families within our local community. 120 of these were Christmas food parcels, where we provided each family with a turkey joint, fresh potatoes and tinned items to make a Christmas dinner, along with our usual food parcel items.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EBEB"/>
        </a:solidFill>
      </p:bgPr>
    </p:bg>
    <p:spTree>
      <p:nvGrpSpPr>
        <p:cNvPr id="1" name=""/>
        <p:cNvGrpSpPr/>
        <p:nvPr/>
      </p:nvGrpSpPr>
      <p:grpSpPr>
        <a:xfrm>
          <a:off x="0" y="0"/>
          <a:ext cx="0" cy="0"/>
          <a:chOff x="0" y="0"/>
          <a:chExt cx="0" cy="0"/>
        </a:xfrm>
      </p:grpSpPr>
      <p:sp>
        <p:nvSpPr>
          <p:cNvPr name="Freeform 2" id="2"/>
          <p:cNvSpPr/>
          <p:nvPr/>
        </p:nvSpPr>
        <p:spPr>
          <a:xfrm flipH="false" flipV="false" rot="1837981">
            <a:off x="12956921" y="-1828533"/>
            <a:ext cx="5865156" cy="3885666"/>
          </a:xfrm>
          <a:custGeom>
            <a:avLst/>
            <a:gdLst/>
            <a:ahLst/>
            <a:cxnLst/>
            <a:rect r="r" b="b" t="t" l="l"/>
            <a:pathLst>
              <a:path h="3885666" w="5865156">
                <a:moveTo>
                  <a:pt x="0" y="0"/>
                </a:moveTo>
                <a:lnTo>
                  <a:pt x="5865156" y="0"/>
                </a:lnTo>
                <a:lnTo>
                  <a:pt x="5865156" y="3885666"/>
                </a:lnTo>
                <a:lnTo>
                  <a:pt x="0" y="38856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6007686" y="517453"/>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575139">
            <a:off x="-1793330" y="6214534"/>
            <a:ext cx="7317506" cy="7763932"/>
          </a:xfrm>
          <a:custGeom>
            <a:avLst/>
            <a:gdLst/>
            <a:ahLst/>
            <a:cxnLst/>
            <a:rect r="r" b="b" t="t" l="l"/>
            <a:pathLst>
              <a:path h="7763932" w="7317506">
                <a:moveTo>
                  <a:pt x="0" y="0"/>
                </a:moveTo>
                <a:lnTo>
                  <a:pt x="7317506" y="0"/>
                </a:lnTo>
                <a:lnTo>
                  <a:pt x="7317506" y="7763932"/>
                </a:lnTo>
                <a:lnTo>
                  <a:pt x="0" y="77639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1710181" y="8327764"/>
            <a:ext cx="3376169" cy="1289571"/>
          </a:xfrm>
          <a:prstGeom prst="rect">
            <a:avLst/>
          </a:prstGeom>
        </p:spPr>
      </p:pic>
      <p:sp>
        <p:nvSpPr>
          <p:cNvPr name="Freeform 6" id="6"/>
          <p:cNvSpPr/>
          <p:nvPr/>
        </p:nvSpPr>
        <p:spPr>
          <a:xfrm flipH="false" flipV="false" rot="5400000">
            <a:off x="1146887" y="7703042"/>
            <a:ext cx="1437071" cy="1673445"/>
          </a:xfrm>
          <a:custGeom>
            <a:avLst/>
            <a:gdLst/>
            <a:ahLst/>
            <a:cxnLst/>
            <a:rect r="r" b="b" t="t" l="l"/>
            <a:pathLst>
              <a:path h="1673445" w="1437071">
                <a:moveTo>
                  <a:pt x="0" y="0"/>
                </a:moveTo>
                <a:lnTo>
                  <a:pt x="1437071" y="0"/>
                </a:lnTo>
                <a:lnTo>
                  <a:pt x="1437071" y="1673445"/>
                </a:lnTo>
                <a:lnTo>
                  <a:pt x="0" y="16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a:grpSpLocks noChangeAspect="true"/>
          </p:cNvGrpSpPr>
          <p:nvPr/>
        </p:nvGrpSpPr>
        <p:grpSpPr>
          <a:xfrm rot="0">
            <a:off x="295450" y="114300"/>
            <a:ext cx="6453805" cy="6453805"/>
            <a:chOff x="0" y="0"/>
            <a:chExt cx="12700000" cy="12700000"/>
          </a:xfrm>
        </p:grpSpPr>
        <p:sp>
          <p:nvSpPr>
            <p:cNvPr name="Freeform 8" id="8"/>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a:stretch>
                <a:fillRect l="0" t="-11401" r="0" b="-23371"/>
              </a:stretch>
            </a:blipFill>
          </p:spPr>
        </p:sp>
      </p:grpSp>
      <p:sp>
        <p:nvSpPr>
          <p:cNvPr name="TextBox 9" id="9"/>
          <p:cNvSpPr txBox="true"/>
          <p:nvPr/>
        </p:nvSpPr>
        <p:spPr>
          <a:xfrm rot="0">
            <a:off x="7803982" y="3715127"/>
            <a:ext cx="11944888" cy="1113768"/>
          </a:xfrm>
          <a:prstGeom prst="rect">
            <a:avLst/>
          </a:prstGeom>
        </p:spPr>
        <p:txBody>
          <a:bodyPr anchor="t" rtlCol="false" tIns="0" lIns="0" bIns="0" rIns="0">
            <a:spAutoFit/>
          </a:bodyPr>
          <a:lstStyle/>
          <a:p>
            <a:pPr>
              <a:lnSpc>
                <a:spcPts val="8426"/>
              </a:lnSpc>
            </a:pPr>
            <a:r>
              <a:rPr lang="en-US" sz="8426">
                <a:solidFill>
                  <a:srgbClr val="FF74D4"/>
                </a:solidFill>
                <a:latin typeface="Nourd Bold"/>
              </a:rPr>
              <a:t>Food Parcels</a:t>
            </a:r>
          </a:p>
        </p:txBody>
      </p:sp>
      <p:sp>
        <p:nvSpPr>
          <p:cNvPr name="TextBox 10" id="10"/>
          <p:cNvSpPr txBox="true"/>
          <p:nvPr/>
        </p:nvSpPr>
        <p:spPr>
          <a:xfrm rot="0">
            <a:off x="7222967" y="5578138"/>
            <a:ext cx="10339977" cy="3212311"/>
          </a:xfrm>
          <a:prstGeom prst="rect">
            <a:avLst/>
          </a:prstGeom>
        </p:spPr>
        <p:txBody>
          <a:bodyPr anchor="t" rtlCol="false" tIns="0" lIns="0" bIns="0" rIns="0">
            <a:spAutoFit/>
          </a:bodyPr>
          <a:lstStyle/>
          <a:p>
            <a:pPr>
              <a:lnSpc>
                <a:spcPts val="5118"/>
              </a:lnSpc>
              <a:spcBef>
                <a:spcPct val="0"/>
              </a:spcBef>
            </a:pPr>
            <a:r>
              <a:rPr lang="en-US" sz="3656">
                <a:solidFill>
                  <a:srgbClr val="2B2B2B"/>
                </a:solidFill>
                <a:latin typeface="DM Sans Bold"/>
              </a:rPr>
              <a:t>We currently partnered with Neighbourly, where we receive surplus donations from Aldi and Sainsburys. The items collected from surplus are distributed to families within our local community in our food parcels.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EBEB"/>
        </a:solidFill>
      </p:bgPr>
    </p:bg>
    <p:spTree>
      <p:nvGrpSpPr>
        <p:cNvPr id="1" name=""/>
        <p:cNvGrpSpPr/>
        <p:nvPr/>
      </p:nvGrpSpPr>
      <p:grpSpPr>
        <a:xfrm>
          <a:off x="0" y="0"/>
          <a:ext cx="0" cy="0"/>
          <a:chOff x="0" y="0"/>
          <a:chExt cx="0" cy="0"/>
        </a:xfrm>
      </p:grpSpPr>
      <p:sp>
        <p:nvSpPr>
          <p:cNvPr name="Freeform 2" id="2"/>
          <p:cNvSpPr/>
          <p:nvPr/>
        </p:nvSpPr>
        <p:spPr>
          <a:xfrm flipH="false" flipV="false" rot="1837981">
            <a:off x="-1903878" y="-1409433"/>
            <a:ext cx="5865156" cy="3885666"/>
          </a:xfrm>
          <a:custGeom>
            <a:avLst/>
            <a:gdLst/>
            <a:ahLst/>
            <a:cxnLst/>
            <a:rect r="r" b="b" t="t" l="l"/>
            <a:pathLst>
              <a:path h="3885666" w="5865156">
                <a:moveTo>
                  <a:pt x="0" y="0"/>
                </a:moveTo>
                <a:lnTo>
                  <a:pt x="5865156" y="0"/>
                </a:lnTo>
                <a:lnTo>
                  <a:pt x="5865156" y="3885666"/>
                </a:lnTo>
                <a:lnTo>
                  <a:pt x="0" y="38856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146887" y="936553"/>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575139">
            <a:off x="13650812" y="6045942"/>
            <a:ext cx="7621974" cy="8086975"/>
          </a:xfrm>
          <a:custGeom>
            <a:avLst/>
            <a:gdLst/>
            <a:ahLst/>
            <a:cxnLst/>
            <a:rect r="r" b="b" t="t" l="l"/>
            <a:pathLst>
              <a:path h="8086975" w="7621974">
                <a:moveTo>
                  <a:pt x="0" y="0"/>
                </a:moveTo>
                <a:lnTo>
                  <a:pt x="7621975" y="0"/>
                </a:lnTo>
                <a:lnTo>
                  <a:pt x="7621975" y="8086975"/>
                </a:lnTo>
                <a:lnTo>
                  <a:pt x="0" y="80869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13994472" y="8691178"/>
            <a:ext cx="3172840" cy="1211907"/>
          </a:xfrm>
          <a:prstGeom prst="rect">
            <a:avLst/>
          </a:prstGeom>
        </p:spPr>
      </p:pic>
      <p:sp>
        <p:nvSpPr>
          <p:cNvPr name="Freeform 6" id="6"/>
          <p:cNvSpPr/>
          <p:nvPr/>
        </p:nvSpPr>
        <p:spPr>
          <a:xfrm flipH="false" flipV="false" rot="5400000">
            <a:off x="15865737" y="7682104"/>
            <a:ext cx="1547901" cy="1802505"/>
          </a:xfrm>
          <a:custGeom>
            <a:avLst/>
            <a:gdLst/>
            <a:ahLst/>
            <a:cxnLst/>
            <a:rect r="r" b="b" t="t" l="l"/>
            <a:pathLst>
              <a:path h="1802505" w="1547901">
                <a:moveTo>
                  <a:pt x="0" y="0"/>
                </a:moveTo>
                <a:lnTo>
                  <a:pt x="1547901" y="0"/>
                </a:lnTo>
                <a:lnTo>
                  <a:pt x="1547901" y="1802505"/>
                </a:lnTo>
                <a:lnTo>
                  <a:pt x="0" y="180250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a:grpSpLocks noChangeAspect="true"/>
          </p:cNvGrpSpPr>
          <p:nvPr/>
        </p:nvGrpSpPr>
        <p:grpSpPr>
          <a:xfrm rot="0">
            <a:off x="0" y="2975336"/>
            <a:ext cx="6728062" cy="6728062"/>
            <a:chOff x="0" y="0"/>
            <a:chExt cx="12700000" cy="12700000"/>
          </a:xfrm>
        </p:grpSpPr>
        <p:sp>
          <p:nvSpPr>
            <p:cNvPr name="Freeform 8" id="8"/>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a:stretch>
                <a:fillRect l="-64903" t="0" r="0" b="0"/>
              </a:stretch>
            </a:blipFill>
          </p:spPr>
        </p:sp>
      </p:grpSp>
      <p:sp>
        <p:nvSpPr>
          <p:cNvPr name="TextBox 9" id="9"/>
          <p:cNvSpPr txBox="true"/>
          <p:nvPr/>
        </p:nvSpPr>
        <p:spPr>
          <a:xfrm rot="0">
            <a:off x="4877099" y="1083182"/>
            <a:ext cx="12222435" cy="1405291"/>
          </a:xfrm>
          <a:prstGeom prst="rect">
            <a:avLst/>
          </a:prstGeom>
        </p:spPr>
        <p:txBody>
          <a:bodyPr anchor="t" rtlCol="false" tIns="0" lIns="0" bIns="0" rIns="0">
            <a:spAutoFit/>
          </a:bodyPr>
          <a:lstStyle/>
          <a:p>
            <a:pPr algn="r" marL="0" indent="0" lvl="0">
              <a:lnSpc>
                <a:spcPts val="11838"/>
              </a:lnSpc>
            </a:pPr>
            <a:r>
              <a:rPr lang="en-US" sz="7399">
                <a:solidFill>
                  <a:srgbClr val="FF74D4"/>
                </a:solidFill>
                <a:latin typeface="Nourd Bold"/>
              </a:rPr>
              <a:t>Baby Bank - Dots To Tots</a:t>
            </a:r>
          </a:p>
        </p:txBody>
      </p:sp>
      <p:sp>
        <p:nvSpPr>
          <p:cNvPr name="TextBox 10" id="10"/>
          <p:cNvSpPr txBox="true"/>
          <p:nvPr/>
        </p:nvSpPr>
        <p:spPr>
          <a:xfrm rot="0">
            <a:off x="6811926" y="2971395"/>
            <a:ext cx="11125668" cy="4522486"/>
          </a:xfrm>
          <a:prstGeom prst="rect">
            <a:avLst/>
          </a:prstGeom>
        </p:spPr>
        <p:txBody>
          <a:bodyPr anchor="t" rtlCol="false" tIns="0" lIns="0" bIns="0" rIns="0">
            <a:spAutoFit/>
          </a:bodyPr>
          <a:lstStyle/>
          <a:p>
            <a:pPr marL="0" indent="0" lvl="0">
              <a:lnSpc>
                <a:spcPts val="6059"/>
              </a:lnSpc>
            </a:pPr>
            <a:r>
              <a:rPr lang="en-US" sz="3787">
                <a:solidFill>
                  <a:srgbClr val="2B2B2B"/>
                </a:solidFill>
                <a:latin typeface="DM Sans Bold"/>
              </a:rPr>
              <a:t>In 2023 we started up our ‘Dots To Tots’ baby bank, where we offer gift packs to expecting families and families with children, including essentials they may need. These essentials include baby bottles, nappies, wipes, shampoo, body wash, sponges, clothing and blankets.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EBEB"/>
        </a:solidFill>
      </p:bgPr>
    </p:bg>
    <p:spTree>
      <p:nvGrpSpPr>
        <p:cNvPr id="1" name=""/>
        <p:cNvGrpSpPr/>
        <p:nvPr/>
      </p:nvGrpSpPr>
      <p:grpSpPr>
        <a:xfrm>
          <a:off x="0" y="0"/>
          <a:ext cx="0" cy="0"/>
          <a:chOff x="0" y="0"/>
          <a:chExt cx="0" cy="0"/>
        </a:xfrm>
      </p:grpSpPr>
      <p:sp>
        <p:nvSpPr>
          <p:cNvPr name="Freeform 2" id="2"/>
          <p:cNvSpPr/>
          <p:nvPr/>
        </p:nvSpPr>
        <p:spPr>
          <a:xfrm flipH="false" flipV="false" rot="1837981">
            <a:off x="12956921" y="-1828533"/>
            <a:ext cx="5865156" cy="3885666"/>
          </a:xfrm>
          <a:custGeom>
            <a:avLst/>
            <a:gdLst/>
            <a:ahLst/>
            <a:cxnLst/>
            <a:rect r="r" b="b" t="t" l="l"/>
            <a:pathLst>
              <a:path h="3885666" w="5865156">
                <a:moveTo>
                  <a:pt x="0" y="0"/>
                </a:moveTo>
                <a:lnTo>
                  <a:pt x="5865156" y="0"/>
                </a:lnTo>
                <a:lnTo>
                  <a:pt x="5865156" y="3885666"/>
                </a:lnTo>
                <a:lnTo>
                  <a:pt x="0" y="38856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6007686" y="517453"/>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575139">
            <a:off x="-1793330" y="6214534"/>
            <a:ext cx="7317506" cy="7763932"/>
          </a:xfrm>
          <a:custGeom>
            <a:avLst/>
            <a:gdLst/>
            <a:ahLst/>
            <a:cxnLst/>
            <a:rect r="r" b="b" t="t" l="l"/>
            <a:pathLst>
              <a:path h="7763932" w="7317506">
                <a:moveTo>
                  <a:pt x="0" y="0"/>
                </a:moveTo>
                <a:lnTo>
                  <a:pt x="7317506" y="0"/>
                </a:lnTo>
                <a:lnTo>
                  <a:pt x="7317506" y="7763932"/>
                </a:lnTo>
                <a:lnTo>
                  <a:pt x="0" y="77639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1710181" y="8327764"/>
            <a:ext cx="3376169" cy="1289571"/>
          </a:xfrm>
          <a:prstGeom prst="rect">
            <a:avLst/>
          </a:prstGeom>
        </p:spPr>
      </p:pic>
      <p:sp>
        <p:nvSpPr>
          <p:cNvPr name="Freeform 6" id="6"/>
          <p:cNvSpPr/>
          <p:nvPr/>
        </p:nvSpPr>
        <p:spPr>
          <a:xfrm flipH="false" flipV="false" rot="5400000">
            <a:off x="1146887" y="7703042"/>
            <a:ext cx="1437071" cy="1673445"/>
          </a:xfrm>
          <a:custGeom>
            <a:avLst/>
            <a:gdLst/>
            <a:ahLst/>
            <a:cxnLst/>
            <a:rect r="r" b="b" t="t" l="l"/>
            <a:pathLst>
              <a:path h="1673445" w="1437071">
                <a:moveTo>
                  <a:pt x="0" y="0"/>
                </a:moveTo>
                <a:lnTo>
                  <a:pt x="1437071" y="0"/>
                </a:lnTo>
                <a:lnTo>
                  <a:pt x="1437071" y="1673445"/>
                </a:lnTo>
                <a:lnTo>
                  <a:pt x="0" y="16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7" id="7"/>
          <p:cNvGrpSpPr>
            <a:grpSpLocks noChangeAspect="true"/>
          </p:cNvGrpSpPr>
          <p:nvPr/>
        </p:nvGrpSpPr>
        <p:grpSpPr>
          <a:xfrm rot="0">
            <a:off x="11513367" y="2655089"/>
            <a:ext cx="6603211" cy="6603211"/>
            <a:chOff x="0" y="0"/>
            <a:chExt cx="12700000" cy="12700000"/>
          </a:xfrm>
        </p:grpSpPr>
        <p:sp>
          <p:nvSpPr>
            <p:cNvPr name="Freeform 8" id="8"/>
            <p:cNvSpPr/>
            <p:nvPr/>
          </p:nvSpPr>
          <p:spPr>
            <a:xfrm flipH="false" flipV="false" rot="0">
              <a:off x="-11430" y="857250"/>
              <a:ext cx="13009880" cy="11644630"/>
            </a:xfrm>
            <a:custGeom>
              <a:avLst/>
              <a:gdLst/>
              <a:ahLst/>
              <a:cxnLst/>
              <a:rect r="r" b="b" t="t" l="l"/>
              <a:pathLst>
                <a:path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a:blip r:embed="rId11"/>
              <a:stretch>
                <a:fillRect l="-32459" t="0" r="-32459" b="0"/>
              </a:stretch>
            </a:blipFill>
          </p:spPr>
        </p:sp>
      </p:grpSp>
      <p:sp>
        <p:nvSpPr>
          <p:cNvPr name="TextBox 9" id="9"/>
          <p:cNvSpPr txBox="true"/>
          <p:nvPr/>
        </p:nvSpPr>
        <p:spPr>
          <a:xfrm rot="0">
            <a:off x="1047394" y="1468476"/>
            <a:ext cx="11827118" cy="1049361"/>
          </a:xfrm>
          <a:prstGeom prst="rect">
            <a:avLst/>
          </a:prstGeom>
        </p:spPr>
        <p:txBody>
          <a:bodyPr anchor="t" rtlCol="false" tIns="0" lIns="0" bIns="0" rIns="0">
            <a:spAutoFit/>
          </a:bodyPr>
          <a:lstStyle/>
          <a:p>
            <a:pPr>
              <a:lnSpc>
                <a:spcPts val="7938"/>
              </a:lnSpc>
            </a:pPr>
            <a:r>
              <a:rPr lang="en-US" sz="7938">
                <a:solidFill>
                  <a:srgbClr val="FF74D4"/>
                </a:solidFill>
                <a:latin typeface="Nourd Bold"/>
              </a:rPr>
              <a:t>Sanitary &amp; Toiletry Bags</a:t>
            </a:r>
          </a:p>
        </p:txBody>
      </p:sp>
      <p:sp>
        <p:nvSpPr>
          <p:cNvPr name="TextBox 10" id="10"/>
          <p:cNvSpPr txBox="true"/>
          <p:nvPr/>
        </p:nvSpPr>
        <p:spPr>
          <a:xfrm rot="0">
            <a:off x="321672" y="3029953"/>
            <a:ext cx="11454605" cy="3403618"/>
          </a:xfrm>
          <a:prstGeom prst="rect">
            <a:avLst/>
          </a:prstGeom>
        </p:spPr>
        <p:txBody>
          <a:bodyPr anchor="t" rtlCol="false" tIns="0" lIns="0" bIns="0" rIns="0">
            <a:spAutoFit/>
          </a:bodyPr>
          <a:lstStyle/>
          <a:p>
            <a:pPr>
              <a:lnSpc>
                <a:spcPts val="4548"/>
              </a:lnSpc>
              <a:spcBef>
                <a:spcPct val="0"/>
              </a:spcBef>
            </a:pPr>
            <a:r>
              <a:rPr lang="en-US" sz="3249">
                <a:solidFill>
                  <a:srgbClr val="2B2B2B"/>
                </a:solidFill>
                <a:latin typeface="DM Sans Bold"/>
              </a:rPr>
              <a:t>In 2023 we teamed up with CAMHS to help tackle period poverty. Alongside providing the basic toiletries for individuals and families such as shampoo, soap, toothbrushes, toothpaste, deodorant, sponges and flannels, we also provide sanitary pads, tampons and incontinence pads - all which are free of charge.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DBDB"/>
        </a:solidFill>
      </p:bgPr>
    </p:bg>
    <p:spTree>
      <p:nvGrpSpPr>
        <p:cNvPr id="1" name=""/>
        <p:cNvGrpSpPr/>
        <p:nvPr/>
      </p:nvGrpSpPr>
      <p:grpSpPr>
        <a:xfrm>
          <a:off x="0" y="0"/>
          <a:ext cx="0" cy="0"/>
          <a:chOff x="0" y="0"/>
          <a:chExt cx="0" cy="0"/>
        </a:xfrm>
      </p:grpSpPr>
      <p:sp>
        <p:nvSpPr>
          <p:cNvPr name="Freeform 2" id="2"/>
          <p:cNvSpPr/>
          <p:nvPr/>
        </p:nvSpPr>
        <p:spPr>
          <a:xfrm flipH="false" flipV="false" rot="6575139">
            <a:off x="1604843" y="1037061"/>
            <a:ext cx="7317506" cy="7763932"/>
          </a:xfrm>
          <a:custGeom>
            <a:avLst/>
            <a:gdLst/>
            <a:ahLst/>
            <a:cxnLst/>
            <a:rect r="r" b="b" t="t" l="l"/>
            <a:pathLst>
              <a:path h="7763932" w="7317506">
                <a:moveTo>
                  <a:pt x="0" y="0"/>
                </a:moveTo>
                <a:lnTo>
                  <a:pt x="7317506" y="0"/>
                </a:lnTo>
                <a:lnTo>
                  <a:pt x="7317506" y="7763933"/>
                </a:lnTo>
                <a:lnTo>
                  <a:pt x="0" y="77639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08784">
            <a:off x="2785263" y="4191385"/>
            <a:ext cx="5865156" cy="3885666"/>
          </a:xfrm>
          <a:custGeom>
            <a:avLst/>
            <a:gdLst/>
            <a:ahLst/>
            <a:cxnLst/>
            <a:rect r="r" b="b" t="t" l="l"/>
            <a:pathLst>
              <a:path h="3885666" w="5865156">
                <a:moveTo>
                  <a:pt x="0" y="0"/>
                </a:moveTo>
                <a:lnTo>
                  <a:pt x="5865157" y="0"/>
                </a:lnTo>
                <a:lnTo>
                  <a:pt x="5865157" y="3885666"/>
                </a:lnTo>
                <a:lnTo>
                  <a:pt x="0" y="388566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2095658" y="2087419"/>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5448300" y="6617681"/>
            <a:ext cx="3376169" cy="1289571"/>
          </a:xfrm>
          <a:prstGeom prst="rect">
            <a:avLst/>
          </a:prstGeom>
        </p:spPr>
      </p:pic>
      <p:grpSp>
        <p:nvGrpSpPr>
          <p:cNvPr name="Group 6" id="6"/>
          <p:cNvGrpSpPr/>
          <p:nvPr/>
        </p:nvGrpSpPr>
        <p:grpSpPr>
          <a:xfrm rot="0">
            <a:off x="10776079" y="1658447"/>
            <a:ext cx="1114504" cy="7091648"/>
            <a:chOff x="0" y="0"/>
            <a:chExt cx="1486005" cy="9455531"/>
          </a:xfrm>
        </p:grpSpPr>
        <p:sp>
          <p:nvSpPr>
            <p:cNvPr name="Freeform 7" id="7"/>
            <p:cNvSpPr/>
            <p:nvPr/>
          </p:nvSpPr>
          <p:spPr>
            <a:xfrm flipH="false" flipV="false" rot="0">
              <a:off x="100190" y="0"/>
              <a:ext cx="1285625" cy="1285625"/>
            </a:xfrm>
            <a:custGeom>
              <a:avLst/>
              <a:gdLst/>
              <a:ahLst/>
              <a:cxnLst/>
              <a:rect r="r" b="b" t="t" l="l"/>
              <a:pathLst>
                <a:path h="1285625" w="1285625">
                  <a:moveTo>
                    <a:pt x="0" y="0"/>
                  </a:moveTo>
                  <a:lnTo>
                    <a:pt x="1285625" y="0"/>
                  </a:lnTo>
                  <a:lnTo>
                    <a:pt x="1285625" y="1285625"/>
                  </a:lnTo>
                  <a:lnTo>
                    <a:pt x="0" y="12856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00190" y="3411450"/>
              <a:ext cx="1285625" cy="1285625"/>
            </a:xfrm>
            <a:custGeom>
              <a:avLst/>
              <a:gdLst/>
              <a:ahLst/>
              <a:cxnLst/>
              <a:rect r="r" b="b" t="t" l="l"/>
              <a:pathLst>
                <a:path h="1285625" w="1285625">
                  <a:moveTo>
                    <a:pt x="0" y="0"/>
                  </a:moveTo>
                  <a:lnTo>
                    <a:pt x="1285625" y="0"/>
                  </a:lnTo>
                  <a:lnTo>
                    <a:pt x="1285625" y="1285625"/>
                  </a:lnTo>
                  <a:lnTo>
                    <a:pt x="0" y="128562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81107" y="8331740"/>
              <a:ext cx="1123791" cy="1123791"/>
            </a:xfrm>
            <a:custGeom>
              <a:avLst/>
              <a:gdLst/>
              <a:ahLst/>
              <a:cxnLst/>
              <a:rect r="r" b="b" t="t" l="l"/>
              <a:pathLst>
                <a:path h="1123791" w="1123791">
                  <a:moveTo>
                    <a:pt x="0" y="0"/>
                  </a:moveTo>
                  <a:lnTo>
                    <a:pt x="1123791" y="0"/>
                  </a:lnTo>
                  <a:lnTo>
                    <a:pt x="1123791" y="1123791"/>
                  </a:lnTo>
                  <a:lnTo>
                    <a:pt x="0" y="112379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32457" y="6740021"/>
              <a:ext cx="1421090" cy="1168847"/>
            </a:xfrm>
            <a:custGeom>
              <a:avLst/>
              <a:gdLst/>
              <a:ahLst/>
              <a:cxnLst/>
              <a:rect r="r" b="b" t="t" l="l"/>
              <a:pathLst>
                <a:path h="1168847" w="1421090">
                  <a:moveTo>
                    <a:pt x="0" y="0"/>
                  </a:moveTo>
                  <a:lnTo>
                    <a:pt x="1421091" y="0"/>
                  </a:lnTo>
                  <a:lnTo>
                    <a:pt x="1421091" y="1168847"/>
                  </a:lnTo>
                  <a:lnTo>
                    <a:pt x="0" y="116884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0" y="5154426"/>
              <a:ext cx="1486005" cy="1123791"/>
            </a:xfrm>
            <a:custGeom>
              <a:avLst/>
              <a:gdLst/>
              <a:ahLst/>
              <a:cxnLst/>
              <a:rect r="r" b="b" t="t" l="l"/>
              <a:pathLst>
                <a:path h="1123791" w="1486005">
                  <a:moveTo>
                    <a:pt x="0" y="0"/>
                  </a:moveTo>
                  <a:lnTo>
                    <a:pt x="1486005" y="0"/>
                  </a:lnTo>
                  <a:lnTo>
                    <a:pt x="1486005" y="1123792"/>
                  </a:lnTo>
                  <a:lnTo>
                    <a:pt x="0" y="112379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2" id="12"/>
            <p:cNvSpPr/>
            <p:nvPr/>
          </p:nvSpPr>
          <p:spPr>
            <a:xfrm flipH="false" flipV="false" rot="0">
              <a:off x="102455" y="1687593"/>
              <a:ext cx="1281095" cy="1281095"/>
            </a:xfrm>
            <a:custGeom>
              <a:avLst/>
              <a:gdLst/>
              <a:ahLst/>
              <a:cxnLst/>
              <a:rect r="r" b="b" t="t" l="l"/>
              <a:pathLst>
                <a:path h="1281095" w="1281095">
                  <a:moveTo>
                    <a:pt x="0" y="0"/>
                  </a:moveTo>
                  <a:lnTo>
                    <a:pt x="1281095" y="0"/>
                  </a:lnTo>
                  <a:lnTo>
                    <a:pt x="1281095" y="1281094"/>
                  </a:lnTo>
                  <a:lnTo>
                    <a:pt x="0" y="128109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sp>
        <p:nvSpPr>
          <p:cNvPr name="TextBox 13" id="13"/>
          <p:cNvSpPr txBox="true"/>
          <p:nvPr/>
        </p:nvSpPr>
        <p:spPr>
          <a:xfrm rot="0">
            <a:off x="12169463" y="1936366"/>
            <a:ext cx="3676938" cy="481330"/>
          </a:xfrm>
          <a:prstGeom prst="rect">
            <a:avLst/>
          </a:prstGeom>
        </p:spPr>
        <p:txBody>
          <a:bodyPr anchor="t" rtlCol="false" tIns="0" lIns="0" bIns="0" rIns="0">
            <a:spAutoFit/>
          </a:bodyPr>
          <a:lstStyle/>
          <a:p>
            <a:pPr algn="ctr" marL="0" indent="0" lvl="0">
              <a:lnSpc>
                <a:spcPts val="3919"/>
              </a:lnSpc>
              <a:spcBef>
                <a:spcPct val="0"/>
              </a:spcBef>
            </a:pPr>
            <a:r>
              <a:rPr lang="en-US" sz="2800">
                <a:solidFill>
                  <a:srgbClr val="2B2B2B"/>
                </a:solidFill>
                <a:latin typeface="DM Sans"/>
              </a:rPr>
              <a:t>/ fromtheheartcharity</a:t>
            </a:r>
          </a:p>
        </p:txBody>
      </p:sp>
      <p:sp>
        <p:nvSpPr>
          <p:cNvPr name="TextBox 14" id="14"/>
          <p:cNvSpPr txBox="true"/>
          <p:nvPr/>
        </p:nvSpPr>
        <p:spPr>
          <a:xfrm rot="0">
            <a:off x="12169463" y="3161348"/>
            <a:ext cx="2674759" cy="481330"/>
          </a:xfrm>
          <a:prstGeom prst="rect">
            <a:avLst/>
          </a:prstGeom>
        </p:spPr>
        <p:txBody>
          <a:bodyPr anchor="t" rtlCol="false" tIns="0" lIns="0" bIns="0" rIns="0">
            <a:spAutoFit/>
          </a:bodyPr>
          <a:lstStyle/>
          <a:p>
            <a:pPr algn="ctr" marL="0" indent="0" lvl="0">
              <a:lnSpc>
                <a:spcPts val="3919"/>
              </a:lnSpc>
              <a:spcBef>
                <a:spcPct val="0"/>
              </a:spcBef>
            </a:pPr>
            <a:r>
              <a:rPr lang="en-US" sz="2800">
                <a:solidFill>
                  <a:srgbClr val="2B2B2B"/>
                </a:solidFill>
                <a:latin typeface="DM Sans"/>
              </a:rPr>
              <a:t>@FTHCworksop</a:t>
            </a:r>
          </a:p>
        </p:txBody>
      </p:sp>
      <p:sp>
        <p:nvSpPr>
          <p:cNvPr name="TextBox 15" id="15"/>
          <p:cNvSpPr txBox="true"/>
          <p:nvPr/>
        </p:nvSpPr>
        <p:spPr>
          <a:xfrm rot="0">
            <a:off x="3267075" y="4283710"/>
            <a:ext cx="3993042" cy="1786255"/>
          </a:xfrm>
          <a:prstGeom prst="rect">
            <a:avLst/>
          </a:prstGeom>
        </p:spPr>
        <p:txBody>
          <a:bodyPr anchor="t" rtlCol="false" tIns="0" lIns="0" bIns="0" rIns="0">
            <a:spAutoFit/>
          </a:bodyPr>
          <a:lstStyle/>
          <a:p>
            <a:pPr algn="ctr" marL="0" indent="0" lvl="0">
              <a:lnSpc>
                <a:spcPts val="7040"/>
              </a:lnSpc>
              <a:spcBef>
                <a:spcPct val="0"/>
              </a:spcBef>
            </a:pPr>
            <a:r>
              <a:rPr lang="en-US" sz="6400">
                <a:solidFill>
                  <a:srgbClr val="2B2B2B"/>
                </a:solidFill>
                <a:latin typeface="Nourd Bold"/>
              </a:rPr>
              <a:t>Where to find us!</a:t>
            </a:r>
          </a:p>
        </p:txBody>
      </p:sp>
      <p:sp>
        <p:nvSpPr>
          <p:cNvPr name="TextBox 16" id="16"/>
          <p:cNvSpPr txBox="true"/>
          <p:nvPr/>
        </p:nvSpPr>
        <p:spPr>
          <a:xfrm rot="0">
            <a:off x="12169463" y="4437698"/>
            <a:ext cx="3713758" cy="481330"/>
          </a:xfrm>
          <a:prstGeom prst="rect">
            <a:avLst/>
          </a:prstGeom>
        </p:spPr>
        <p:txBody>
          <a:bodyPr anchor="t" rtlCol="false" tIns="0" lIns="0" bIns="0" rIns="0">
            <a:spAutoFit/>
          </a:bodyPr>
          <a:lstStyle/>
          <a:p>
            <a:pPr algn="ctr" marL="0" indent="0" lvl="0">
              <a:lnSpc>
                <a:spcPts val="3919"/>
              </a:lnSpc>
              <a:spcBef>
                <a:spcPct val="0"/>
              </a:spcBef>
            </a:pPr>
            <a:r>
              <a:rPr lang="en-US" sz="2800">
                <a:solidFill>
                  <a:srgbClr val="2B2B2B"/>
                </a:solidFill>
                <a:latin typeface="DM Sans"/>
              </a:rPr>
              <a:t>/ fromtheheartcharity</a:t>
            </a:r>
          </a:p>
        </p:txBody>
      </p:sp>
      <p:sp>
        <p:nvSpPr>
          <p:cNvPr name="TextBox 17" id="17"/>
          <p:cNvSpPr txBox="true"/>
          <p:nvPr/>
        </p:nvSpPr>
        <p:spPr>
          <a:xfrm rot="0">
            <a:off x="12169463" y="5676449"/>
            <a:ext cx="2504707" cy="481330"/>
          </a:xfrm>
          <a:prstGeom prst="rect">
            <a:avLst/>
          </a:prstGeom>
        </p:spPr>
        <p:txBody>
          <a:bodyPr anchor="t" rtlCol="false" tIns="0" lIns="0" bIns="0" rIns="0">
            <a:spAutoFit/>
          </a:bodyPr>
          <a:lstStyle/>
          <a:p>
            <a:pPr algn="ctr" marL="0" indent="0" lvl="0">
              <a:lnSpc>
                <a:spcPts val="3919"/>
              </a:lnSpc>
              <a:spcBef>
                <a:spcPct val="0"/>
              </a:spcBef>
            </a:pPr>
            <a:r>
              <a:rPr lang="en-US" sz="2800">
                <a:solidFill>
                  <a:srgbClr val="2B2B2B"/>
                </a:solidFill>
                <a:latin typeface="DM Sans"/>
              </a:rPr>
              <a:t>01909 496533</a:t>
            </a:r>
          </a:p>
        </p:txBody>
      </p:sp>
      <p:sp>
        <p:nvSpPr>
          <p:cNvPr name="TextBox 18" id="18"/>
          <p:cNvSpPr txBox="true"/>
          <p:nvPr/>
        </p:nvSpPr>
        <p:spPr>
          <a:xfrm rot="0">
            <a:off x="12169463" y="6882541"/>
            <a:ext cx="3252638" cy="481330"/>
          </a:xfrm>
          <a:prstGeom prst="rect">
            <a:avLst/>
          </a:prstGeom>
        </p:spPr>
        <p:txBody>
          <a:bodyPr anchor="t" rtlCol="false" tIns="0" lIns="0" bIns="0" rIns="0">
            <a:spAutoFit/>
          </a:bodyPr>
          <a:lstStyle/>
          <a:p>
            <a:pPr algn="ctr" marL="0" indent="0" lvl="0">
              <a:lnSpc>
                <a:spcPts val="3919"/>
              </a:lnSpc>
              <a:spcBef>
                <a:spcPct val="0"/>
              </a:spcBef>
            </a:pPr>
            <a:r>
              <a:rPr lang="en-US" sz="2800">
                <a:solidFill>
                  <a:srgbClr val="2B2B2B"/>
                </a:solidFill>
                <a:latin typeface="DM Sans"/>
              </a:rPr>
              <a:t>admin@fthc.org.uk </a:t>
            </a:r>
          </a:p>
        </p:txBody>
      </p:sp>
      <p:sp>
        <p:nvSpPr>
          <p:cNvPr name="TextBox 19" id="19"/>
          <p:cNvSpPr txBox="true"/>
          <p:nvPr/>
        </p:nvSpPr>
        <p:spPr>
          <a:xfrm rot="0">
            <a:off x="12169463" y="8059434"/>
            <a:ext cx="1756776" cy="481330"/>
          </a:xfrm>
          <a:prstGeom prst="rect">
            <a:avLst/>
          </a:prstGeom>
        </p:spPr>
        <p:txBody>
          <a:bodyPr anchor="t" rtlCol="false" tIns="0" lIns="0" bIns="0" rIns="0">
            <a:spAutoFit/>
          </a:bodyPr>
          <a:lstStyle/>
          <a:p>
            <a:pPr algn="ctr" marL="0" indent="0" lvl="0">
              <a:lnSpc>
                <a:spcPts val="3919"/>
              </a:lnSpc>
              <a:spcBef>
                <a:spcPct val="0"/>
              </a:spcBef>
            </a:pPr>
            <a:r>
              <a:rPr lang="en-US" sz="2800">
                <a:solidFill>
                  <a:srgbClr val="2B2B2B"/>
                </a:solidFill>
                <a:latin typeface="DM Sans"/>
              </a:rPr>
              <a:t>fthc.org.uk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DBDB"/>
        </a:solidFill>
      </p:bgPr>
    </p:bg>
    <p:spTree>
      <p:nvGrpSpPr>
        <p:cNvPr id="1" name=""/>
        <p:cNvGrpSpPr/>
        <p:nvPr/>
      </p:nvGrpSpPr>
      <p:grpSpPr>
        <a:xfrm>
          <a:off x="0" y="0"/>
          <a:ext cx="0" cy="0"/>
          <a:chOff x="0" y="0"/>
          <a:chExt cx="0" cy="0"/>
        </a:xfrm>
      </p:grpSpPr>
      <p:sp>
        <p:nvSpPr>
          <p:cNvPr name="Freeform 2" id="2"/>
          <p:cNvSpPr/>
          <p:nvPr/>
        </p:nvSpPr>
        <p:spPr>
          <a:xfrm flipH="false" flipV="false" rot="-9821835">
            <a:off x="4433466" y="1735746"/>
            <a:ext cx="10965061" cy="7264353"/>
          </a:xfrm>
          <a:custGeom>
            <a:avLst/>
            <a:gdLst/>
            <a:ahLst/>
            <a:cxnLst/>
            <a:rect r="r" b="b" t="t" l="l"/>
            <a:pathLst>
              <a:path h="7264353" w="10965061">
                <a:moveTo>
                  <a:pt x="0" y="0"/>
                </a:moveTo>
                <a:lnTo>
                  <a:pt x="10965061" y="0"/>
                </a:lnTo>
                <a:lnTo>
                  <a:pt x="10965061" y="7264353"/>
                </a:lnTo>
                <a:lnTo>
                  <a:pt x="0" y="72643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575139">
            <a:off x="2918959" y="189486"/>
            <a:ext cx="10567695" cy="11212408"/>
          </a:xfrm>
          <a:custGeom>
            <a:avLst/>
            <a:gdLst/>
            <a:ahLst/>
            <a:cxnLst/>
            <a:rect r="r" b="b" t="t" l="l"/>
            <a:pathLst>
              <a:path h="11212408" w="10567695">
                <a:moveTo>
                  <a:pt x="0" y="0"/>
                </a:moveTo>
                <a:lnTo>
                  <a:pt x="10567695" y="0"/>
                </a:lnTo>
                <a:lnTo>
                  <a:pt x="10567695" y="11212409"/>
                </a:lnTo>
                <a:lnTo>
                  <a:pt x="0" y="1121240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5400000">
            <a:off x="11615450" y="1689817"/>
            <a:ext cx="1437071" cy="1673445"/>
          </a:xfrm>
          <a:custGeom>
            <a:avLst/>
            <a:gdLst/>
            <a:ahLst/>
            <a:cxnLst/>
            <a:rect r="r" b="b" t="t" l="l"/>
            <a:pathLst>
              <a:path h="1673445" w="1437071">
                <a:moveTo>
                  <a:pt x="0" y="0"/>
                </a:moveTo>
                <a:lnTo>
                  <a:pt x="1437071" y="0"/>
                </a:lnTo>
                <a:lnTo>
                  <a:pt x="1437071" y="1673446"/>
                </a:lnTo>
                <a:lnTo>
                  <a:pt x="0" y="16734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5" id="5"/>
          <p:cNvPicPr>
            <a:picLocks noChangeAspect="true"/>
          </p:cNvPicPr>
          <p:nvPr/>
        </p:nvPicPr>
        <p:blipFill>
          <a:blip r:embed="rId8">
            <a:alphaModFix amt="80000"/>
          </a:blip>
          <a:srcRect l="0" t="0" r="0" b="0"/>
          <a:stretch>
            <a:fillRect/>
          </a:stretch>
        </p:blipFill>
        <p:spPr>
          <a:xfrm flipH="false" flipV="false" rot="0">
            <a:off x="3879907" y="7685155"/>
            <a:ext cx="3376169" cy="1289571"/>
          </a:xfrm>
          <a:prstGeom prst="rect">
            <a:avLst/>
          </a:prstGeom>
        </p:spPr>
      </p:pic>
      <p:sp>
        <p:nvSpPr>
          <p:cNvPr name="Freeform 6" id="6"/>
          <p:cNvSpPr/>
          <p:nvPr/>
        </p:nvSpPr>
        <p:spPr>
          <a:xfrm flipH="false" flipV="false" rot="5400000">
            <a:off x="3780669" y="6774682"/>
            <a:ext cx="1437071" cy="1673445"/>
          </a:xfrm>
          <a:custGeom>
            <a:avLst/>
            <a:gdLst/>
            <a:ahLst/>
            <a:cxnLst/>
            <a:rect r="r" b="b" t="t" l="l"/>
            <a:pathLst>
              <a:path h="1673445" w="1437071">
                <a:moveTo>
                  <a:pt x="0" y="0"/>
                </a:moveTo>
                <a:lnTo>
                  <a:pt x="1437071" y="0"/>
                </a:lnTo>
                <a:lnTo>
                  <a:pt x="1437071" y="1673445"/>
                </a:lnTo>
                <a:lnTo>
                  <a:pt x="0" y="16734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4698861" y="3512829"/>
            <a:ext cx="8890278" cy="3261342"/>
          </a:xfrm>
          <a:custGeom>
            <a:avLst/>
            <a:gdLst/>
            <a:ahLst/>
            <a:cxnLst/>
            <a:rect r="r" b="b" t="t" l="l"/>
            <a:pathLst>
              <a:path h="3261342" w="8890278">
                <a:moveTo>
                  <a:pt x="0" y="0"/>
                </a:moveTo>
                <a:lnTo>
                  <a:pt x="8890278" y="0"/>
                </a:lnTo>
                <a:lnTo>
                  <a:pt x="8890278" y="3261342"/>
                </a:lnTo>
                <a:lnTo>
                  <a:pt x="0" y="3261342"/>
                </a:lnTo>
                <a:lnTo>
                  <a:pt x="0" y="0"/>
                </a:lnTo>
                <a:close/>
              </a:path>
            </a:pathLst>
          </a:custGeom>
          <a:blipFill>
            <a:blip r:embed="rId11"/>
            <a:stretch>
              <a:fillRect l="-57851" t="-67622" r="-58193" b="-16365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DAF6VkMlTvo</dc:identifier>
  <dcterms:modified xsi:type="dcterms:W3CDTF">2011-08-01T06:04:30Z</dcterms:modified>
  <cp:revision>1</cp:revision>
  <dc:title>FTHC Presentation For Tuesday</dc:title>
</cp:coreProperties>
</file>