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6" r:id="rId3"/>
    <p:sldId id="287" r:id="rId4"/>
    <p:sldId id="288" r:id="rId5"/>
    <p:sldId id="289" r:id="rId6"/>
    <p:sldId id="290" r:id="rId7"/>
    <p:sldId id="291" r:id="rId8"/>
    <p:sldId id="292" r:id="rId9"/>
    <p:sldId id="293" r:id="rId10"/>
    <p:sldId id="294" r:id="rId11"/>
    <p:sldId id="295" r:id="rId12"/>
    <p:sldId id="296"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E45"/>
    <a:srgbClr val="C6D6EA"/>
    <a:srgbClr val="00AEEF"/>
    <a:srgbClr val="EC008C"/>
    <a:srgbClr val="00641B"/>
    <a:srgbClr val="F36E2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0146" autoAdjust="0"/>
  </p:normalViewPr>
  <p:slideViewPr>
    <p:cSldViewPr>
      <p:cViewPr varScale="1">
        <p:scale>
          <a:sx n="61" d="100"/>
          <a:sy n="61" d="100"/>
        </p:scale>
        <p:origin x="1460" y="5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0BD4AF-C949-4464-825E-04F30CD91070}" type="datetimeFigureOut">
              <a:rPr lang="en-GB" smtClean="0"/>
              <a:t>22/02/2024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589B20-0D92-480B-B7D1-46C31DCDA7AA}" type="slidenum">
              <a:rPr lang="en-GB" smtClean="0"/>
              <a:t>‹#›</a:t>
            </a:fld>
            <a:endParaRPr lang="en-GB" dirty="0"/>
          </a:p>
        </p:txBody>
      </p:sp>
    </p:spTree>
    <p:extLst>
      <p:ext uri="{BB962C8B-B14F-4D97-AF65-F5344CB8AC3E}">
        <p14:creationId xmlns:p14="http://schemas.microsoft.com/office/powerpoint/2010/main" val="42762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589B20-0D92-480B-B7D1-46C31DCDA7AA}" type="slidenum">
              <a:rPr lang="en-GB" smtClean="0"/>
              <a:t>1</a:t>
            </a:fld>
            <a:endParaRPr lang="en-GB" dirty="0"/>
          </a:p>
        </p:txBody>
      </p:sp>
    </p:spTree>
    <p:extLst>
      <p:ext uri="{BB962C8B-B14F-4D97-AF65-F5344CB8AC3E}">
        <p14:creationId xmlns:p14="http://schemas.microsoft.com/office/powerpoint/2010/main" val="209612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589B20-0D92-480B-B7D1-46C31DCDA7AA}" type="slidenum">
              <a:rPr lang="en-GB" smtClean="0"/>
              <a:t>2</a:t>
            </a:fld>
            <a:endParaRPr lang="en-GB" dirty="0"/>
          </a:p>
        </p:txBody>
      </p:sp>
    </p:spTree>
    <p:extLst>
      <p:ext uri="{BB962C8B-B14F-4D97-AF65-F5344CB8AC3E}">
        <p14:creationId xmlns:p14="http://schemas.microsoft.com/office/powerpoint/2010/main" val="47194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46867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1288437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3024384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2252510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1902012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2883056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115349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881201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4197605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279233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1829880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A35B7C-1F07-4700-97D1-51B0CAF8C3C8}" type="datetimeFigureOut">
              <a:rPr lang="en-GB" smtClean="0"/>
              <a:t>22/02/2024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9D677EF-1341-477F-9CC6-098097914EE4}" type="slidenum">
              <a:rPr lang="en-GB" smtClean="0"/>
              <a:t>‹#›</a:t>
            </a:fld>
            <a:endParaRPr lang="en-GB" dirty="0"/>
          </a:p>
        </p:txBody>
      </p:sp>
    </p:spTree>
    <p:extLst>
      <p:ext uri="{BB962C8B-B14F-4D97-AF65-F5344CB8AC3E}">
        <p14:creationId xmlns:p14="http://schemas.microsoft.com/office/powerpoint/2010/main" val="99728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513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1026" name="Picture 2" descr="C:\Users\jb23\Desktop\north nottinghamshire\NN_ASSETS\GRAPHIC LANGUAGE CROPS\COLOUR Language Crops\low res\lNN_language_FULL COLOUR.jp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t="23291" r="44949"/>
          <a:stretch/>
        </p:blipFill>
        <p:spPr bwMode="auto">
          <a:xfrm>
            <a:off x="7162801" y="0"/>
            <a:ext cx="1981200" cy="27606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35B7C-1F07-4700-97D1-51B0CAF8C3C8}" type="datetimeFigureOut">
              <a:rPr lang="en-GB" smtClean="0"/>
              <a:t>22/02/2024</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677EF-1341-477F-9CC6-098097914EE4}" type="slidenum">
              <a:rPr lang="en-GB" smtClean="0"/>
              <a:t>‹#›</a:t>
            </a:fld>
            <a:endParaRPr lang="en-GB" dirty="0"/>
          </a:p>
        </p:txBody>
      </p:sp>
    </p:spTree>
    <p:extLst>
      <p:ext uri="{BB962C8B-B14F-4D97-AF65-F5344CB8AC3E}">
        <p14:creationId xmlns:p14="http://schemas.microsoft.com/office/powerpoint/2010/main" val="6720484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mailto:ukspf@bassetlaw.gov.uk" TargetMode="External"/><Relationship Id="rId2" Type="http://schemas.openxmlformats.org/officeDocument/2006/relationships/hyperlink" Target="mailto:economic.development@bassetlaw.gov.u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bassetlaw.gov.uk/business-advice/business-advice-and-support/support-and-advice-for-businesses/#UKSPF" TargetMode="External"/><Relationship Id="rId2" Type="http://schemas.openxmlformats.org/officeDocument/2006/relationships/hyperlink" Target="https://www.bassetlaw.gov.uk/business-advice/the-uk-shared-prosperity-fund-ukspf/" TargetMode="External"/><Relationship Id="rId1" Type="http://schemas.openxmlformats.org/officeDocument/2006/relationships/slideLayout" Target="../slideLayouts/slideLayout7.xml"/><Relationship Id="rId4" Type="http://schemas.openxmlformats.org/officeDocument/2006/relationships/hyperlink" Target="https://www.d2n2growthhub.co.uk/initiatives/bassetlaw-accelerato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economic.development@bassetlaw.gov.uk" TargetMode="External"/><Relationship Id="rId2" Type="http://schemas.openxmlformats.org/officeDocument/2006/relationships/hyperlink" Target="https://www.d2n2growthhub.co.uk/initiatives/bassetlaw-accelerato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economic.development@bassetlaw.gov.uk" TargetMode="External"/><Relationship Id="rId2" Type="http://schemas.openxmlformats.org/officeDocument/2006/relationships/hyperlink" Target="https://www.bassetlaw.gov.uk/business-advice/ukspf-bidding-and-procurement-opportunities/ukspf-business-decarbonisation-programm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ontractsfinder.service.gov.uk/Notice/153d47ad-bc77-4e3e-98fe-0c34685d501b"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b23\Desktop\north nottinghamshire\NN_ASSETS\GRAPHIC LANGUAGE CROPS\COLOUR Language Crops\low res\lNN_language_WHITE.tif"/>
          <p:cNvPicPr>
            <a:picLocks noChangeAspect="1" noChangeArrowheads="1"/>
          </p:cNvPicPr>
          <p:nvPr/>
        </p:nvPicPr>
        <p:blipFill rotWithShape="1">
          <a:blip r:embed="rId3">
            <a:extLst>
              <a:ext uri="{28A0092B-C50C-407E-A947-70E740481C1C}">
                <a14:useLocalDpi xmlns:a14="http://schemas.microsoft.com/office/drawing/2010/main" val="0"/>
              </a:ext>
            </a:extLst>
          </a:blip>
          <a:srcRect t="21368" r="43666"/>
          <a:stretch/>
        </p:blipFill>
        <p:spPr bwMode="auto">
          <a:xfrm>
            <a:off x="6943066" y="0"/>
            <a:ext cx="2209800" cy="308451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076116" y="1905000"/>
            <a:ext cx="3854715" cy="32305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GB" dirty="0">
                <a:solidFill>
                  <a:srgbClr val="F36E21"/>
                </a:solidFill>
              </a:rPr>
            </a:br>
            <a:endParaRPr lang="en-GB" dirty="0">
              <a:solidFill>
                <a:srgbClr val="00AEEF"/>
              </a:solidFill>
            </a:endParaRPr>
          </a:p>
        </p:txBody>
      </p:sp>
      <p:sp>
        <p:nvSpPr>
          <p:cNvPr id="8" name="Title 1"/>
          <p:cNvSpPr txBox="1">
            <a:spLocks/>
          </p:cNvSpPr>
          <p:nvPr/>
        </p:nvSpPr>
        <p:spPr>
          <a:xfrm>
            <a:off x="-46915" y="2676001"/>
            <a:ext cx="8977747" cy="2991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Calibri" panose="020F0502020204030204" pitchFamily="34" charset="0"/>
              <a:cs typeface="Calibri" panose="020F0502020204030204" pitchFamily="34" charset="0"/>
            </a:endParaRPr>
          </a:p>
        </p:txBody>
      </p:sp>
      <p:pic>
        <p:nvPicPr>
          <p:cNvPr id="10" name="Picture 2" descr="G:\COMMUNICATIONS\3.DESIGN\1.New Branding Project\1.Bassetlaw DC Logos\Landscap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1176" y="5853815"/>
            <a:ext cx="2362200" cy="7870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1" y="300786"/>
            <a:ext cx="2895600" cy="63244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91" y="5691530"/>
            <a:ext cx="1600200" cy="1049312"/>
          </a:xfrm>
          <a:prstGeom prst="rect">
            <a:avLst/>
          </a:prstGeom>
        </p:spPr>
      </p:pic>
      <p:sp>
        <p:nvSpPr>
          <p:cNvPr id="9" name="Rectangle 8"/>
          <p:cNvSpPr/>
          <p:nvPr/>
        </p:nvSpPr>
        <p:spPr>
          <a:xfrm>
            <a:off x="477040" y="4325474"/>
            <a:ext cx="2784737" cy="369332"/>
          </a:xfrm>
          <a:prstGeom prst="rect">
            <a:avLst/>
          </a:prstGeom>
          <a:solidFill>
            <a:schemeClr val="accent5">
              <a:lumMod val="60000"/>
              <a:lumOff val="40000"/>
            </a:schemeClr>
          </a:solidFill>
        </p:spPr>
        <p:txBody>
          <a:bodyPr wrap="none">
            <a:spAutoFit/>
          </a:bodyPr>
          <a:lstStyle/>
          <a:p>
            <a:r>
              <a:rPr lang="en-GB" b="1" dirty="0">
                <a:solidFill>
                  <a:srgbClr val="000000"/>
                </a:solidFill>
                <a:latin typeface="Calibri" panose="020F0502020204030204" pitchFamily="34" charset="0"/>
              </a:rPr>
              <a:t>Community &amp; Place £1.4m</a:t>
            </a:r>
            <a:r>
              <a:rPr lang="en-GB" dirty="0"/>
              <a:t> </a:t>
            </a:r>
          </a:p>
        </p:txBody>
      </p:sp>
      <p:sp>
        <p:nvSpPr>
          <p:cNvPr id="11" name="Rectangle 10"/>
          <p:cNvSpPr/>
          <p:nvPr/>
        </p:nvSpPr>
        <p:spPr>
          <a:xfrm>
            <a:off x="1752600" y="4758023"/>
            <a:ext cx="2829621" cy="369332"/>
          </a:xfrm>
          <a:prstGeom prst="rect">
            <a:avLst/>
          </a:prstGeom>
          <a:solidFill>
            <a:schemeClr val="accent6">
              <a:lumMod val="40000"/>
              <a:lumOff val="60000"/>
            </a:schemeClr>
          </a:solidFill>
        </p:spPr>
        <p:txBody>
          <a:bodyPr wrap="none">
            <a:spAutoFit/>
          </a:bodyPr>
          <a:lstStyle/>
          <a:p>
            <a:r>
              <a:rPr lang="en-GB" b="1" dirty="0">
                <a:solidFill>
                  <a:srgbClr val="000000"/>
                </a:solidFill>
                <a:latin typeface="Calibri" panose="020F0502020204030204" pitchFamily="34" charset="0"/>
              </a:rPr>
              <a:t>Supporting Business £1.3m</a:t>
            </a:r>
            <a:r>
              <a:rPr lang="en-GB" dirty="0"/>
              <a:t> </a:t>
            </a:r>
          </a:p>
        </p:txBody>
      </p:sp>
      <p:sp>
        <p:nvSpPr>
          <p:cNvPr id="12" name="Rectangle 11"/>
          <p:cNvSpPr/>
          <p:nvPr/>
        </p:nvSpPr>
        <p:spPr>
          <a:xfrm>
            <a:off x="3291098" y="5147251"/>
            <a:ext cx="4328902" cy="369332"/>
          </a:xfrm>
          <a:prstGeom prst="rect">
            <a:avLst/>
          </a:prstGeom>
          <a:solidFill>
            <a:schemeClr val="accent4">
              <a:lumMod val="60000"/>
              <a:lumOff val="40000"/>
            </a:schemeClr>
          </a:solidFill>
        </p:spPr>
        <p:txBody>
          <a:bodyPr wrap="square">
            <a:spAutoFit/>
          </a:bodyPr>
          <a:lstStyle/>
          <a:p>
            <a:r>
              <a:rPr lang="en-GB" b="1" dirty="0">
                <a:solidFill>
                  <a:srgbClr val="000000"/>
                </a:solidFill>
                <a:latin typeface="Calibri" panose="020F0502020204030204" pitchFamily="34" charset="0"/>
              </a:rPr>
              <a:t>People &amp; Skills £0.6m – 2024-2025 only</a:t>
            </a:r>
            <a:r>
              <a:rPr lang="en-GB" dirty="0"/>
              <a:t> </a:t>
            </a:r>
          </a:p>
        </p:txBody>
      </p:sp>
      <p:sp>
        <p:nvSpPr>
          <p:cNvPr id="4" name="TextBox 3"/>
          <p:cNvSpPr txBox="1"/>
          <p:nvPr/>
        </p:nvSpPr>
        <p:spPr>
          <a:xfrm>
            <a:off x="152400" y="1182315"/>
            <a:ext cx="8153400" cy="2800767"/>
          </a:xfrm>
          <a:prstGeom prst="rect">
            <a:avLst/>
          </a:prstGeom>
          <a:noFill/>
        </p:spPr>
        <p:txBody>
          <a:bodyPr wrap="square" rtlCol="0">
            <a:spAutoFit/>
          </a:bodyPr>
          <a:lstStyle/>
          <a:p>
            <a:r>
              <a:rPr lang="en-GB" sz="3200" b="1" dirty="0"/>
              <a:t>The UK Shared Prosperity Fund (UKSPF)</a:t>
            </a:r>
          </a:p>
          <a:p>
            <a:endParaRPr lang="en-GB" dirty="0"/>
          </a:p>
          <a:p>
            <a:r>
              <a:rPr lang="en-GB" dirty="0"/>
              <a:t>UKSPF is a central pillar of the UK government’s Levelling Up agenda and provides £2.6 billion of funding for local investment by March 2025.  It aims to improve pride in place and increase life chances across the UK, investing in communities and place, supporting local business, and people and skills. </a:t>
            </a:r>
          </a:p>
          <a:p>
            <a:endParaRPr lang="en-GB" dirty="0"/>
          </a:p>
          <a:p>
            <a:r>
              <a:rPr lang="en-GB" dirty="0"/>
              <a:t>BDC have been allocated £3.4m of funding to improve both pride in the district and people’s life chances in Bassetlaw from 2022-2025.</a:t>
            </a:r>
          </a:p>
        </p:txBody>
      </p:sp>
    </p:spTree>
    <p:extLst>
      <p:ext uri="{BB962C8B-B14F-4D97-AF65-F5344CB8AC3E}">
        <p14:creationId xmlns:p14="http://schemas.microsoft.com/office/powerpoint/2010/main" val="106205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6629400" cy="3046988"/>
          </a:xfrm>
          <a:prstGeom prst="rect">
            <a:avLst/>
          </a:prstGeom>
          <a:solidFill>
            <a:schemeClr val="bg1"/>
          </a:solidFill>
        </p:spPr>
        <p:txBody>
          <a:bodyPr wrap="square" rtlCol="0">
            <a:spAutoFit/>
          </a:bodyPr>
          <a:lstStyle/>
          <a:p>
            <a:pPr>
              <a:spcAft>
                <a:spcPts val="600"/>
              </a:spcAft>
            </a:pPr>
            <a:r>
              <a:rPr lang="en-GB" u="sng" dirty="0">
                <a:solidFill>
                  <a:srgbClr val="0070C0"/>
                </a:solidFill>
                <a:latin typeface="Calibri" panose="020F0502020204030204" pitchFamily="34" charset="0"/>
                <a:cs typeface="Calibri" panose="020F0502020204030204" pitchFamily="34" charset="0"/>
              </a:rPr>
              <a:t>Rural England Prosperity Fund </a:t>
            </a:r>
          </a:p>
          <a:p>
            <a:pPr>
              <a:spcAft>
                <a:spcPts val="600"/>
              </a:spcAft>
            </a:pPr>
            <a:r>
              <a:rPr lang="en-GB" dirty="0">
                <a:latin typeface="Calibri" panose="020F0502020204030204" pitchFamily="34" charset="0"/>
                <a:cs typeface="Calibri" panose="020F0502020204030204" pitchFamily="34" charset="0"/>
              </a:rPr>
              <a:t>£714,000  on – funded 10 community groups and 8 businesses so far.</a:t>
            </a:r>
          </a:p>
          <a:p>
            <a:pPr>
              <a:spcAft>
                <a:spcPts val="600"/>
              </a:spcAft>
            </a:pPr>
            <a:r>
              <a:rPr lang="en-GB" dirty="0">
                <a:latin typeface="Calibri" panose="020F0502020204030204" pitchFamily="34" charset="0"/>
                <a:cs typeface="Calibri" panose="020F0502020204030204" pitchFamily="34" charset="0"/>
              </a:rPr>
              <a:t>Deadline for second round is Monday 26</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Feb.  </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Development of local visitor trails/infrastructure REB1</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Development of net zero infrastructure REC2</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Local arts and cultural heritage REC5</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3" name="TextBox 2"/>
          <p:cNvSpPr txBox="1"/>
          <p:nvPr/>
        </p:nvSpPr>
        <p:spPr>
          <a:xfrm>
            <a:off x="614680" y="3505200"/>
            <a:ext cx="5867400" cy="230832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Contacts: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Economic Development Team: </a:t>
            </a:r>
            <a:r>
              <a:rPr lang="en-GB" dirty="0">
                <a:latin typeface="Calibri" panose="020F0502020204030204" pitchFamily="34" charset="0"/>
                <a:cs typeface="Calibri" panose="020F0502020204030204" pitchFamily="34" charset="0"/>
                <a:hlinkClick r:id="rId2"/>
              </a:rPr>
              <a:t>economic.development@bassetlaw.gov.uk</a:t>
            </a:r>
            <a:r>
              <a:rPr lang="en-GB" dirty="0">
                <a:latin typeface="Calibri" panose="020F0502020204030204" pitchFamily="34" charset="0"/>
                <a:cs typeface="Calibri" panose="020F0502020204030204" pitchFamily="34" charset="0"/>
              </a:rPr>
              <a:t> </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UKSPF: </a:t>
            </a:r>
            <a:r>
              <a:rPr lang="en-GB" dirty="0">
                <a:latin typeface="Calibri" panose="020F0502020204030204" pitchFamily="34" charset="0"/>
                <a:cs typeface="Calibri" panose="020F0502020204030204" pitchFamily="34" charset="0"/>
                <a:hlinkClick r:id="rId3"/>
              </a:rPr>
              <a:t>ukspf@bassetlaw.gov.uk</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Michelle Cleaver</a:t>
            </a:r>
          </a:p>
        </p:txBody>
      </p:sp>
    </p:spTree>
    <p:extLst>
      <p:ext uri="{BB962C8B-B14F-4D97-AF65-F5344CB8AC3E}">
        <p14:creationId xmlns:p14="http://schemas.microsoft.com/office/powerpoint/2010/main" val="3928602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9B3C-1BEA-4D68-E6EB-1A9F28E89708}"/>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91FC27E7-9205-AE5E-A8D9-34EB876B5255}"/>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205808DB-CD1F-5429-4D9D-3569B76505BE}"/>
              </a:ext>
            </a:extLst>
          </p:cNvPr>
          <p:cNvPicPr>
            <a:picLocks noChangeAspect="1"/>
          </p:cNvPicPr>
          <p:nvPr/>
        </p:nvPicPr>
        <p:blipFill>
          <a:blip r:embed="rId2"/>
          <a:stretch>
            <a:fillRect/>
          </a:stretch>
        </p:blipFill>
        <p:spPr>
          <a:xfrm>
            <a:off x="374073" y="1060264"/>
            <a:ext cx="8341822" cy="4706984"/>
          </a:xfrm>
          <a:prstGeom prst="rect">
            <a:avLst/>
          </a:prstGeom>
        </p:spPr>
      </p:pic>
    </p:spTree>
    <p:extLst>
      <p:ext uri="{BB962C8B-B14F-4D97-AF65-F5344CB8AC3E}">
        <p14:creationId xmlns:p14="http://schemas.microsoft.com/office/powerpoint/2010/main" val="113041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b23\Desktop\north nottinghamshire\NN_ASSETS\GRAPHIC LANGUAGE CROPS\COLOUR Language Crops\low res\lNN_language_WHITE.tif"/>
          <p:cNvPicPr>
            <a:picLocks noChangeAspect="1" noChangeArrowheads="1"/>
          </p:cNvPicPr>
          <p:nvPr/>
        </p:nvPicPr>
        <p:blipFill rotWithShape="1">
          <a:blip r:embed="rId3">
            <a:extLst>
              <a:ext uri="{28A0092B-C50C-407E-A947-70E740481C1C}">
                <a14:useLocalDpi xmlns:a14="http://schemas.microsoft.com/office/drawing/2010/main" val="0"/>
              </a:ext>
            </a:extLst>
          </a:blip>
          <a:srcRect t="21368" r="43666"/>
          <a:stretch/>
        </p:blipFill>
        <p:spPr bwMode="auto">
          <a:xfrm>
            <a:off x="6943066" y="0"/>
            <a:ext cx="2209800" cy="308451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274638"/>
            <a:ext cx="8229600" cy="3154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GB" dirty="0">
                <a:solidFill>
                  <a:srgbClr val="F36E21"/>
                </a:solidFill>
              </a:rPr>
            </a:br>
            <a:endParaRPr lang="en-GB" dirty="0">
              <a:solidFill>
                <a:srgbClr val="00AEEF"/>
              </a:solidFill>
            </a:endParaRPr>
          </a:p>
        </p:txBody>
      </p:sp>
      <p:sp>
        <p:nvSpPr>
          <p:cNvPr id="8" name="Title 1"/>
          <p:cNvSpPr txBox="1">
            <a:spLocks/>
          </p:cNvSpPr>
          <p:nvPr/>
        </p:nvSpPr>
        <p:spPr>
          <a:xfrm>
            <a:off x="-46915" y="2676001"/>
            <a:ext cx="8977747" cy="2991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Calibri" panose="020F0502020204030204" pitchFamily="34" charset="0"/>
              <a:cs typeface="Calibri" panose="020F0502020204030204" pitchFamily="34" charset="0"/>
            </a:endParaRPr>
          </a:p>
        </p:txBody>
      </p:sp>
      <p:sp>
        <p:nvSpPr>
          <p:cNvPr id="9" name="TextBox 8"/>
          <p:cNvSpPr txBox="1"/>
          <p:nvPr/>
        </p:nvSpPr>
        <p:spPr>
          <a:xfrm>
            <a:off x="190500" y="425837"/>
            <a:ext cx="8077200" cy="523220"/>
          </a:xfrm>
          <a:prstGeom prst="rect">
            <a:avLst/>
          </a:prstGeom>
          <a:noFill/>
        </p:spPr>
        <p:txBody>
          <a:bodyPr wrap="square" rtlCol="0">
            <a:spAutoFit/>
          </a:bodyPr>
          <a:lstStyle/>
          <a:p>
            <a:pPr algn="ctr"/>
            <a:r>
              <a:rPr lang="en-GB" sz="2800" b="1" u="sng" dirty="0">
                <a:latin typeface="Calibri" panose="020F0502020204030204" pitchFamily="34" charset="0"/>
                <a:cs typeface="Calibri" panose="020F0502020204030204" pitchFamily="34" charset="0"/>
              </a:rPr>
              <a:t>Community &amp; Place</a:t>
            </a:r>
          </a:p>
        </p:txBody>
      </p:sp>
      <p:sp>
        <p:nvSpPr>
          <p:cNvPr id="11" name="TextBox 10"/>
          <p:cNvSpPr txBox="1"/>
          <p:nvPr/>
        </p:nvSpPr>
        <p:spPr>
          <a:xfrm>
            <a:off x="2837234" y="2149738"/>
            <a:ext cx="4419600" cy="461665"/>
          </a:xfrm>
          <a:prstGeom prst="rect">
            <a:avLst/>
          </a:prstGeom>
          <a:noFill/>
        </p:spPr>
        <p:txBody>
          <a:bodyPr wrap="square" rtlCol="0">
            <a:spAutoFit/>
          </a:bodyPr>
          <a:lstStyle/>
          <a:p>
            <a:endParaRPr lang="en-GB" sz="2400" dirty="0">
              <a:latin typeface="Calibri" panose="020F0502020204030204" pitchFamily="34" charset="0"/>
              <a:cs typeface="Calibri" panose="020F0502020204030204" pitchFamily="34" charset="0"/>
            </a:endParaRPr>
          </a:p>
        </p:txBody>
      </p:sp>
      <p:sp>
        <p:nvSpPr>
          <p:cNvPr id="5" name="TextBox 4"/>
          <p:cNvSpPr txBox="1"/>
          <p:nvPr/>
        </p:nvSpPr>
        <p:spPr>
          <a:xfrm>
            <a:off x="285555" y="1179542"/>
            <a:ext cx="8692192" cy="1754326"/>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2" name="TextBox 1"/>
          <p:cNvSpPr txBox="1"/>
          <p:nvPr/>
        </p:nvSpPr>
        <p:spPr>
          <a:xfrm>
            <a:off x="738491" y="1502687"/>
            <a:ext cx="7667017" cy="320087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E1  Safer Street Wardens – 2023-2025</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E3  Improvements to local green spaces – 2024</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E5  CCTV Cameras 2023</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E6  Arts and Heritage Grants and Workshops 2023-2025</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E9  Funding for Impactful Volunteering and/or Social Action</a:t>
            </a:r>
          </a:p>
          <a:p>
            <a:pPr marL="285750"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E11 Building Community Hubs 2023-2025</a:t>
            </a:r>
          </a:p>
          <a:p>
            <a:pPr>
              <a:spcAft>
                <a:spcPts val="600"/>
              </a:spcAft>
            </a:pPr>
            <a:endParaRPr lang="en-GB" dirty="0">
              <a:latin typeface="Calibri" panose="020F0502020204030204" pitchFamily="34" charset="0"/>
              <a:cs typeface="Calibri" panose="020F0502020204030204" pitchFamily="34" charset="0"/>
            </a:endParaRPr>
          </a:p>
          <a:p>
            <a:pPr>
              <a:spcAft>
                <a:spcPts val="600"/>
              </a:spcAft>
            </a:pPr>
            <a:endParaRPr lang="en-GB" dirty="0">
              <a:latin typeface="Calibri" panose="020F0502020204030204" pitchFamily="34" charset="0"/>
              <a:cs typeface="Calibri" panose="020F0502020204030204" pitchFamily="34" charset="0"/>
            </a:endParaRPr>
          </a:p>
          <a:p>
            <a:pPr>
              <a:spcAft>
                <a:spcPts val="600"/>
              </a:spcAft>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479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492" y="609600"/>
            <a:ext cx="6858000" cy="646331"/>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Intervention E9: Funding for impactful volunteering and/or social action projects to develop social and human capital in local places.</a:t>
            </a:r>
          </a:p>
        </p:txBody>
      </p:sp>
      <p:sp>
        <p:nvSpPr>
          <p:cNvPr id="3" name="TextBox 2"/>
          <p:cNvSpPr txBox="1"/>
          <p:nvPr/>
        </p:nvSpPr>
        <p:spPr>
          <a:xfrm>
            <a:off x="759542" y="1597104"/>
            <a:ext cx="7470058" cy="2585323"/>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Indicative fund allocation: £337,250</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Fund allocation is £3,000 Min - £15,000. In exceptional circumstances applications up to £25,000. To check in future funding rounds please visit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3 rounds of funding</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6 projects</a:t>
            </a:r>
          </a:p>
          <a:p>
            <a:r>
              <a:rPr lang="en-GB" dirty="0">
                <a:latin typeface="Calibri" panose="020F0502020204030204" pitchFamily="34" charset="0"/>
                <a:cs typeface="Calibri" panose="020F0502020204030204" pitchFamily="34" charset="0"/>
              </a:rPr>
              <a:t>14 projects </a:t>
            </a:r>
          </a:p>
        </p:txBody>
      </p:sp>
      <p:sp>
        <p:nvSpPr>
          <p:cNvPr id="4" name="AutoShape 2" descr="BCVS - ​​​​​​​Voluntary and Community Sector Group Development Officer and  Training Coordinator Vacancy | Bassetlaw CV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4074242" y="4800600"/>
            <a:ext cx="3524250" cy="1295400"/>
          </a:xfrm>
          <a:prstGeom prst="rect">
            <a:avLst/>
          </a:prstGeom>
        </p:spPr>
      </p:pic>
    </p:spTree>
    <p:extLst>
      <p:ext uri="{BB962C8B-B14F-4D97-AF65-F5344CB8AC3E}">
        <p14:creationId xmlns:p14="http://schemas.microsoft.com/office/powerpoint/2010/main" val="331395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854"/>
            <a:ext cx="5562600" cy="369332"/>
          </a:xfrm>
          <a:prstGeom prst="rect">
            <a:avLst/>
          </a:prstGeom>
          <a:noFill/>
        </p:spPr>
        <p:txBody>
          <a:bodyPr wrap="square" rtlCol="0">
            <a:spAutoFit/>
          </a:bodyPr>
          <a:lstStyle/>
          <a:p>
            <a:r>
              <a:rPr lang="en-GB" b="1" dirty="0"/>
              <a:t>Arts &amp; Heritage Grants</a:t>
            </a:r>
          </a:p>
        </p:txBody>
      </p:sp>
      <p:graphicFrame>
        <p:nvGraphicFramePr>
          <p:cNvPr id="5" name="Table 4"/>
          <p:cNvGraphicFramePr>
            <a:graphicFrameLocks noGrp="1"/>
          </p:cNvGraphicFramePr>
          <p:nvPr>
            <p:extLst>
              <p:ext uri="{D42A27DB-BD31-4B8C-83A1-F6EECF244321}">
                <p14:modId xmlns:p14="http://schemas.microsoft.com/office/powerpoint/2010/main" val="469801956"/>
              </p:ext>
            </p:extLst>
          </p:nvPr>
        </p:nvGraphicFramePr>
        <p:xfrm>
          <a:off x="609600" y="533400"/>
          <a:ext cx="6019800" cy="838200"/>
        </p:xfrm>
        <a:graphic>
          <a:graphicData uri="http://schemas.openxmlformats.org/drawingml/2006/table">
            <a:tbl>
              <a:tblPr>
                <a:tableStyleId>{5C22544A-7EE6-4342-B048-85BDC9FD1C3A}</a:tableStyleId>
              </a:tblPr>
              <a:tblGrid>
                <a:gridCol w="1862940">
                  <a:extLst>
                    <a:ext uri="{9D8B030D-6E8A-4147-A177-3AD203B41FA5}">
                      <a16:colId xmlns:a16="http://schemas.microsoft.com/office/drawing/2014/main" val="3245994427"/>
                    </a:ext>
                  </a:extLst>
                </a:gridCol>
                <a:gridCol w="1418059">
                  <a:extLst>
                    <a:ext uri="{9D8B030D-6E8A-4147-A177-3AD203B41FA5}">
                      <a16:colId xmlns:a16="http://schemas.microsoft.com/office/drawing/2014/main" val="288416128"/>
                    </a:ext>
                  </a:extLst>
                </a:gridCol>
                <a:gridCol w="1431962">
                  <a:extLst>
                    <a:ext uri="{9D8B030D-6E8A-4147-A177-3AD203B41FA5}">
                      <a16:colId xmlns:a16="http://schemas.microsoft.com/office/drawing/2014/main" val="2043217303"/>
                    </a:ext>
                  </a:extLst>
                </a:gridCol>
                <a:gridCol w="1306839">
                  <a:extLst>
                    <a:ext uri="{9D8B030D-6E8A-4147-A177-3AD203B41FA5}">
                      <a16:colId xmlns:a16="http://schemas.microsoft.com/office/drawing/2014/main" val="2520298292"/>
                    </a:ext>
                  </a:extLst>
                </a:gridCol>
              </a:tblGrid>
              <a:tr h="198120">
                <a:tc>
                  <a:txBody>
                    <a:bodyPr/>
                    <a:lstStyle/>
                    <a:p>
                      <a:pPr algn="ctr" fontAlgn="ctr"/>
                      <a:r>
                        <a:rPr lang="en-GB" sz="1800" u="none" strike="noStrike" dirty="0">
                          <a:effectLst/>
                          <a:latin typeface="Calibri" panose="020F0502020204030204" pitchFamily="34" charset="0"/>
                          <a:cs typeface="Calibri" panose="020F0502020204030204" pitchFamily="34" charset="0"/>
                        </a:rPr>
                        <a:t> </a:t>
                      </a:r>
                      <a:endParaRPr lang="en-GB" sz="18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GB" sz="1800" u="none" strike="noStrike" dirty="0">
                          <a:effectLst/>
                          <a:latin typeface="Calibri" panose="020F0502020204030204" pitchFamily="34" charset="0"/>
                          <a:cs typeface="Calibri" panose="020F0502020204030204" pitchFamily="34" charset="0"/>
                        </a:rPr>
                        <a:t>2023/2024</a:t>
                      </a:r>
                      <a:endParaRPr lang="en-GB"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GB" sz="1800" u="none" strike="noStrike">
                          <a:effectLst/>
                          <a:latin typeface="Calibri" panose="020F0502020204030204" pitchFamily="34" charset="0"/>
                          <a:cs typeface="Calibri" panose="020F0502020204030204" pitchFamily="34" charset="0"/>
                        </a:rPr>
                        <a:t>2024/2025</a:t>
                      </a:r>
                      <a:endParaRPr lang="en-GB"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GB" sz="1800" u="none" strike="noStrike">
                          <a:effectLst/>
                          <a:latin typeface="Calibri" panose="020F0502020204030204" pitchFamily="34" charset="0"/>
                          <a:cs typeface="Calibri" panose="020F0502020204030204" pitchFamily="34" charset="0"/>
                        </a:rPr>
                        <a:t>Total</a:t>
                      </a:r>
                      <a:endParaRPr lang="en-GB" sz="18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687986906"/>
                  </a:ext>
                </a:extLst>
              </a:tr>
              <a:tr h="205740">
                <a:tc>
                  <a:txBody>
                    <a:bodyPr/>
                    <a:lstStyle/>
                    <a:p>
                      <a:pPr algn="ctr" fontAlgn="ctr"/>
                      <a:r>
                        <a:rPr lang="en-GB" sz="1800" u="none" strike="noStrike">
                          <a:effectLst/>
                          <a:latin typeface="Calibri" panose="020F0502020204030204" pitchFamily="34" charset="0"/>
                          <a:cs typeface="Calibri" panose="020F0502020204030204" pitchFamily="34" charset="0"/>
                        </a:rPr>
                        <a:t>Total budget breakdown</a:t>
                      </a:r>
                      <a:endParaRPr lang="en-GB"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GB" sz="1800" u="none" strike="noStrike">
                          <a:effectLst/>
                          <a:latin typeface="Calibri" panose="020F0502020204030204" pitchFamily="34" charset="0"/>
                          <a:cs typeface="Calibri" panose="020F0502020204030204" pitchFamily="34" charset="0"/>
                        </a:rPr>
                        <a:t>£39,094</a:t>
                      </a:r>
                      <a:endParaRPr lang="en-GB"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GB" sz="1800" u="none" strike="noStrike" dirty="0">
                          <a:effectLst/>
                          <a:latin typeface="Calibri" panose="020F0502020204030204" pitchFamily="34" charset="0"/>
                          <a:cs typeface="Calibri" panose="020F0502020204030204" pitchFamily="34" charset="0"/>
                        </a:rPr>
                        <a:t>53,435.00</a:t>
                      </a:r>
                      <a:endParaRPr lang="en-GB"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GB" sz="1800" u="none" strike="noStrike" dirty="0">
                          <a:effectLst/>
                          <a:latin typeface="Calibri" panose="020F0502020204030204" pitchFamily="34" charset="0"/>
                          <a:cs typeface="Calibri" panose="020F0502020204030204" pitchFamily="34" charset="0"/>
                        </a:rPr>
                        <a:t>92,529.00</a:t>
                      </a:r>
                      <a:endParaRPr lang="en-GB"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2769409582"/>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6479" y="28014"/>
            <a:ext cx="1897353" cy="2674270"/>
          </a:xfrm>
          <a:prstGeom prst="rect">
            <a:avLst/>
          </a:prstGeom>
        </p:spPr>
      </p:pic>
      <p:pic>
        <p:nvPicPr>
          <p:cNvPr id="7" name="Picture 6"/>
          <p:cNvPicPr>
            <a:picLocks noChangeAspect="1"/>
          </p:cNvPicPr>
          <p:nvPr/>
        </p:nvPicPr>
        <p:blipFill>
          <a:blip r:embed="rId3"/>
          <a:stretch>
            <a:fillRect/>
          </a:stretch>
        </p:blipFill>
        <p:spPr>
          <a:xfrm>
            <a:off x="5112873" y="4191000"/>
            <a:ext cx="2029671" cy="2502334"/>
          </a:xfrm>
          <a:prstGeom prst="rect">
            <a:avLst/>
          </a:prstGeom>
        </p:spPr>
      </p:pic>
      <p:pic>
        <p:nvPicPr>
          <p:cNvPr id="8" name="Picture 7"/>
          <p:cNvPicPr>
            <a:picLocks noChangeAspect="1"/>
          </p:cNvPicPr>
          <p:nvPr/>
        </p:nvPicPr>
        <p:blipFill>
          <a:blip r:embed="rId4"/>
          <a:stretch>
            <a:fillRect/>
          </a:stretch>
        </p:blipFill>
        <p:spPr>
          <a:xfrm>
            <a:off x="764513" y="1509922"/>
            <a:ext cx="1879711" cy="2692424"/>
          </a:xfrm>
          <a:prstGeom prst="rect">
            <a:avLst/>
          </a:prstGeom>
        </p:spPr>
      </p:pic>
      <p:pic>
        <p:nvPicPr>
          <p:cNvPr id="9" name="Picture 8"/>
          <p:cNvPicPr>
            <a:picLocks noChangeAspect="1"/>
          </p:cNvPicPr>
          <p:nvPr/>
        </p:nvPicPr>
        <p:blipFill>
          <a:blip r:embed="rId5"/>
          <a:stretch>
            <a:fillRect/>
          </a:stretch>
        </p:blipFill>
        <p:spPr>
          <a:xfrm>
            <a:off x="107971" y="4845855"/>
            <a:ext cx="2463306" cy="1847479"/>
          </a:xfrm>
          <a:prstGeom prst="rect">
            <a:avLst/>
          </a:prstGeom>
        </p:spPr>
      </p:pic>
      <p:pic>
        <p:nvPicPr>
          <p:cNvPr id="10" name="Picture 9"/>
          <p:cNvPicPr>
            <a:picLocks noChangeAspect="1"/>
          </p:cNvPicPr>
          <p:nvPr/>
        </p:nvPicPr>
        <p:blipFill>
          <a:blip r:embed="rId6"/>
          <a:stretch>
            <a:fillRect/>
          </a:stretch>
        </p:blipFill>
        <p:spPr>
          <a:xfrm>
            <a:off x="4038600" y="1470728"/>
            <a:ext cx="2750673" cy="167432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5261" y="3429000"/>
            <a:ext cx="1966574" cy="2622099"/>
          </a:xfrm>
          <a:prstGeom prst="rect">
            <a:avLst/>
          </a:prstGeom>
        </p:spPr>
      </p:pic>
      <p:sp>
        <p:nvSpPr>
          <p:cNvPr id="12" name="TextBox 11"/>
          <p:cNvSpPr txBox="1"/>
          <p:nvPr/>
        </p:nvSpPr>
        <p:spPr>
          <a:xfrm>
            <a:off x="7256479" y="3186684"/>
            <a:ext cx="1658921" cy="1754326"/>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13 Feb Second Round</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Six apps &amp; one non-constituted</a:t>
            </a:r>
          </a:p>
        </p:txBody>
      </p:sp>
    </p:spTree>
    <p:extLst>
      <p:ext uri="{BB962C8B-B14F-4D97-AF65-F5344CB8AC3E}">
        <p14:creationId xmlns:p14="http://schemas.microsoft.com/office/powerpoint/2010/main" val="422847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 y="242640"/>
            <a:ext cx="5953432" cy="369332"/>
          </a:xfrm>
          <a:prstGeom prst="rect">
            <a:avLst/>
          </a:prstGeom>
          <a:noFill/>
        </p:spPr>
        <p:txBody>
          <a:bodyPr wrap="square" rtlCol="0">
            <a:spAutoFit/>
          </a:bodyPr>
          <a:lstStyle/>
          <a:p>
            <a:r>
              <a:rPr lang="en-GB" b="1" u="sng" dirty="0"/>
              <a:t>UK Shared Prosperity Fund Business Support</a:t>
            </a:r>
            <a:endParaRPr lang="en-GB" dirty="0"/>
          </a:p>
        </p:txBody>
      </p:sp>
      <p:sp>
        <p:nvSpPr>
          <p:cNvPr id="4" name="Rectangle 3"/>
          <p:cNvSpPr/>
          <p:nvPr/>
        </p:nvSpPr>
        <p:spPr>
          <a:xfrm>
            <a:off x="253180" y="1136119"/>
            <a:ext cx="5334000" cy="1754326"/>
          </a:xfrm>
          <a:prstGeom prst="rect">
            <a:avLst/>
          </a:prstGeom>
        </p:spPr>
        <p:txBody>
          <a:bodyPr wrap="square">
            <a:spAutoFit/>
          </a:bodyPr>
          <a:lstStyle/>
          <a:p>
            <a:r>
              <a:rPr lang="en-GB" b="1" u="sng" dirty="0">
                <a:solidFill>
                  <a:srgbClr val="0070C0"/>
                </a:solidFill>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Start-up provision</a:t>
            </a:r>
            <a:r>
              <a:rPr lang="en-GB"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In partnership with NBV, workshops are running in Worksop and Retford to support Bassetlaw small and medium enterprises (SMEs) in the start-up stage (up to 3-years of trading). These workshops run throughout the year and dates are updated on the Council’s </a:t>
            </a:r>
            <a:r>
              <a:rPr lang="en-GB"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business support pages</a:t>
            </a:r>
            <a:r>
              <a:rPr lang="en-GB" dirty="0">
                <a:solidFill>
                  <a:srgbClr val="0070C0"/>
                </a:solidFill>
                <a:latin typeface="Calibri" panose="020F0502020204030204" pitchFamily="34" charset="0"/>
                <a:ea typeface="Calibri" panose="020F0502020204030204" pitchFamily="34" charset="0"/>
                <a:cs typeface="Calibri" panose="020F0502020204030204" pitchFamily="34" charset="0"/>
              </a:rPr>
              <a:t>.</a:t>
            </a:r>
            <a:endParaRPr lang="en-GB" dirty="0">
              <a:solidFill>
                <a:srgbClr val="0070C0"/>
              </a:solidFill>
              <a:latin typeface="Calibri" panose="020F0502020204030204" pitchFamily="34" charset="0"/>
              <a:cs typeface="Calibri" panose="020F0502020204030204" pitchFamily="34" charset="0"/>
            </a:endParaRPr>
          </a:p>
        </p:txBody>
      </p:sp>
      <p:sp>
        <p:nvSpPr>
          <p:cNvPr id="6" name="TextBox 5"/>
          <p:cNvSpPr txBox="1"/>
          <p:nvPr/>
        </p:nvSpPr>
        <p:spPr>
          <a:xfrm>
            <a:off x="6185720" y="1771288"/>
            <a:ext cx="2514600" cy="369332"/>
          </a:xfrm>
          <a:prstGeom prst="rect">
            <a:avLst/>
          </a:prstGeom>
          <a:solidFill>
            <a:schemeClr val="accent1">
              <a:lumMod val="20000"/>
              <a:lumOff val="80000"/>
            </a:schemeClr>
          </a:solidFill>
        </p:spPr>
        <p:txBody>
          <a:bodyPr wrap="square" rtlCol="0">
            <a:spAutoFit/>
          </a:bodyPr>
          <a:lstStyle/>
          <a:p>
            <a:r>
              <a:rPr lang="en-GB" dirty="0">
                <a:latin typeface="Calibri" panose="020F0502020204030204" pitchFamily="34" charset="0"/>
                <a:cs typeface="Calibri" panose="020F0502020204030204" pitchFamily="34" charset="0"/>
              </a:rPr>
              <a:t>37 engagements to date</a:t>
            </a:r>
          </a:p>
        </p:txBody>
      </p:sp>
      <p:sp>
        <p:nvSpPr>
          <p:cNvPr id="7" name="Rectangle 6"/>
          <p:cNvSpPr/>
          <p:nvPr/>
        </p:nvSpPr>
        <p:spPr>
          <a:xfrm>
            <a:off x="253180" y="3414593"/>
            <a:ext cx="5309420" cy="2585323"/>
          </a:xfrm>
          <a:prstGeom prst="rect">
            <a:avLst/>
          </a:prstGeom>
        </p:spPr>
        <p:txBody>
          <a:bodyPr wrap="square">
            <a:spAutoFit/>
          </a:bodyPr>
          <a:lstStyle/>
          <a:p>
            <a:r>
              <a:rPr lang="en-GB" b="1" u="sng" dirty="0">
                <a:solidFill>
                  <a:srgbClr val="0070C0"/>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Bassetlaw Accelerator</a:t>
            </a:r>
            <a:r>
              <a:rPr lang="en-GB"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GB" dirty="0">
                <a:solidFill>
                  <a:srgbClr val="1E2125"/>
                </a:solidFill>
                <a:latin typeface="Calibri" panose="020F0502020204030204" pitchFamily="34" charset="0"/>
                <a:ea typeface="Times New Roman" panose="02020603050405020304" pitchFamily="18" charset="0"/>
                <a:cs typeface="Calibri" panose="020F0502020204030204" pitchFamily="34" charset="0"/>
              </a:rPr>
              <a:t>is a brand new business support project designed to help Bassetlaw businesses to sustain, grow and innovate. Businesses in the area will be given support to focus on improving sustainability and innovation, working with an experienced business adviser, eligible businesses can access a range of support including, 1-2-1  business advice, specialist advice, training and much more. The project is led by </a:t>
            </a:r>
            <a:r>
              <a:rPr lang="en-GB" b="1" dirty="0">
                <a:solidFill>
                  <a:srgbClr val="1E2125"/>
                </a:solidFill>
                <a:latin typeface="Calibri" panose="020F0502020204030204" pitchFamily="34" charset="0"/>
                <a:ea typeface="Times New Roman" panose="02020603050405020304" pitchFamily="18" charset="0"/>
                <a:cs typeface="Calibri" panose="020F0502020204030204" pitchFamily="34" charset="0"/>
              </a:rPr>
              <a:t>East Midlands Chamber.</a:t>
            </a:r>
            <a:endParaRPr lang="en-GB" dirty="0">
              <a:latin typeface="Calibri" panose="020F0502020204030204" pitchFamily="34" charset="0"/>
              <a:cs typeface="Calibri" panose="020F0502020204030204" pitchFamily="34" charset="0"/>
            </a:endParaRPr>
          </a:p>
        </p:txBody>
      </p:sp>
      <p:sp>
        <p:nvSpPr>
          <p:cNvPr id="8" name="TextBox 7"/>
          <p:cNvSpPr txBox="1"/>
          <p:nvPr/>
        </p:nvSpPr>
        <p:spPr>
          <a:xfrm>
            <a:off x="5995220" y="4038600"/>
            <a:ext cx="2895600" cy="369332"/>
          </a:xfrm>
          <a:prstGeom prst="rect">
            <a:avLst/>
          </a:prstGeom>
          <a:solidFill>
            <a:schemeClr val="accent1">
              <a:lumMod val="20000"/>
              <a:lumOff val="80000"/>
            </a:schemeClr>
          </a:solidFill>
        </p:spPr>
        <p:txBody>
          <a:bodyPr wrap="square" rtlCol="0">
            <a:spAutoFit/>
          </a:bodyPr>
          <a:lstStyle/>
          <a:p>
            <a:r>
              <a:rPr lang="en-GB" dirty="0">
                <a:latin typeface="Calibri" panose="020F0502020204030204" pitchFamily="34" charset="0"/>
                <a:cs typeface="Calibri" panose="020F0502020204030204" pitchFamily="34" charset="0"/>
              </a:rPr>
              <a:t>17 engagements to date</a:t>
            </a:r>
          </a:p>
        </p:txBody>
      </p:sp>
    </p:spTree>
    <p:extLst>
      <p:ext uri="{BB962C8B-B14F-4D97-AF65-F5344CB8AC3E}">
        <p14:creationId xmlns:p14="http://schemas.microsoft.com/office/powerpoint/2010/main" val="82530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5486400" cy="2585323"/>
          </a:xfrm>
          <a:prstGeom prst="rect">
            <a:avLst/>
          </a:prstGeom>
        </p:spPr>
        <p:txBody>
          <a:bodyPr wrap="square">
            <a:spAutoFit/>
          </a:bodyPr>
          <a:lstStyle/>
          <a:p>
            <a:r>
              <a:rPr lang="en-GB" dirty="0">
                <a:solidFill>
                  <a:srgbClr val="1E2125"/>
                </a:solidFill>
                <a:latin typeface="Calibri" panose="020F0502020204030204" pitchFamily="34" charset="0"/>
                <a:ea typeface="Times New Roman" panose="02020603050405020304" pitchFamily="18" charset="0"/>
                <a:cs typeface="Calibri" panose="020F0502020204030204" pitchFamily="34" charset="0"/>
              </a:rPr>
              <a:t>On top of this, the</a:t>
            </a:r>
            <a:r>
              <a:rPr lang="en-GB" b="1" dirty="0">
                <a:solidFill>
                  <a:srgbClr val="1E2125"/>
                </a:solidFill>
                <a:latin typeface="Calibri" panose="020F0502020204030204" pitchFamily="34" charset="0"/>
                <a:ea typeface="Times New Roman" panose="02020603050405020304" pitchFamily="18" charset="0"/>
                <a:cs typeface="Calibri" panose="020F0502020204030204" pitchFamily="34" charset="0"/>
              </a:rPr>
              <a:t> </a:t>
            </a:r>
            <a:r>
              <a:rPr lang="en-GB"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East Midlands Chamber </a:t>
            </a:r>
            <a:r>
              <a:rPr lang="en-GB" dirty="0">
                <a:solidFill>
                  <a:srgbClr val="1E2125"/>
                </a:solidFill>
                <a:latin typeface="Calibri" panose="020F0502020204030204" pitchFamily="34" charset="0"/>
                <a:ea typeface="Times New Roman" panose="02020603050405020304" pitchFamily="18" charset="0"/>
                <a:cs typeface="Calibri" panose="020F0502020204030204" pitchFamily="34" charset="0"/>
              </a:rPr>
              <a:t>are also leading the Bassetlaw </a:t>
            </a:r>
            <a:r>
              <a:rPr lang="en-GB" b="1" u="sng" dirty="0">
                <a:solidFill>
                  <a:srgbClr val="0070C0"/>
                </a:solidFill>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High Street Business Support</a:t>
            </a:r>
            <a:r>
              <a:rPr lang="en-GB" b="1" dirty="0">
                <a:solidFill>
                  <a:srgbClr val="1E2125"/>
                </a:solidFill>
                <a:latin typeface="Calibri" panose="020F0502020204030204" pitchFamily="34" charset="0"/>
                <a:ea typeface="Times New Roman" panose="02020603050405020304" pitchFamily="18" charset="0"/>
                <a:cs typeface="Calibri" panose="020F0502020204030204" pitchFamily="34" charset="0"/>
              </a:rPr>
              <a:t> </a:t>
            </a:r>
            <a:r>
              <a:rPr lang="en-GB" dirty="0">
                <a:solidFill>
                  <a:srgbClr val="1E2125"/>
                </a:solidFill>
                <a:latin typeface="Calibri" panose="020F0502020204030204" pitchFamily="34" charset="0"/>
                <a:ea typeface="Times New Roman" panose="02020603050405020304" pitchFamily="18" charset="0"/>
                <a:cs typeface="Calibri" panose="020F0502020204030204" pitchFamily="34" charset="0"/>
              </a:rPr>
              <a:t>programme,</a:t>
            </a:r>
            <a:r>
              <a:rPr lang="en-GB" b="1" dirty="0">
                <a:solidFill>
                  <a:srgbClr val="1E2125"/>
                </a:solidFill>
                <a:latin typeface="Calibri" panose="020F0502020204030204" pitchFamily="34" charset="0"/>
                <a:ea typeface="Times New Roman" panose="02020603050405020304" pitchFamily="18" charset="0"/>
                <a:cs typeface="Calibri" panose="020F0502020204030204" pitchFamily="34" charset="0"/>
              </a:rPr>
              <a:t> </a:t>
            </a:r>
            <a:r>
              <a:rPr lang="en-GB" dirty="0">
                <a:solidFill>
                  <a:srgbClr val="1E2125"/>
                </a:solidFill>
                <a:latin typeface="Calibri" panose="020F0502020204030204" pitchFamily="34" charset="0"/>
                <a:ea typeface="Times New Roman" panose="02020603050405020304" pitchFamily="18" charset="0"/>
                <a:cs typeface="Calibri" panose="020F0502020204030204" pitchFamily="34" charset="0"/>
              </a:rPr>
              <a:t>which offers support to high street businesses enabling them to become digital, increase footfall and attract new customers. Support includes, but is not exclusive to, 1-2-1 business advice, access to workshops on topics such as e-commerce, using social media as an online shopfront and improving customer journeys through social content. </a:t>
            </a:r>
            <a:endParaRPr lang="en-GB" dirty="0">
              <a:latin typeface="Calibri" panose="020F0502020204030204" pitchFamily="34" charset="0"/>
              <a:cs typeface="Calibri" panose="020F0502020204030204" pitchFamily="34" charset="0"/>
            </a:endParaRPr>
          </a:p>
        </p:txBody>
      </p:sp>
      <p:sp>
        <p:nvSpPr>
          <p:cNvPr id="3" name="TextBox 2"/>
          <p:cNvSpPr txBox="1"/>
          <p:nvPr/>
        </p:nvSpPr>
        <p:spPr>
          <a:xfrm>
            <a:off x="6324600" y="1426695"/>
            <a:ext cx="2286000" cy="646331"/>
          </a:xfrm>
          <a:prstGeom prst="rect">
            <a:avLst/>
          </a:prstGeom>
          <a:solidFill>
            <a:schemeClr val="tx2">
              <a:lumMod val="20000"/>
              <a:lumOff val="80000"/>
            </a:schemeClr>
          </a:solidFill>
        </p:spPr>
        <p:txBody>
          <a:bodyPr wrap="square" rtlCol="0">
            <a:spAutoFit/>
          </a:bodyPr>
          <a:lstStyle/>
          <a:p>
            <a:r>
              <a:rPr lang="en-GB" dirty="0"/>
              <a:t>11 engagements so far</a:t>
            </a:r>
          </a:p>
        </p:txBody>
      </p:sp>
      <p:sp>
        <p:nvSpPr>
          <p:cNvPr id="4" name="Rectangle 3"/>
          <p:cNvSpPr/>
          <p:nvPr/>
        </p:nvSpPr>
        <p:spPr>
          <a:xfrm>
            <a:off x="381000" y="3878436"/>
            <a:ext cx="5562600" cy="2031325"/>
          </a:xfrm>
          <a:prstGeom prst="rect">
            <a:avLst/>
          </a:prstGeom>
        </p:spPr>
        <p:txBody>
          <a:bodyPr wrap="square">
            <a:spAutoFit/>
          </a:bodyPr>
          <a:lstStyle/>
          <a:p>
            <a:r>
              <a:rPr lang="en-GB" b="1" u="sng" dirty="0">
                <a:solidFill>
                  <a:srgbClr val="0070C0"/>
                </a:solidFill>
                <a:latin typeface="Calibri" panose="020F0502020204030204" pitchFamily="34" charset="0"/>
                <a:ea typeface="Times New Roman" panose="02020603050405020304" pitchFamily="18" charset="0"/>
                <a:cs typeface="Calibri" panose="020F0502020204030204" pitchFamily="34" charset="0"/>
              </a:rPr>
              <a:t>Growth Grant </a:t>
            </a:r>
            <a:r>
              <a:rPr lang="en-GB" b="1" dirty="0">
                <a:solidFill>
                  <a:srgbClr val="1E2125"/>
                </a:solidFill>
                <a:latin typeface="Calibri" panose="020F0502020204030204" pitchFamily="34" charset="0"/>
                <a:ea typeface="Times New Roman" panose="02020603050405020304" pitchFamily="18" charset="0"/>
                <a:cs typeface="Calibri" panose="020F0502020204030204" pitchFamily="34" charset="0"/>
              </a:rPr>
              <a:t>–</a:t>
            </a:r>
            <a:r>
              <a:rPr lang="en-GB" dirty="0">
                <a:solidFill>
                  <a:srgbClr val="1E2125"/>
                </a:solidFill>
                <a:latin typeface="Calibri" panose="020F0502020204030204" pitchFamily="34" charset="0"/>
                <a:ea typeface="Times New Roman" panose="02020603050405020304" pitchFamily="18"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Businesses that have been trading three years or more and employ 49 employees or less, can apply for a grant up to a maximum of £2000.  An initial chat with one of our Business Advisers and registration with one of the outlined business support programmes is required before an application can be made. Get in touch at </a:t>
            </a:r>
            <a:r>
              <a:rPr lang="en-GB"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3"/>
              </a:rPr>
              <a:t>economic.development@bassetlaw.gov.uk</a:t>
            </a:r>
            <a:r>
              <a:rPr lang="en-GB" dirty="0">
                <a:solidFill>
                  <a:srgbClr val="1E2125"/>
                </a:solidFill>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5" name="TextBox 4"/>
          <p:cNvSpPr txBox="1"/>
          <p:nvPr/>
        </p:nvSpPr>
        <p:spPr>
          <a:xfrm>
            <a:off x="6477000" y="4494286"/>
            <a:ext cx="2286000" cy="646331"/>
          </a:xfrm>
          <a:prstGeom prst="rect">
            <a:avLst/>
          </a:prstGeom>
          <a:solidFill>
            <a:schemeClr val="tx2">
              <a:lumMod val="20000"/>
              <a:lumOff val="80000"/>
            </a:schemeClr>
          </a:solidFill>
        </p:spPr>
        <p:txBody>
          <a:bodyPr wrap="square" rtlCol="0">
            <a:spAutoFit/>
          </a:bodyPr>
          <a:lstStyle/>
          <a:p>
            <a:r>
              <a:rPr lang="en-GB" dirty="0"/>
              <a:t>37 engagements so far</a:t>
            </a:r>
          </a:p>
        </p:txBody>
      </p:sp>
    </p:spTree>
    <p:extLst>
      <p:ext uri="{BB962C8B-B14F-4D97-AF65-F5344CB8AC3E}">
        <p14:creationId xmlns:p14="http://schemas.microsoft.com/office/powerpoint/2010/main" val="174215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5562600" cy="3061736"/>
          </a:xfrm>
          <a:prstGeom prst="rect">
            <a:avLst/>
          </a:prstGeom>
        </p:spPr>
        <p:txBody>
          <a:bodyPr wrap="square">
            <a:spAutoFit/>
          </a:bodyPr>
          <a:lstStyle/>
          <a:p>
            <a:pPr>
              <a:lnSpc>
                <a:spcPct val="107000"/>
              </a:lnSpc>
              <a:spcAft>
                <a:spcPts val="800"/>
              </a:spcAft>
            </a:pPr>
            <a:r>
              <a:rPr lang="en-GB" b="1" u="sng" dirty="0">
                <a:solidFill>
                  <a:srgbClr val="0070C0"/>
                </a:solidFill>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Decarbonisation Grant</a:t>
            </a:r>
            <a:r>
              <a:rPr lang="en-GB" u="sng" dirty="0">
                <a:solidFill>
                  <a:srgbClr val="0070C0"/>
                </a:solidFill>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GB" dirty="0">
                <a:solidFill>
                  <a:srgbClr val="1E2125"/>
                </a:solidFill>
                <a:latin typeface="Calibri" panose="020F0502020204030204" pitchFamily="34" charset="0"/>
                <a:ea typeface="Times New Roman" panose="02020603050405020304" pitchFamily="18" charset="0"/>
                <a:cs typeface="Calibri" panose="020F0502020204030204" pitchFamily="34" charset="0"/>
              </a:rPr>
              <a:t>-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Micro and small businesses with up to 49 employees are now eligible to apply for an energy audit and grant of up to £5,000 towards decarbonisation projects to help make their company greener. </a:t>
            </a:r>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The grant is divided into two phases. Phase 1 will be an energy audit of the business, with phase 2 contributing to the installation of energy efficiency measures, as identified in the audit, and help towards reducing the businesses carbon footprint.</a:t>
            </a: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3" name="TextBox 2"/>
          <p:cNvSpPr txBox="1"/>
          <p:nvPr/>
        </p:nvSpPr>
        <p:spPr>
          <a:xfrm>
            <a:off x="6337300" y="1905000"/>
            <a:ext cx="2286000" cy="646331"/>
          </a:xfrm>
          <a:prstGeom prst="rect">
            <a:avLst/>
          </a:prstGeom>
          <a:solidFill>
            <a:schemeClr val="accent1">
              <a:lumMod val="40000"/>
              <a:lumOff val="60000"/>
            </a:schemeClr>
          </a:solidFill>
        </p:spPr>
        <p:txBody>
          <a:bodyPr wrap="square" rtlCol="0">
            <a:spAutoFit/>
          </a:bodyPr>
          <a:lstStyle/>
          <a:p>
            <a:r>
              <a:rPr lang="en-GB" dirty="0"/>
              <a:t>58 engagements so far</a:t>
            </a:r>
          </a:p>
        </p:txBody>
      </p:sp>
      <p:sp>
        <p:nvSpPr>
          <p:cNvPr id="4" name="Rectangle 3"/>
          <p:cNvSpPr/>
          <p:nvPr/>
        </p:nvSpPr>
        <p:spPr>
          <a:xfrm>
            <a:off x="330200" y="4080302"/>
            <a:ext cx="5709920" cy="1754326"/>
          </a:xfrm>
          <a:prstGeom prst="rect">
            <a:avLst/>
          </a:prstGeom>
        </p:spPr>
        <p:txBody>
          <a:bodyPr wrap="square">
            <a:spAutoFit/>
          </a:bodyPr>
          <a:lstStyle/>
          <a:p>
            <a:r>
              <a:rPr lang="en-GB" b="1" dirty="0">
                <a:solidFill>
                  <a:srgbClr val="0070C0"/>
                </a:solidFill>
                <a:latin typeface="Calibri" panose="020F0502020204030204" pitchFamily="34" charset="0"/>
                <a:ea typeface="Calibri" panose="020F0502020204030204" pitchFamily="34" charset="0"/>
                <a:cs typeface="Calibri" panose="020F0502020204030204" pitchFamily="34" charset="0"/>
              </a:rPr>
              <a:t>Business Adviser Support </a:t>
            </a: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Bassetlaw businesses of any size, sector and geographical location can access business adviser support. Get in touch at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economic.development@bassetlaw.gov.uk</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Our advisers continue to provide the agreed support to Bassetlaw businesses. </a:t>
            </a:r>
            <a:endParaRPr lang="en-GB" dirty="0">
              <a:latin typeface="Calibri" panose="020F0502020204030204" pitchFamily="34" charset="0"/>
              <a:cs typeface="Calibri" panose="020F0502020204030204" pitchFamily="34" charset="0"/>
            </a:endParaRPr>
          </a:p>
        </p:txBody>
      </p:sp>
      <p:sp>
        <p:nvSpPr>
          <p:cNvPr id="5" name="TextBox 4"/>
          <p:cNvSpPr txBox="1"/>
          <p:nvPr/>
        </p:nvSpPr>
        <p:spPr>
          <a:xfrm>
            <a:off x="6146800" y="4495800"/>
            <a:ext cx="2667000" cy="923330"/>
          </a:xfrm>
          <a:prstGeom prst="rect">
            <a:avLst/>
          </a:prstGeom>
          <a:solidFill>
            <a:schemeClr val="accent1">
              <a:lumMod val="40000"/>
              <a:lumOff val="60000"/>
            </a:schemeClr>
          </a:solidFill>
        </p:spPr>
        <p:txBody>
          <a:bodyPr wrap="square" rtlCol="0">
            <a:spAutoFit/>
          </a:bodyPr>
          <a:lstStyle/>
          <a:p>
            <a:r>
              <a:rPr lang="en-GB" dirty="0"/>
              <a:t>Active business surgeries with 6 slots per surgery </a:t>
            </a:r>
          </a:p>
        </p:txBody>
      </p:sp>
    </p:spTree>
    <p:extLst>
      <p:ext uri="{BB962C8B-B14F-4D97-AF65-F5344CB8AC3E}">
        <p14:creationId xmlns:p14="http://schemas.microsoft.com/office/powerpoint/2010/main" val="408776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590800"/>
            <a:ext cx="8763000" cy="4154984"/>
          </a:xfrm>
          <a:prstGeom prst="rect">
            <a:avLst/>
          </a:prstGeom>
          <a:solidFill>
            <a:schemeClr val="bg1"/>
          </a:solidFill>
        </p:spPr>
        <p:txBody>
          <a:bodyPr wrap="square">
            <a:spAutoFit/>
          </a:bodyPr>
          <a:lstStyle/>
          <a:p>
            <a:pPr>
              <a:spcAft>
                <a:spcPts val="600"/>
              </a:spcAft>
            </a:pPr>
            <a:r>
              <a:rPr lang="en-GB" b="1" dirty="0">
                <a:solidFill>
                  <a:srgbClr val="0070C0"/>
                </a:solidFill>
                <a:latin typeface="Calibri" panose="020F0502020204030204" pitchFamily="34" charset="0"/>
                <a:cs typeface="Calibri" panose="020F0502020204030204" pitchFamily="34" charset="0"/>
                <a:hlinkClick r:id="rId2" tooltip="Contracts Finder">
                  <a:extLst>
                    <a:ext uri="{A12FA001-AC4F-418D-AE19-62706E023703}">
                      <ahyp:hlinkClr xmlns:ahyp="http://schemas.microsoft.com/office/drawing/2018/hyperlinkcolor" val="tx"/>
                    </a:ext>
                  </a:extLst>
                </a:hlinkClick>
              </a:rPr>
              <a:t>UKSPF E37: TAILORED SKILLS FOR EMPLOYMENT for </a:t>
            </a:r>
            <a:r>
              <a:rPr lang="en-GB" b="1" u="sng" dirty="0">
                <a:solidFill>
                  <a:srgbClr val="0070C0"/>
                </a:solidFill>
                <a:latin typeface="Calibri" panose="020F0502020204030204" pitchFamily="34" charset="0"/>
                <a:cs typeface="Calibri" panose="020F0502020204030204" pitchFamily="34" charset="0"/>
                <a:hlinkClick r:id="rId2" tooltip="Contracts Finder">
                  <a:extLst>
                    <a:ext uri="{A12FA001-AC4F-418D-AE19-62706E023703}">
                      <ahyp:hlinkClr xmlns:ahyp="http://schemas.microsoft.com/office/drawing/2018/hyperlinkcolor" val="tx"/>
                    </a:ext>
                  </a:extLst>
                </a:hlinkClick>
              </a:rPr>
              <a:t>BDC</a:t>
            </a:r>
            <a:r>
              <a:rPr lang="en-GB" b="1" u="sng" dirty="0">
                <a:solidFill>
                  <a:srgbClr val="0070C0"/>
                </a:solidFill>
                <a:latin typeface="Calibri" panose="020F0502020204030204" pitchFamily="34" charset="0"/>
                <a:cs typeface="Calibri" panose="020F0502020204030204" pitchFamily="34" charset="0"/>
              </a:rPr>
              <a:t> (£100K)</a:t>
            </a:r>
          </a:p>
          <a:p>
            <a:pPr marL="742950" lvl="1" indent="-285750">
              <a:spcAft>
                <a:spcPts val="600"/>
              </a:spcAft>
              <a:buFont typeface="Arial" panose="020B0604020202020204" pitchFamily="34" charset="0"/>
              <a:buChar char="•"/>
            </a:pPr>
            <a:r>
              <a:rPr lang="en-GB" dirty="0">
                <a:solidFill>
                  <a:srgbClr val="1E2125"/>
                </a:solidFill>
                <a:latin typeface="Calibri" panose="020F0502020204030204" pitchFamily="34" charset="0"/>
                <a:cs typeface="Calibri" panose="020F0502020204030204" pitchFamily="34" charset="0"/>
              </a:rPr>
              <a:t>Tender for supply of services in respect of tailored support to help people in employment, who are not supported by mainstream provision to address barriers to accessing education and training courses. This includes supporting the retention of groups who are likely to leave the labour market early.</a:t>
            </a:r>
          </a:p>
          <a:p>
            <a:pPr marL="742950" lvl="1" indent="-285750">
              <a:spcAft>
                <a:spcPts val="12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e.g. </a:t>
            </a:r>
            <a:r>
              <a:rPr lang="en-GB" sz="1800" dirty="0">
                <a:effectLst/>
                <a:latin typeface="Calibri" panose="020F0502020204030204" pitchFamily="34" charset="0"/>
                <a:ea typeface="Calibri" panose="020F0502020204030204" pitchFamily="34" charset="0"/>
                <a:cs typeface="Calibri" panose="020F0502020204030204" pitchFamily="34" charset="0"/>
              </a:rPr>
              <a:t>MS Office suite, digital marketing, project management, leadership &amp; management, quality </a:t>
            </a:r>
            <a:r>
              <a:rPr lang="en-GB" dirty="0">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change management and BIT </a:t>
            </a:r>
            <a:endParaRPr lang="en-GB" dirty="0">
              <a:solidFill>
                <a:srgbClr val="1E2125"/>
              </a:solidFill>
              <a:latin typeface="Calibri" panose="020F0502020204030204" pitchFamily="34" charset="0"/>
              <a:cs typeface="Calibri" panose="020F0502020204030204" pitchFamily="34" charset="0"/>
            </a:endParaRPr>
          </a:p>
          <a:p>
            <a:pPr>
              <a:spcAft>
                <a:spcPts val="600"/>
              </a:spcAft>
            </a:pPr>
            <a:r>
              <a:rPr lang="en-GB" b="1" u="sng" dirty="0">
                <a:solidFill>
                  <a:srgbClr val="0070C0"/>
                </a:solidFill>
                <a:latin typeface="Calibri" panose="020F0502020204030204" pitchFamily="34" charset="0"/>
                <a:cs typeface="Calibri" panose="020F0502020204030204" pitchFamily="34" charset="0"/>
              </a:rPr>
              <a:t>UKSPF E39: GREEN SKILLS COURSES for BDC (£80K)</a:t>
            </a:r>
          </a:p>
          <a:p>
            <a:pPr marL="742950" lvl="1" indent="-285750">
              <a:spcAft>
                <a:spcPts val="600"/>
              </a:spcAft>
              <a:buFont typeface="Arial" panose="020B0604020202020204" pitchFamily="34" charset="0"/>
              <a:buChar char="•"/>
            </a:pPr>
            <a:r>
              <a:rPr lang="en-GB" dirty="0">
                <a:solidFill>
                  <a:srgbClr val="1E2125"/>
                </a:solidFill>
                <a:latin typeface="Calibri" panose="020F0502020204030204" pitchFamily="34" charset="0"/>
                <a:cs typeface="Calibri" panose="020F0502020204030204" pitchFamily="34" charset="0"/>
              </a:rPr>
              <a:t>Tender for supply of services in respect of Short courses to focus on green skills initiatives and training for SMEs on reducing their carbon footprint; </a:t>
            </a:r>
          </a:p>
          <a:p>
            <a:pPr marL="742950" lvl="1" indent="-285750">
              <a:spcAft>
                <a:spcPts val="600"/>
              </a:spcAft>
              <a:buFont typeface="Arial" panose="020B0604020202020204" pitchFamily="34" charset="0"/>
              <a:buChar char="•"/>
            </a:pPr>
            <a:r>
              <a:rPr lang="en-GB" dirty="0">
                <a:solidFill>
                  <a:srgbClr val="1E2125"/>
                </a:solidFill>
                <a:latin typeface="Calibri" panose="020F0502020204030204" pitchFamily="34" charset="0"/>
                <a:cs typeface="Calibri" panose="020F0502020204030204" pitchFamily="34" charset="0"/>
              </a:rPr>
              <a:t>e.g. developing and implementing a carbon strategy; energy renewables; carbon-off setting; waste reduction. Micro and small heating engineering companies - heat pump installation overview/training</a:t>
            </a:r>
          </a:p>
        </p:txBody>
      </p:sp>
      <p:pic>
        <p:nvPicPr>
          <p:cNvPr id="3" name="Picture 2"/>
          <p:cNvPicPr>
            <a:picLocks noChangeAspect="1"/>
          </p:cNvPicPr>
          <p:nvPr/>
        </p:nvPicPr>
        <p:blipFill>
          <a:blip r:embed="rId3"/>
          <a:stretch>
            <a:fillRect/>
          </a:stretch>
        </p:blipFill>
        <p:spPr>
          <a:xfrm>
            <a:off x="7056120" y="1428458"/>
            <a:ext cx="1905000" cy="737419"/>
          </a:xfrm>
          <a:prstGeom prst="rect">
            <a:avLst/>
          </a:prstGeom>
        </p:spPr>
      </p:pic>
      <p:sp>
        <p:nvSpPr>
          <p:cNvPr id="4" name="TextBox 3">
            <a:extLst>
              <a:ext uri="{FF2B5EF4-FFF2-40B4-BE49-F238E27FC236}">
                <a16:creationId xmlns:a16="http://schemas.microsoft.com/office/drawing/2014/main" id="{647BEB20-1923-CCD3-BFD5-581B162B7887}"/>
              </a:ext>
            </a:extLst>
          </p:cNvPr>
          <p:cNvSpPr txBox="1"/>
          <p:nvPr/>
        </p:nvSpPr>
        <p:spPr>
          <a:xfrm>
            <a:off x="396240" y="1066800"/>
            <a:ext cx="6477000" cy="1631216"/>
          </a:xfrm>
          <a:prstGeom prst="rect">
            <a:avLst/>
          </a:prstGeom>
          <a:noFill/>
        </p:spPr>
        <p:txBody>
          <a:bodyPr wrap="square" rtlCol="0">
            <a:spAutoFit/>
          </a:bodyPr>
          <a:lstStyle/>
          <a:p>
            <a:pPr>
              <a:spcAft>
                <a:spcPts val="600"/>
              </a:spcAft>
            </a:pPr>
            <a:r>
              <a:rPr lang="en-GB" b="1" u="sng" dirty="0">
                <a:solidFill>
                  <a:srgbClr val="0070C0"/>
                </a:solidFill>
                <a:latin typeface="Calibri" panose="020F0502020204030204" pitchFamily="34" charset="0"/>
                <a:cs typeface="Calibri" panose="020F0502020204030204" pitchFamily="34" charset="0"/>
                <a:hlinkClick r:id="rId2" tooltip="Contracts Finder">
                  <a:extLst>
                    <a:ext uri="{A12FA001-AC4F-418D-AE19-62706E023703}">
                      <ahyp:hlinkClr xmlns:ahyp="http://schemas.microsoft.com/office/drawing/2018/hyperlinkcolor" val="tx"/>
                    </a:ext>
                  </a:extLst>
                </a:hlinkClick>
              </a:rPr>
              <a:t>UKSPF E33 </a:t>
            </a:r>
            <a:endParaRPr lang="en-GB" b="1" u="sng" dirty="0">
              <a:solidFill>
                <a:srgbClr val="0070C0"/>
              </a:solidFill>
              <a:latin typeface="Calibri" panose="020F0502020204030204" pitchFamily="34" charset="0"/>
              <a:cs typeface="Calibri" panose="020F0502020204030204" pitchFamily="34" charset="0"/>
            </a:endParaRPr>
          </a:p>
          <a:p>
            <a:pPr>
              <a:spcAft>
                <a:spcPts val="600"/>
              </a:spcAft>
            </a:pPr>
            <a:r>
              <a:rPr lang="en-GB" dirty="0">
                <a:latin typeface="Calibri" panose="020F0502020204030204" pitchFamily="34" charset="0"/>
                <a:cs typeface="Calibri" panose="020F0502020204030204" pitchFamily="34" charset="0"/>
              </a:rPr>
              <a:t>Joint commissioning of provision for People and Skills Investment Priority (E33 &amp; E34) on a Countywide basis.  Support for those economically inactive.</a:t>
            </a:r>
            <a:endParaRPr lang="en-GB" u="sng" dirty="0">
              <a:solidFill>
                <a:srgbClr val="0070C0"/>
              </a:solidFill>
              <a:latin typeface="Calibri" panose="020F0502020204030204" pitchFamily="34" charset="0"/>
              <a:cs typeface="Calibri" panose="020F0502020204030204" pitchFamily="34" charset="0"/>
              <a:hlinkClick r:id="rId2" tooltip="Contracts Finder">
                <a:extLst>
                  <a:ext uri="{A12FA001-AC4F-418D-AE19-62706E023703}">
                    <ahyp:hlinkClr xmlns:ahyp="http://schemas.microsoft.com/office/drawing/2018/hyperlinkcolor" val="tx"/>
                  </a:ext>
                </a:extLst>
              </a:hlinkClick>
            </a:endParaRPr>
          </a:p>
          <a:p>
            <a:endParaRPr lang="en-GB" dirty="0"/>
          </a:p>
        </p:txBody>
      </p:sp>
      <p:sp>
        <p:nvSpPr>
          <p:cNvPr id="5" name="TextBox 4">
            <a:extLst>
              <a:ext uri="{FF2B5EF4-FFF2-40B4-BE49-F238E27FC236}">
                <a16:creationId xmlns:a16="http://schemas.microsoft.com/office/drawing/2014/main" id="{1B32E231-81FD-DA32-D712-E3F7416215F5}"/>
              </a:ext>
            </a:extLst>
          </p:cNvPr>
          <p:cNvSpPr txBox="1"/>
          <p:nvPr/>
        </p:nvSpPr>
        <p:spPr>
          <a:xfrm>
            <a:off x="381000" y="243840"/>
            <a:ext cx="8229600" cy="723275"/>
          </a:xfrm>
          <a:prstGeom prst="rect">
            <a:avLst/>
          </a:prstGeom>
          <a:solidFill>
            <a:schemeClr val="bg1"/>
          </a:solidFill>
        </p:spPr>
        <p:txBody>
          <a:bodyPr wrap="square" rtlCol="0">
            <a:spAutoFit/>
          </a:bodyPr>
          <a:lstStyle/>
          <a:p>
            <a:pPr>
              <a:spcAft>
                <a:spcPts val="600"/>
              </a:spcAft>
            </a:pPr>
            <a:r>
              <a:rPr lang="en-GB" b="1" dirty="0">
                <a:solidFill>
                  <a:srgbClr val="1E2125"/>
                </a:solidFill>
                <a:latin typeface="Calibri" panose="020F0502020204030204" pitchFamily="34" charset="0"/>
                <a:cs typeface="Calibri" panose="020F0502020204030204" pitchFamily="34" charset="0"/>
              </a:rPr>
              <a:t>UKSPF support for people and skills</a:t>
            </a:r>
            <a:endParaRPr lang="en-GB" dirty="0">
              <a:solidFill>
                <a:srgbClr val="1E2125"/>
              </a:solidFill>
              <a:latin typeface="Calibri" panose="020F0502020204030204" pitchFamily="34" charset="0"/>
              <a:cs typeface="Calibri" panose="020F0502020204030204" pitchFamily="34" charset="0"/>
            </a:endParaRPr>
          </a:p>
          <a:p>
            <a:pPr>
              <a:spcAft>
                <a:spcPts val="600"/>
              </a:spcAft>
            </a:pPr>
            <a:r>
              <a:rPr lang="en-GB" dirty="0">
                <a:solidFill>
                  <a:srgbClr val="1E2125"/>
                </a:solidFill>
                <a:latin typeface="Calibri" panose="020F0502020204030204" pitchFamily="34" charset="0"/>
                <a:cs typeface="Calibri" panose="020F0502020204030204" pitchFamily="34" charset="0"/>
              </a:rPr>
              <a:t>Tender opportunities for the project area 'Support for People and Skills' are now live:</a:t>
            </a:r>
          </a:p>
        </p:txBody>
      </p:sp>
    </p:spTree>
    <p:extLst>
      <p:ext uri="{BB962C8B-B14F-4D97-AF65-F5344CB8AC3E}">
        <p14:creationId xmlns:p14="http://schemas.microsoft.com/office/powerpoint/2010/main" val="89837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229600" cy="2262158"/>
          </a:xfrm>
          <a:prstGeom prst="rect">
            <a:avLst/>
          </a:prstGeom>
          <a:solidFill>
            <a:schemeClr val="bg1"/>
          </a:solidFill>
        </p:spPr>
        <p:txBody>
          <a:bodyPr wrap="square">
            <a:spAutoFit/>
          </a:bodyPr>
          <a:lstStyle/>
          <a:p>
            <a:pPr>
              <a:spcAft>
                <a:spcPts val="600"/>
              </a:spcAft>
            </a:pPr>
            <a:r>
              <a:rPr lang="en-GB" b="1" u="sng" dirty="0">
                <a:solidFill>
                  <a:srgbClr val="0070C0"/>
                </a:solidFill>
                <a:latin typeface="Calibri" panose="020F0502020204030204" pitchFamily="34" charset="0"/>
                <a:cs typeface="Calibri" panose="020F0502020204030204" pitchFamily="34" charset="0"/>
              </a:rPr>
              <a:t>UKSPF E41: DIGITAL SKILLS for BDC (£80k)</a:t>
            </a:r>
          </a:p>
          <a:p>
            <a:pPr marL="742950" lvl="1" indent="-285750">
              <a:spcAft>
                <a:spcPts val="600"/>
              </a:spcAft>
              <a:buFont typeface="Arial" panose="020B0604020202020204" pitchFamily="34" charset="0"/>
              <a:buChar char="•"/>
            </a:pPr>
            <a:r>
              <a:rPr lang="en-GB" dirty="0">
                <a:solidFill>
                  <a:srgbClr val="1E2125"/>
                </a:solidFill>
                <a:latin typeface="Calibri" panose="020F0502020204030204" pitchFamily="34" charset="0"/>
                <a:cs typeface="Calibri" panose="020F0502020204030204" pitchFamily="34" charset="0"/>
              </a:rPr>
              <a:t>Tender for supply of services in respect of short courses to focus on local digital skills need </a:t>
            </a:r>
          </a:p>
          <a:p>
            <a:pPr marL="742950" lvl="1" indent="-285750">
              <a:spcAft>
                <a:spcPts val="600"/>
              </a:spcAft>
              <a:buFont typeface="Arial" panose="020B0604020202020204" pitchFamily="34" charset="0"/>
              <a:buChar char="•"/>
            </a:pPr>
            <a:r>
              <a:rPr lang="en-GB" dirty="0">
                <a:solidFill>
                  <a:srgbClr val="1E2125"/>
                </a:solidFill>
                <a:latin typeface="Calibri" panose="020F0502020204030204" pitchFamily="34" charset="0"/>
                <a:cs typeface="Calibri" panose="020F0502020204030204" pitchFamily="34" charset="0"/>
              </a:rPr>
              <a:t>e.g. Digital literacy, data analysis / interpretation / reporting, digital marketing, MS Office suite, AI, automation, basic programming and networking, cybersecurity, website and graphic design</a:t>
            </a:r>
          </a:p>
          <a:p>
            <a:pPr lvl="1">
              <a:spcAft>
                <a:spcPts val="600"/>
              </a:spcAft>
            </a:pPr>
            <a:r>
              <a:rPr lang="en-GB" b="1" dirty="0">
                <a:solidFill>
                  <a:srgbClr val="1E2125"/>
                </a:solidFill>
                <a:latin typeface="Calibri" panose="020F0502020204030204" pitchFamily="34" charset="0"/>
                <a:cs typeface="Calibri" panose="020F0502020204030204" pitchFamily="34" charset="0"/>
              </a:rPr>
              <a:t>The closing date for E37. E38 and E41 is 8 March 2024, 12pm.</a:t>
            </a:r>
            <a:endParaRPr lang="en-GB" dirty="0">
              <a:solidFill>
                <a:srgbClr val="1E2125"/>
              </a:solidFill>
              <a:latin typeface="Calibri" panose="020F0502020204030204" pitchFamily="34" charset="0"/>
              <a:cs typeface="Calibri" panose="020F0502020204030204" pitchFamily="34" charset="0"/>
            </a:endParaRPr>
          </a:p>
        </p:txBody>
      </p:sp>
      <p:sp>
        <p:nvSpPr>
          <p:cNvPr id="3" name="TextBox 2"/>
          <p:cNvSpPr txBox="1"/>
          <p:nvPr/>
        </p:nvSpPr>
        <p:spPr>
          <a:xfrm>
            <a:off x="391160" y="3429000"/>
            <a:ext cx="7924800" cy="2262158"/>
          </a:xfrm>
          <a:prstGeom prst="rect">
            <a:avLst/>
          </a:prstGeom>
          <a:noFill/>
        </p:spPr>
        <p:txBody>
          <a:bodyPr wrap="square" rtlCol="0">
            <a:spAutoFit/>
          </a:bodyPr>
          <a:lstStyle/>
          <a:p>
            <a:pPr>
              <a:spcAft>
                <a:spcPts val="600"/>
              </a:spcAft>
            </a:pPr>
            <a:r>
              <a:rPr lang="en-GB" b="1" u="sng" dirty="0">
                <a:solidFill>
                  <a:srgbClr val="0070C0"/>
                </a:solidFill>
                <a:latin typeface="Calibri" panose="020F0502020204030204" pitchFamily="34" charset="0"/>
                <a:cs typeface="Calibri" panose="020F0502020204030204" pitchFamily="34" charset="0"/>
              </a:rPr>
              <a:t>UKSPF E38: Local Area Skills Need</a:t>
            </a:r>
          </a:p>
          <a:p>
            <a:pPr marL="742950" lvl="1"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Tender for supply of services in respect of training in Heritage Construction Skills to help meet this skills gap with the district. </a:t>
            </a:r>
          </a:p>
          <a:p>
            <a:pPr marL="742950" lvl="1" indent="-285750">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Responding to aging workforce in heritage construction / renovation trades (masonry,  joinery, lead, lime pointing / plaster) alongside significant heritage assets in the district.</a:t>
            </a:r>
          </a:p>
          <a:p>
            <a:pPr lvl="1">
              <a:spcAft>
                <a:spcPts val="600"/>
              </a:spcAft>
            </a:pPr>
            <a:r>
              <a:rPr lang="en-GB" b="1" dirty="0">
                <a:solidFill>
                  <a:srgbClr val="1E2125"/>
                </a:solidFill>
                <a:latin typeface="Calibri" panose="020F0502020204030204" pitchFamily="34" charset="0"/>
                <a:cs typeface="Calibri" panose="020F0502020204030204" pitchFamily="34" charset="0"/>
              </a:rPr>
              <a:t>Going live soon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8756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eveBrown">
      <a:majorFont>
        <a:latin typeface="DIN Alternate Medium"/>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35851</TotalTime>
  <Words>1105</Words>
  <Application>Microsoft Office PowerPoint</Application>
  <PresentationFormat>On-screen Show (4:3)</PresentationFormat>
  <Paragraphs>92</Paragraphs>
  <Slides>11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DIN Alternate Medium</vt:lpstr>
      <vt:lpstr>Swis721 BT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Brassington</dc:creator>
  <cp:lastModifiedBy>Jayden Scott</cp:lastModifiedBy>
  <cp:revision>642</cp:revision>
  <cp:lastPrinted>2019-09-17T10:35:57Z</cp:lastPrinted>
  <dcterms:created xsi:type="dcterms:W3CDTF">2006-08-16T00:00:00Z</dcterms:created>
  <dcterms:modified xsi:type="dcterms:W3CDTF">2024-02-22T11:19:42Z</dcterms:modified>
</cp:coreProperties>
</file>