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8" r:id="rId3"/>
    <p:sldId id="263" r:id="rId4"/>
    <p:sldId id="257" r:id="rId5"/>
    <p:sldId id="267" r:id="rId6"/>
    <p:sldId id="258" r:id="rId7"/>
    <p:sldId id="259" r:id="rId8"/>
    <p:sldId id="262"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2AE342-C8EE-4048-BEA7-995A607AAC52}" v="3" dt="2024-02-20T14:23:03.1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80" d="100"/>
          <a:sy n="80" d="100"/>
        </p:scale>
        <p:origin x="67"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ke Soar" userId="6df4ec76-1141-404f-ba7f-9e38d0c13000" providerId="ADAL" clId="{5F2AE342-C8EE-4048-BEA7-995A607AAC52}"/>
    <pc:docChg chg="undo custSel addSld delSld modSld">
      <pc:chgData name="Jake Soar" userId="6df4ec76-1141-404f-ba7f-9e38d0c13000" providerId="ADAL" clId="{5F2AE342-C8EE-4048-BEA7-995A607AAC52}" dt="2024-02-20T14:23:21.318" v="58" actId="2696"/>
      <pc:docMkLst>
        <pc:docMk/>
      </pc:docMkLst>
      <pc:sldChg chg="del">
        <pc:chgData name="Jake Soar" userId="6df4ec76-1141-404f-ba7f-9e38d0c13000" providerId="ADAL" clId="{5F2AE342-C8EE-4048-BEA7-995A607AAC52}" dt="2024-02-20T14:23:21.318" v="58" actId="2696"/>
        <pc:sldMkLst>
          <pc:docMk/>
          <pc:sldMk cId="2084626259" sldId="261"/>
        </pc:sldMkLst>
      </pc:sldChg>
      <pc:sldChg chg="addSp delSp modSp del mod">
        <pc:chgData name="Jake Soar" userId="6df4ec76-1141-404f-ba7f-9e38d0c13000" providerId="ADAL" clId="{5F2AE342-C8EE-4048-BEA7-995A607AAC52}" dt="2024-02-20T14:23:17.543" v="57" actId="2696"/>
        <pc:sldMkLst>
          <pc:docMk/>
          <pc:sldMk cId="3643299156" sldId="269"/>
        </pc:sldMkLst>
        <pc:spChg chg="add del mod">
          <ac:chgData name="Jake Soar" userId="6df4ec76-1141-404f-ba7f-9e38d0c13000" providerId="ADAL" clId="{5F2AE342-C8EE-4048-BEA7-995A607AAC52}" dt="2024-02-20T14:21:11.618" v="1"/>
          <ac:spMkLst>
            <pc:docMk/>
            <pc:sldMk cId="3643299156" sldId="269"/>
            <ac:spMk id="3" creationId="{E7A816E1-B790-55F2-96A7-6F780BD646A9}"/>
          </ac:spMkLst>
        </pc:spChg>
        <pc:spChg chg="add mod">
          <ac:chgData name="Jake Soar" userId="6df4ec76-1141-404f-ba7f-9e38d0c13000" providerId="ADAL" clId="{5F2AE342-C8EE-4048-BEA7-995A607AAC52}" dt="2024-02-20T14:21:48.391" v="49" actId="20577"/>
          <ac:spMkLst>
            <pc:docMk/>
            <pc:sldMk cId="3643299156" sldId="269"/>
            <ac:spMk id="7" creationId="{24612081-5639-4000-48CD-72BC3AD37EE9}"/>
          </ac:spMkLst>
        </pc:spChg>
        <pc:graphicFrameChg chg="add mod modGraphic">
          <ac:chgData name="Jake Soar" userId="6df4ec76-1141-404f-ba7f-9e38d0c13000" providerId="ADAL" clId="{5F2AE342-C8EE-4048-BEA7-995A607AAC52}" dt="2024-02-20T14:21:22.639" v="4" actId="1076"/>
          <ac:graphicFrameMkLst>
            <pc:docMk/>
            <pc:sldMk cId="3643299156" sldId="269"/>
            <ac:graphicFrameMk id="5" creationId="{76B03804-F9E1-67D4-EA18-2AB249C34D2E}"/>
          </ac:graphicFrameMkLst>
        </pc:graphicFrameChg>
        <pc:picChg chg="del">
          <ac:chgData name="Jake Soar" userId="6df4ec76-1141-404f-ba7f-9e38d0c13000" providerId="ADAL" clId="{5F2AE342-C8EE-4048-BEA7-995A607AAC52}" dt="2024-02-20T14:20:36.070" v="0" actId="478"/>
          <ac:picMkLst>
            <pc:docMk/>
            <pc:sldMk cId="3643299156" sldId="269"/>
            <ac:picMk id="6" creationId="{E9875F28-90DE-43F1-9730-27EA45A53BC1}"/>
          </ac:picMkLst>
        </pc:picChg>
      </pc:sldChg>
      <pc:sldChg chg="addSp delSp modSp new del mod setBg">
        <pc:chgData name="Jake Soar" userId="6df4ec76-1141-404f-ba7f-9e38d0c13000" providerId="ADAL" clId="{5F2AE342-C8EE-4048-BEA7-995A607AAC52}" dt="2024-02-20T14:23:13.534" v="56" actId="2696"/>
        <pc:sldMkLst>
          <pc:docMk/>
          <pc:sldMk cId="2283276320" sldId="270"/>
        </pc:sldMkLst>
        <pc:spChg chg="add del">
          <ac:chgData name="Jake Soar" userId="6df4ec76-1141-404f-ba7f-9e38d0c13000" providerId="ADAL" clId="{5F2AE342-C8EE-4048-BEA7-995A607AAC52}" dt="2024-02-20T14:23:09.913" v="55" actId="26606"/>
          <ac:spMkLst>
            <pc:docMk/>
            <pc:sldMk cId="2283276320" sldId="270"/>
            <ac:spMk id="2" creationId="{1AF29326-7FE3-D416-9CCB-8870E6369829}"/>
          </ac:spMkLst>
        </pc:spChg>
        <pc:spChg chg="del">
          <ac:chgData name="Jake Soar" userId="6df4ec76-1141-404f-ba7f-9e38d0c13000" providerId="ADAL" clId="{5F2AE342-C8EE-4048-BEA7-995A607AAC52}" dt="2024-02-20T14:23:03.154" v="52"/>
          <ac:spMkLst>
            <pc:docMk/>
            <pc:sldMk cId="2283276320" sldId="270"/>
            <ac:spMk id="3" creationId="{4891EF30-DBF1-626F-4B5E-928372CF9A88}"/>
          </ac:spMkLst>
        </pc:spChg>
        <pc:spChg chg="mod">
          <ac:chgData name="Jake Soar" userId="6df4ec76-1141-404f-ba7f-9e38d0c13000" providerId="ADAL" clId="{5F2AE342-C8EE-4048-BEA7-995A607AAC52}" dt="2024-02-20T14:23:09.913" v="55" actId="26606"/>
          <ac:spMkLst>
            <pc:docMk/>
            <pc:sldMk cId="2283276320" sldId="270"/>
            <ac:spMk id="4" creationId="{5154A57E-9875-3EEC-63CE-E793BA8733C1}"/>
          </ac:spMkLst>
        </pc:spChg>
        <pc:spChg chg="add del">
          <ac:chgData name="Jake Soar" userId="6df4ec76-1141-404f-ba7f-9e38d0c13000" providerId="ADAL" clId="{5F2AE342-C8EE-4048-BEA7-995A607AAC52}" dt="2024-02-20T14:23:09.889" v="54" actId="26606"/>
          <ac:spMkLst>
            <pc:docMk/>
            <pc:sldMk cId="2283276320" sldId="270"/>
            <ac:spMk id="10" creationId="{F3060C83-F051-4F0E-ABAD-AA0DFC48B218}"/>
          </ac:spMkLst>
        </pc:spChg>
        <pc:spChg chg="add del">
          <ac:chgData name="Jake Soar" userId="6df4ec76-1141-404f-ba7f-9e38d0c13000" providerId="ADAL" clId="{5F2AE342-C8EE-4048-BEA7-995A607AAC52}" dt="2024-02-20T14:23:09.889" v="54" actId="26606"/>
          <ac:spMkLst>
            <pc:docMk/>
            <pc:sldMk cId="2283276320" sldId="270"/>
            <ac:spMk id="12" creationId="{83C98ABE-055B-441F-B07E-44F97F083C39}"/>
          </ac:spMkLst>
        </pc:spChg>
        <pc:spChg chg="add del">
          <ac:chgData name="Jake Soar" userId="6df4ec76-1141-404f-ba7f-9e38d0c13000" providerId="ADAL" clId="{5F2AE342-C8EE-4048-BEA7-995A607AAC52}" dt="2024-02-20T14:23:09.889" v="54" actId="26606"/>
          <ac:spMkLst>
            <pc:docMk/>
            <pc:sldMk cId="2283276320" sldId="270"/>
            <ac:spMk id="14" creationId="{29FDB030-9B49-4CED-8CCD-4D99382388AC}"/>
          </ac:spMkLst>
        </pc:spChg>
        <pc:spChg chg="add del">
          <ac:chgData name="Jake Soar" userId="6df4ec76-1141-404f-ba7f-9e38d0c13000" providerId="ADAL" clId="{5F2AE342-C8EE-4048-BEA7-995A607AAC52}" dt="2024-02-20T14:23:09.889" v="54" actId="26606"/>
          <ac:spMkLst>
            <pc:docMk/>
            <pc:sldMk cId="2283276320" sldId="270"/>
            <ac:spMk id="16" creationId="{3783CA14-24A1-485C-8B30-D6A5D87987AD}"/>
          </ac:spMkLst>
        </pc:spChg>
        <pc:spChg chg="add del">
          <ac:chgData name="Jake Soar" userId="6df4ec76-1141-404f-ba7f-9e38d0c13000" providerId="ADAL" clId="{5F2AE342-C8EE-4048-BEA7-995A607AAC52}" dt="2024-02-20T14:23:09.889" v="54" actId="26606"/>
          <ac:spMkLst>
            <pc:docMk/>
            <pc:sldMk cId="2283276320" sldId="270"/>
            <ac:spMk id="18" creationId="{9A97C86A-04D6-40F7-AE84-31AB43E6A846}"/>
          </ac:spMkLst>
        </pc:spChg>
        <pc:spChg chg="add del">
          <ac:chgData name="Jake Soar" userId="6df4ec76-1141-404f-ba7f-9e38d0c13000" providerId="ADAL" clId="{5F2AE342-C8EE-4048-BEA7-995A607AAC52}" dt="2024-02-20T14:23:09.889" v="54" actId="26606"/>
          <ac:spMkLst>
            <pc:docMk/>
            <pc:sldMk cId="2283276320" sldId="270"/>
            <ac:spMk id="20" creationId="{FF9F2414-84E8-453E-B1F3-389FDE8192D9}"/>
          </ac:spMkLst>
        </pc:spChg>
        <pc:spChg chg="add del">
          <ac:chgData name="Jake Soar" userId="6df4ec76-1141-404f-ba7f-9e38d0c13000" providerId="ADAL" clId="{5F2AE342-C8EE-4048-BEA7-995A607AAC52}" dt="2024-02-20T14:23:09.889" v="54" actId="26606"/>
          <ac:spMkLst>
            <pc:docMk/>
            <pc:sldMk cId="2283276320" sldId="270"/>
            <ac:spMk id="22" creationId="{3ECA69A1-7536-43AC-85EF-C7106179F5ED}"/>
          </ac:spMkLst>
        </pc:spChg>
        <pc:spChg chg="add">
          <ac:chgData name="Jake Soar" userId="6df4ec76-1141-404f-ba7f-9e38d0c13000" providerId="ADAL" clId="{5F2AE342-C8EE-4048-BEA7-995A607AAC52}" dt="2024-02-20T14:23:09.913" v="55" actId="26606"/>
          <ac:spMkLst>
            <pc:docMk/>
            <pc:sldMk cId="2283276320" sldId="270"/>
            <ac:spMk id="24" creationId="{1AF29326-7FE3-D416-9CCB-8870E6369829}"/>
          </ac:spMkLst>
        </pc:spChg>
        <pc:grpChg chg="add">
          <ac:chgData name="Jake Soar" userId="6df4ec76-1141-404f-ba7f-9e38d0c13000" providerId="ADAL" clId="{5F2AE342-C8EE-4048-BEA7-995A607AAC52}" dt="2024-02-20T14:23:09.913" v="55" actId="26606"/>
          <ac:grpSpMkLst>
            <pc:docMk/>
            <pc:sldMk cId="2283276320" sldId="270"/>
            <ac:grpSpMk id="25" creationId="{36F3F807-D713-CA40-3016-75F2B9FC1813}"/>
          </ac:grpSpMkLst>
        </pc:grpChg>
        <pc:graphicFrameChg chg="add mod ord">
          <ac:chgData name="Jake Soar" userId="6df4ec76-1141-404f-ba7f-9e38d0c13000" providerId="ADAL" clId="{5F2AE342-C8EE-4048-BEA7-995A607AAC52}" dt="2024-02-20T14:23:09.913" v="55" actId="26606"/>
          <ac:graphicFrameMkLst>
            <pc:docMk/>
            <pc:sldMk cId="2283276320" sldId="270"/>
            <ac:graphicFrameMk id="5" creationId="{4340C27C-1848-2110-CA12-40AD3B38032A}"/>
          </ac:graphicFrameMkLst>
        </pc:graphicFrameChg>
      </pc:sldChg>
      <pc:sldChg chg="del">
        <pc:chgData name="Jake Soar" userId="6df4ec76-1141-404f-ba7f-9e38d0c13000" providerId="ADAL" clId="{5F2AE342-C8EE-4048-BEA7-995A607AAC52}" dt="2024-02-20T14:22:03.304" v="50" actId="2696"/>
        <pc:sldMkLst>
          <pc:docMk/>
          <pc:sldMk cId="2709314620" sldId="27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41624B-9B2E-41F0-92B5-DDAE09CC3EB6}" type="doc">
      <dgm:prSet loTypeId="urn:microsoft.com/office/officeart/2005/8/layout/hProcess9" loCatId="process" qsTypeId="urn:microsoft.com/office/officeart/2005/8/quickstyle/simple5" qsCatId="simple" csTypeId="urn:microsoft.com/office/officeart/2005/8/colors/accent1_2" csCatId="accent1" phldr="1"/>
      <dgm:spPr/>
    </dgm:pt>
    <dgm:pt modelId="{AD9690BE-9ADF-4CFC-8ADB-DE298AF0A4A7}">
      <dgm:prSet phldrT="[Text]" custT="1"/>
      <dgm:spPr/>
      <dgm:t>
        <a:bodyPr/>
        <a:lstStyle/>
        <a:p>
          <a:r>
            <a:rPr lang="en-GB" sz="1400" dirty="0">
              <a:latin typeface="Calibri" panose="020F0502020204030204" pitchFamily="34" charset="0"/>
              <a:cs typeface="Calibri" panose="020F0502020204030204" pitchFamily="34" charset="0"/>
            </a:rPr>
            <a:t>Jan-Feb 24</a:t>
          </a:r>
        </a:p>
        <a:p>
          <a:r>
            <a:rPr lang="en-GB" sz="1400" dirty="0">
              <a:latin typeface="Calibri" panose="020F0502020204030204" pitchFamily="34" charset="0"/>
              <a:cs typeface="Calibri" panose="020F0502020204030204" pitchFamily="34" charset="0"/>
            </a:rPr>
            <a:t>Promotion of  Round 1 Grants </a:t>
          </a:r>
        </a:p>
      </dgm:t>
    </dgm:pt>
    <dgm:pt modelId="{18B33F53-7319-4F57-8E50-99EFE554ABDA}" type="parTrans" cxnId="{5DA46C2D-2D44-44FB-AC42-53B07BADE975}">
      <dgm:prSet/>
      <dgm:spPr/>
      <dgm:t>
        <a:bodyPr/>
        <a:lstStyle/>
        <a:p>
          <a:endParaRPr lang="en-GB"/>
        </a:p>
      </dgm:t>
    </dgm:pt>
    <dgm:pt modelId="{AB136390-F351-4152-A98B-5BAC3226B05D}" type="sibTrans" cxnId="{5DA46C2D-2D44-44FB-AC42-53B07BADE975}">
      <dgm:prSet/>
      <dgm:spPr/>
      <dgm:t>
        <a:bodyPr/>
        <a:lstStyle/>
        <a:p>
          <a:endParaRPr lang="en-GB"/>
        </a:p>
      </dgm:t>
    </dgm:pt>
    <dgm:pt modelId="{D8628A3B-E0FA-4830-AD76-27E63E026878}">
      <dgm:prSet phldrT="[Text]" custT="1"/>
      <dgm:spPr/>
      <dgm:t>
        <a:bodyPr/>
        <a:lstStyle/>
        <a:p>
          <a:r>
            <a:rPr lang="en-GB" sz="1400" dirty="0">
              <a:latin typeface="Calibri" panose="020F0502020204030204" pitchFamily="34" charset="0"/>
              <a:cs typeface="Calibri" panose="020F0502020204030204" pitchFamily="34" charset="0"/>
            </a:rPr>
            <a:t>Feb-April 24</a:t>
          </a:r>
        </a:p>
        <a:p>
          <a:r>
            <a:rPr lang="en-GB" sz="1400" dirty="0">
              <a:latin typeface="Calibri" panose="020F0502020204030204" pitchFamily="34" charset="0"/>
              <a:cs typeface="Calibri" panose="020F0502020204030204" pitchFamily="34" charset="0"/>
            </a:rPr>
            <a:t>Grant Applications window opens</a:t>
          </a:r>
        </a:p>
      </dgm:t>
    </dgm:pt>
    <dgm:pt modelId="{26D709EA-A35F-451E-85CF-BC02179AF83D}" type="parTrans" cxnId="{B938F030-C719-49DE-B255-117ABEDC70B5}">
      <dgm:prSet/>
      <dgm:spPr/>
      <dgm:t>
        <a:bodyPr/>
        <a:lstStyle/>
        <a:p>
          <a:endParaRPr lang="en-GB"/>
        </a:p>
      </dgm:t>
    </dgm:pt>
    <dgm:pt modelId="{F0E6050D-12FB-48AC-A217-EE5BECC5F83C}" type="sibTrans" cxnId="{B938F030-C719-49DE-B255-117ABEDC70B5}">
      <dgm:prSet/>
      <dgm:spPr/>
      <dgm:t>
        <a:bodyPr/>
        <a:lstStyle/>
        <a:p>
          <a:endParaRPr lang="en-GB"/>
        </a:p>
      </dgm:t>
    </dgm:pt>
    <dgm:pt modelId="{3ED1B9B9-C1C6-47A0-A0C5-CBA9D481E032}">
      <dgm:prSet phldrT="[Text]" custT="1"/>
      <dgm:spPr/>
      <dgm:t>
        <a:bodyPr/>
        <a:lstStyle/>
        <a:p>
          <a:r>
            <a:rPr lang="en-GB" sz="1400" dirty="0">
              <a:latin typeface="Calibri" panose="020F0502020204030204" pitchFamily="34" charset="0"/>
              <a:cs typeface="Calibri" panose="020F0502020204030204" pitchFamily="34" charset="0"/>
            </a:rPr>
            <a:t>April-May 24</a:t>
          </a:r>
        </a:p>
        <a:p>
          <a:r>
            <a:rPr lang="en-GB" sz="1400" dirty="0">
              <a:latin typeface="Calibri" panose="020F0502020204030204" pitchFamily="34" charset="0"/>
              <a:cs typeface="Calibri" panose="020F0502020204030204" pitchFamily="34" charset="0"/>
            </a:rPr>
            <a:t>Grant Panel </a:t>
          </a:r>
        </a:p>
      </dgm:t>
    </dgm:pt>
    <dgm:pt modelId="{9E7A1B1F-8305-4776-A68B-0B1DFEC04644}" type="parTrans" cxnId="{6BA67023-ADD3-445F-9704-BC0A093E133A}">
      <dgm:prSet/>
      <dgm:spPr/>
      <dgm:t>
        <a:bodyPr/>
        <a:lstStyle/>
        <a:p>
          <a:endParaRPr lang="en-GB"/>
        </a:p>
      </dgm:t>
    </dgm:pt>
    <dgm:pt modelId="{858A3E0C-B386-48B1-BC8A-10B3F8C38124}" type="sibTrans" cxnId="{6BA67023-ADD3-445F-9704-BC0A093E133A}">
      <dgm:prSet/>
      <dgm:spPr/>
      <dgm:t>
        <a:bodyPr/>
        <a:lstStyle/>
        <a:p>
          <a:endParaRPr lang="en-GB"/>
        </a:p>
      </dgm:t>
    </dgm:pt>
    <dgm:pt modelId="{6730C599-000D-4490-8A63-ED2CDF80CD26}">
      <dgm:prSet custT="1"/>
      <dgm:spPr/>
      <dgm:t>
        <a:bodyPr/>
        <a:lstStyle/>
        <a:p>
          <a:r>
            <a:rPr lang="en-GB" sz="1400" dirty="0">
              <a:latin typeface="Calibri" panose="020F0502020204030204" pitchFamily="34" charset="0"/>
              <a:cs typeface="Calibri" panose="020F0502020204030204" pitchFamily="34" charset="0"/>
            </a:rPr>
            <a:t>May-June 24 </a:t>
          </a:r>
        </a:p>
        <a:p>
          <a:r>
            <a:rPr lang="en-GB" sz="1400" dirty="0">
              <a:latin typeface="Calibri" panose="020F0502020204030204" pitchFamily="34" charset="0"/>
              <a:cs typeface="Calibri" panose="020F0502020204030204" pitchFamily="34" charset="0"/>
            </a:rPr>
            <a:t>Intro calls with recipients </a:t>
          </a:r>
        </a:p>
      </dgm:t>
    </dgm:pt>
    <dgm:pt modelId="{D59AD5D6-7887-48F2-8593-C5F855073C4A}" type="parTrans" cxnId="{51F4096D-6A9C-463F-91E2-0EC84CD426DE}">
      <dgm:prSet/>
      <dgm:spPr/>
      <dgm:t>
        <a:bodyPr/>
        <a:lstStyle/>
        <a:p>
          <a:endParaRPr lang="en-GB"/>
        </a:p>
      </dgm:t>
    </dgm:pt>
    <dgm:pt modelId="{78D9D45E-D927-4900-AC1D-5693FA3EADF6}" type="sibTrans" cxnId="{51F4096D-6A9C-463F-91E2-0EC84CD426DE}">
      <dgm:prSet/>
      <dgm:spPr/>
      <dgm:t>
        <a:bodyPr/>
        <a:lstStyle/>
        <a:p>
          <a:endParaRPr lang="en-GB"/>
        </a:p>
      </dgm:t>
    </dgm:pt>
    <dgm:pt modelId="{95B52F73-E77B-4889-8F00-5FF4002E7C69}">
      <dgm:prSet custT="1"/>
      <dgm:spPr/>
      <dgm:t>
        <a:bodyPr/>
        <a:lstStyle/>
        <a:p>
          <a:r>
            <a:rPr lang="en-GB" sz="1400" dirty="0">
              <a:latin typeface="Calibri" panose="020F0502020204030204" pitchFamily="34" charset="0"/>
              <a:cs typeface="Calibri" panose="020F0502020204030204" pitchFamily="34" charset="0"/>
            </a:rPr>
            <a:t>June- Dec 24 </a:t>
          </a:r>
        </a:p>
        <a:p>
          <a:r>
            <a:rPr lang="en-GB" sz="1400" dirty="0">
              <a:latin typeface="Calibri" panose="020F0502020204030204" pitchFamily="34" charset="0"/>
              <a:cs typeface="Calibri" panose="020F0502020204030204" pitchFamily="34" charset="0"/>
            </a:rPr>
            <a:t>Grant Delivery </a:t>
          </a:r>
        </a:p>
      </dgm:t>
    </dgm:pt>
    <dgm:pt modelId="{74E85F0A-1659-4A22-A751-CD6FDFD18288}" type="parTrans" cxnId="{1C36AB9D-C944-4D3E-8507-4BE4B5037B5D}">
      <dgm:prSet/>
      <dgm:spPr/>
      <dgm:t>
        <a:bodyPr/>
        <a:lstStyle/>
        <a:p>
          <a:endParaRPr lang="en-GB"/>
        </a:p>
      </dgm:t>
    </dgm:pt>
    <dgm:pt modelId="{1888DC3E-E518-4FB2-9B63-8B8F8E51421B}" type="sibTrans" cxnId="{1C36AB9D-C944-4D3E-8507-4BE4B5037B5D}">
      <dgm:prSet/>
      <dgm:spPr/>
      <dgm:t>
        <a:bodyPr/>
        <a:lstStyle/>
        <a:p>
          <a:endParaRPr lang="en-GB"/>
        </a:p>
      </dgm:t>
    </dgm:pt>
    <dgm:pt modelId="{B45330CD-1E2E-41CC-AF6E-6982B6CA6F0D}" type="pres">
      <dgm:prSet presAssocID="{8A41624B-9B2E-41F0-92B5-DDAE09CC3EB6}" presName="CompostProcess" presStyleCnt="0">
        <dgm:presLayoutVars>
          <dgm:dir/>
          <dgm:resizeHandles val="exact"/>
        </dgm:presLayoutVars>
      </dgm:prSet>
      <dgm:spPr/>
    </dgm:pt>
    <dgm:pt modelId="{5911715C-8E42-43B6-8722-C1DA5B50B267}" type="pres">
      <dgm:prSet presAssocID="{8A41624B-9B2E-41F0-92B5-DDAE09CC3EB6}" presName="arrow" presStyleLbl="bgShp" presStyleIdx="0" presStyleCnt="1" custScaleX="117647" custLinFactNeighborX="0" custLinFactNeighborY="0"/>
      <dgm:spPr/>
    </dgm:pt>
    <dgm:pt modelId="{9945317C-F6BA-4B5F-9D9C-748993D4049E}" type="pres">
      <dgm:prSet presAssocID="{8A41624B-9B2E-41F0-92B5-DDAE09CC3EB6}" presName="linearProcess" presStyleCnt="0"/>
      <dgm:spPr/>
    </dgm:pt>
    <dgm:pt modelId="{A65B07B0-0F8E-44BB-A3A6-3BE1C0E253F8}" type="pres">
      <dgm:prSet presAssocID="{AD9690BE-9ADF-4CFC-8ADB-DE298AF0A4A7}" presName="textNode" presStyleLbl="node1" presStyleIdx="0" presStyleCnt="5">
        <dgm:presLayoutVars>
          <dgm:bulletEnabled val="1"/>
        </dgm:presLayoutVars>
      </dgm:prSet>
      <dgm:spPr/>
    </dgm:pt>
    <dgm:pt modelId="{CDAC4235-1A99-4E20-9B90-E5C00F32C3DD}" type="pres">
      <dgm:prSet presAssocID="{AB136390-F351-4152-A98B-5BAC3226B05D}" presName="sibTrans" presStyleCnt="0"/>
      <dgm:spPr/>
    </dgm:pt>
    <dgm:pt modelId="{2229CC0D-21B4-4CE1-A2F7-C14CA12CBDF5}" type="pres">
      <dgm:prSet presAssocID="{D8628A3B-E0FA-4830-AD76-27E63E026878}" presName="textNode" presStyleLbl="node1" presStyleIdx="1" presStyleCnt="5">
        <dgm:presLayoutVars>
          <dgm:bulletEnabled val="1"/>
        </dgm:presLayoutVars>
      </dgm:prSet>
      <dgm:spPr/>
    </dgm:pt>
    <dgm:pt modelId="{FE2442B9-2BD0-4665-8E74-32426A2C02F9}" type="pres">
      <dgm:prSet presAssocID="{F0E6050D-12FB-48AC-A217-EE5BECC5F83C}" presName="sibTrans" presStyleCnt="0"/>
      <dgm:spPr/>
    </dgm:pt>
    <dgm:pt modelId="{9D933743-4E21-4621-BFDA-8FBB1834E2EB}" type="pres">
      <dgm:prSet presAssocID="{3ED1B9B9-C1C6-47A0-A0C5-CBA9D481E032}" presName="textNode" presStyleLbl="node1" presStyleIdx="2" presStyleCnt="5">
        <dgm:presLayoutVars>
          <dgm:bulletEnabled val="1"/>
        </dgm:presLayoutVars>
      </dgm:prSet>
      <dgm:spPr/>
    </dgm:pt>
    <dgm:pt modelId="{53E92CF3-88DB-44EC-A9DA-192D5C3177D2}" type="pres">
      <dgm:prSet presAssocID="{858A3E0C-B386-48B1-BC8A-10B3F8C38124}" presName="sibTrans" presStyleCnt="0"/>
      <dgm:spPr/>
    </dgm:pt>
    <dgm:pt modelId="{D1313F68-83AB-4881-8286-907D1A90F50C}" type="pres">
      <dgm:prSet presAssocID="{6730C599-000D-4490-8A63-ED2CDF80CD26}" presName="textNode" presStyleLbl="node1" presStyleIdx="3" presStyleCnt="5">
        <dgm:presLayoutVars>
          <dgm:bulletEnabled val="1"/>
        </dgm:presLayoutVars>
      </dgm:prSet>
      <dgm:spPr/>
    </dgm:pt>
    <dgm:pt modelId="{3A255986-DAF7-49C5-AA6E-3BFAEFE92C68}" type="pres">
      <dgm:prSet presAssocID="{78D9D45E-D927-4900-AC1D-5693FA3EADF6}" presName="sibTrans" presStyleCnt="0"/>
      <dgm:spPr/>
    </dgm:pt>
    <dgm:pt modelId="{AA386754-72EB-4417-A043-F1C9AA2C5731}" type="pres">
      <dgm:prSet presAssocID="{95B52F73-E77B-4889-8F00-5FF4002E7C69}" presName="textNode" presStyleLbl="node1" presStyleIdx="4" presStyleCnt="5">
        <dgm:presLayoutVars>
          <dgm:bulletEnabled val="1"/>
        </dgm:presLayoutVars>
      </dgm:prSet>
      <dgm:spPr/>
    </dgm:pt>
  </dgm:ptLst>
  <dgm:cxnLst>
    <dgm:cxn modelId="{9CCA7D08-23FC-4E4E-A853-C575CFA10839}" type="presOf" srcId="{3ED1B9B9-C1C6-47A0-A0C5-CBA9D481E032}" destId="{9D933743-4E21-4621-BFDA-8FBB1834E2EB}" srcOrd="0" destOrd="0" presId="urn:microsoft.com/office/officeart/2005/8/layout/hProcess9"/>
    <dgm:cxn modelId="{6BA67023-ADD3-445F-9704-BC0A093E133A}" srcId="{8A41624B-9B2E-41F0-92B5-DDAE09CC3EB6}" destId="{3ED1B9B9-C1C6-47A0-A0C5-CBA9D481E032}" srcOrd="2" destOrd="0" parTransId="{9E7A1B1F-8305-4776-A68B-0B1DFEC04644}" sibTransId="{858A3E0C-B386-48B1-BC8A-10B3F8C38124}"/>
    <dgm:cxn modelId="{5DA46C2D-2D44-44FB-AC42-53B07BADE975}" srcId="{8A41624B-9B2E-41F0-92B5-DDAE09CC3EB6}" destId="{AD9690BE-9ADF-4CFC-8ADB-DE298AF0A4A7}" srcOrd="0" destOrd="0" parTransId="{18B33F53-7319-4F57-8E50-99EFE554ABDA}" sibTransId="{AB136390-F351-4152-A98B-5BAC3226B05D}"/>
    <dgm:cxn modelId="{B938F030-C719-49DE-B255-117ABEDC70B5}" srcId="{8A41624B-9B2E-41F0-92B5-DDAE09CC3EB6}" destId="{D8628A3B-E0FA-4830-AD76-27E63E026878}" srcOrd="1" destOrd="0" parTransId="{26D709EA-A35F-451E-85CF-BC02179AF83D}" sibTransId="{F0E6050D-12FB-48AC-A217-EE5BECC5F83C}"/>
    <dgm:cxn modelId="{327F6B32-E280-4864-B3BA-00394390F3E2}" type="presOf" srcId="{D8628A3B-E0FA-4830-AD76-27E63E026878}" destId="{2229CC0D-21B4-4CE1-A2F7-C14CA12CBDF5}" srcOrd="0" destOrd="0" presId="urn:microsoft.com/office/officeart/2005/8/layout/hProcess9"/>
    <dgm:cxn modelId="{8059925F-C52E-4080-9259-ECAA9D7CAB6F}" type="presOf" srcId="{AD9690BE-9ADF-4CFC-8ADB-DE298AF0A4A7}" destId="{A65B07B0-0F8E-44BB-A3A6-3BE1C0E253F8}" srcOrd="0" destOrd="0" presId="urn:microsoft.com/office/officeart/2005/8/layout/hProcess9"/>
    <dgm:cxn modelId="{51F4096D-6A9C-463F-91E2-0EC84CD426DE}" srcId="{8A41624B-9B2E-41F0-92B5-DDAE09CC3EB6}" destId="{6730C599-000D-4490-8A63-ED2CDF80CD26}" srcOrd="3" destOrd="0" parTransId="{D59AD5D6-7887-48F2-8593-C5F855073C4A}" sibTransId="{78D9D45E-D927-4900-AC1D-5693FA3EADF6}"/>
    <dgm:cxn modelId="{AEBFE653-B32F-41D1-8792-3D4513373DC6}" type="presOf" srcId="{95B52F73-E77B-4889-8F00-5FF4002E7C69}" destId="{AA386754-72EB-4417-A043-F1C9AA2C5731}" srcOrd="0" destOrd="0" presId="urn:microsoft.com/office/officeart/2005/8/layout/hProcess9"/>
    <dgm:cxn modelId="{1C36AB9D-C944-4D3E-8507-4BE4B5037B5D}" srcId="{8A41624B-9B2E-41F0-92B5-DDAE09CC3EB6}" destId="{95B52F73-E77B-4889-8F00-5FF4002E7C69}" srcOrd="4" destOrd="0" parTransId="{74E85F0A-1659-4A22-A751-CD6FDFD18288}" sibTransId="{1888DC3E-E518-4FB2-9B63-8B8F8E51421B}"/>
    <dgm:cxn modelId="{4BB2B8D4-243E-46CF-97C1-E7B56973673A}" type="presOf" srcId="{6730C599-000D-4490-8A63-ED2CDF80CD26}" destId="{D1313F68-83AB-4881-8286-907D1A90F50C}" srcOrd="0" destOrd="0" presId="urn:microsoft.com/office/officeart/2005/8/layout/hProcess9"/>
    <dgm:cxn modelId="{34C166FE-252C-49EF-80F6-E42F67F9BDB2}" type="presOf" srcId="{8A41624B-9B2E-41F0-92B5-DDAE09CC3EB6}" destId="{B45330CD-1E2E-41CC-AF6E-6982B6CA6F0D}" srcOrd="0" destOrd="0" presId="urn:microsoft.com/office/officeart/2005/8/layout/hProcess9"/>
    <dgm:cxn modelId="{F2785080-3CA2-4BE2-899A-11AAB5B32FDE}" type="presParOf" srcId="{B45330CD-1E2E-41CC-AF6E-6982B6CA6F0D}" destId="{5911715C-8E42-43B6-8722-C1DA5B50B267}" srcOrd="0" destOrd="0" presId="urn:microsoft.com/office/officeart/2005/8/layout/hProcess9"/>
    <dgm:cxn modelId="{4C2DEB90-435E-4ED0-AAD0-7AFEAD2189C2}" type="presParOf" srcId="{B45330CD-1E2E-41CC-AF6E-6982B6CA6F0D}" destId="{9945317C-F6BA-4B5F-9D9C-748993D4049E}" srcOrd="1" destOrd="0" presId="urn:microsoft.com/office/officeart/2005/8/layout/hProcess9"/>
    <dgm:cxn modelId="{7D9C5D15-CEBE-42FC-8281-099BC108FC5A}" type="presParOf" srcId="{9945317C-F6BA-4B5F-9D9C-748993D4049E}" destId="{A65B07B0-0F8E-44BB-A3A6-3BE1C0E253F8}" srcOrd="0" destOrd="0" presId="urn:microsoft.com/office/officeart/2005/8/layout/hProcess9"/>
    <dgm:cxn modelId="{D33509E1-7ECB-4F05-872B-DF1AC856C825}" type="presParOf" srcId="{9945317C-F6BA-4B5F-9D9C-748993D4049E}" destId="{CDAC4235-1A99-4E20-9B90-E5C00F32C3DD}" srcOrd="1" destOrd="0" presId="urn:microsoft.com/office/officeart/2005/8/layout/hProcess9"/>
    <dgm:cxn modelId="{294D1229-F69F-4E5C-8DA6-704857836601}" type="presParOf" srcId="{9945317C-F6BA-4B5F-9D9C-748993D4049E}" destId="{2229CC0D-21B4-4CE1-A2F7-C14CA12CBDF5}" srcOrd="2" destOrd="0" presId="urn:microsoft.com/office/officeart/2005/8/layout/hProcess9"/>
    <dgm:cxn modelId="{9624E44A-EFEB-40E0-B91F-A072A96ECDE6}" type="presParOf" srcId="{9945317C-F6BA-4B5F-9D9C-748993D4049E}" destId="{FE2442B9-2BD0-4665-8E74-32426A2C02F9}" srcOrd="3" destOrd="0" presId="urn:microsoft.com/office/officeart/2005/8/layout/hProcess9"/>
    <dgm:cxn modelId="{7CE870DF-4649-4700-8A17-C161D50BAEF5}" type="presParOf" srcId="{9945317C-F6BA-4B5F-9D9C-748993D4049E}" destId="{9D933743-4E21-4621-BFDA-8FBB1834E2EB}" srcOrd="4" destOrd="0" presId="urn:microsoft.com/office/officeart/2005/8/layout/hProcess9"/>
    <dgm:cxn modelId="{8DE2A74E-0656-4787-8516-35D03ECE5370}" type="presParOf" srcId="{9945317C-F6BA-4B5F-9D9C-748993D4049E}" destId="{53E92CF3-88DB-44EC-A9DA-192D5C3177D2}" srcOrd="5" destOrd="0" presId="urn:microsoft.com/office/officeart/2005/8/layout/hProcess9"/>
    <dgm:cxn modelId="{FAF953E1-9CE4-4EDD-8B2C-102EF96E8C02}" type="presParOf" srcId="{9945317C-F6BA-4B5F-9D9C-748993D4049E}" destId="{D1313F68-83AB-4881-8286-907D1A90F50C}" srcOrd="6" destOrd="0" presId="urn:microsoft.com/office/officeart/2005/8/layout/hProcess9"/>
    <dgm:cxn modelId="{46BA1F01-9686-4D09-B341-112D7F913221}" type="presParOf" srcId="{9945317C-F6BA-4B5F-9D9C-748993D4049E}" destId="{3A255986-DAF7-49C5-AA6E-3BFAEFE92C68}" srcOrd="7" destOrd="0" presId="urn:microsoft.com/office/officeart/2005/8/layout/hProcess9"/>
    <dgm:cxn modelId="{39A9F337-18C1-4D52-B1E7-AA608B6E90D5}" type="presParOf" srcId="{9945317C-F6BA-4B5F-9D9C-748993D4049E}" destId="{AA386754-72EB-4417-A043-F1C9AA2C573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41624B-9B2E-41F0-92B5-DDAE09CC3EB6}" type="doc">
      <dgm:prSet loTypeId="urn:microsoft.com/office/officeart/2005/8/layout/hProcess9" loCatId="process" qsTypeId="urn:microsoft.com/office/officeart/2005/8/quickstyle/simple5" qsCatId="simple" csTypeId="urn:microsoft.com/office/officeart/2005/8/colors/accent1_2" csCatId="accent1" phldr="1"/>
      <dgm:spPr/>
    </dgm:pt>
    <dgm:pt modelId="{AD9690BE-9ADF-4CFC-8ADB-DE298AF0A4A7}">
      <dgm:prSet phldrT="[Text]" custT="1"/>
      <dgm:spPr/>
      <dgm:t>
        <a:bodyPr/>
        <a:lstStyle/>
        <a:p>
          <a:r>
            <a:rPr lang="en-GB" sz="1400" dirty="0">
              <a:latin typeface="Calibri" panose="020F0502020204030204" pitchFamily="34" charset="0"/>
              <a:cs typeface="Calibri" panose="020F0502020204030204" pitchFamily="34" charset="0"/>
            </a:rPr>
            <a:t>Oct 24-March 25 </a:t>
          </a:r>
        </a:p>
        <a:p>
          <a:r>
            <a:rPr lang="en-GB" sz="1400" dirty="0">
              <a:latin typeface="Calibri" panose="020F0502020204030204" pitchFamily="34" charset="0"/>
              <a:cs typeface="Calibri" panose="020F0502020204030204" pitchFamily="34" charset="0"/>
            </a:rPr>
            <a:t>Grant Delivery</a:t>
          </a:r>
        </a:p>
      </dgm:t>
    </dgm:pt>
    <dgm:pt modelId="{18B33F53-7319-4F57-8E50-99EFE554ABDA}" type="parTrans" cxnId="{5DA46C2D-2D44-44FB-AC42-53B07BADE975}">
      <dgm:prSet/>
      <dgm:spPr/>
      <dgm:t>
        <a:bodyPr/>
        <a:lstStyle/>
        <a:p>
          <a:endParaRPr lang="en-GB"/>
        </a:p>
      </dgm:t>
    </dgm:pt>
    <dgm:pt modelId="{AB136390-F351-4152-A98B-5BAC3226B05D}" type="sibTrans" cxnId="{5DA46C2D-2D44-44FB-AC42-53B07BADE975}">
      <dgm:prSet/>
      <dgm:spPr/>
      <dgm:t>
        <a:bodyPr/>
        <a:lstStyle/>
        <a:p>
          <a:endParaRPr lang="en-GB"/>
        </a:p>
      </dgm:t>
    </dgm:pt>
    <dgm:pt modelId="{D8628A3B-E0FA-4830-AD76-27E63E026878}">
      <dgm:prSet phldrT="[Text]" custT="1"/>
      <dgm:spPr/>
      <dgm:t>
        <a:bodyPr/>
        <a:lstStyle/>
        <a:p>
          <a:r>
            <a:rPr lang="en-GB" sz="1400" dirty="0">
              <a:latin typeface="Calibri" panose="020F0502020204030204" pitchFamily="34" charset="0"/>
              <a:cs typeface="Calibri" panose="020F0502020204030204" pitchFamily="34" charset="0"/>
            </a:rPr>
            <a:t>Sept/Oct 24</a:t>
          </a:r>
        </a:p>
        <a:p>
          <a:r>
            <a:rPr lang="en-GB" sz="1400" dirty="0">
              <a:latin typeface="Calibri" panose="020F0502020204030204" pitchFamily="34" charset="0"/>
              <a:cs typeface="Calibri" panose="020F0502020204030204" pitchFamily="34" charset="0"/>
            </a:rPr>
            <a:t>Intro Call with Recipients</a:t>
          </a:r>
        </a:p>
      </dgm:t>
    </dgm:pt>
    <dgm:pt modelId="{26D709EA-A35F-451E-85CF-BC02179AF83D}" type="parTrans" cxnId="{B938F030-C719-49DE-B255-117ABEDC70B5}">
      <dgm:prSet/>
      <dgm:spPr/>
      <dgm:t>
        <a:bodyPr/>
        <a:lstStyle/>
        <a:p>
          <a:endParaRPr lang="en-GB"/>
        </a:p>
      </dgm:t>
    </dgm:pt>
    <dgm:pt modelId="{F0E6050D-12FB-48AC-A217-EE5BECC5F83C}" type="sibTrans" cxnId="{B938F030-C719-49DE-B255-117ABEDC70B5}">
      <dgm:prSet/>
      <dgm:spPr/>
      <dgm:t>
        <a:bodyPr/>
        <a:lstStyle/>
        <a:p>
          <a:endParaRPr lang="en-GB"/>
        </a:p>
      </dgm:t>
    </dgm:pt>
    <dgm:pt modelId="{3ED1B9B9-C1C6-47A0-A0C5-CBA9D481E032}">
      <dgm:prSet phldrT="[Text]" custT="1"/>
      <dgm:spPr/>
      <dgm:t>
        <a:bodyPr/>
        <a:lstStyle/>
        <a:p>
          <a:r>
            <a:rPr lang="en-GB" sz="1400" dirty="0">
              <a:latin typeface="Calibri" panose="020F0502020204030204" pitchFamily="34" charset="0"/>
              <a:cs typeface="Calibri" panose="020F0502020204030204" pitchFamily="34" charset="0"/>
            </a:rPr>
            <a:t>September 24</a:t>
          </a:r>
        </a:p>
        <a:p>
          <a:r>
            <a:rPr lang="en-GB" sz="1400" dirty="0">
              <a:latin typeface="Calibri" panose="020F0502020204030204" pitchFamily="34" charset="0"/>
              <a:cs typeface="Calibri" panose="020F0502020204030204" pitchFamily="34" charset="0"/>
            </a:rPr>
            <a:t>Grant Panel </a:t>
          </a:r>
        </a:p>
      </dgm:t>
    </dgm:pt>
    <dgm:pt modelId="{9E7A1B1F-8305-4776-A68B-0B1DFEC04644}" type="parTrans" cxnId="{6BA67023-ADD3-445F-9704-BC0A093E133A}">
      <dgm:prSet/>
      <dgm:spPr/>
      <dgm:t>
        <a:bodyPr/>
        <a:lstStyle/>
        <a:p>
          <a:endParaRPr lang="en-GB"/>
        </a:p>
      </dgm:t>
    </dgm:pt>
    <dgm:pt modelId="{858A3E0C-B386-48B1-BC8A-10B3F8C38124}" type="sibTrans" cxnId="{6BA67023-ADD3-445F-9704-BC0A093E133A}">
      <dgm:prSet/>
      <dgm:spPr/>
      <dgm:t>
        <a:bodyPr/>
        <a:lstStyle/>
        <a:p>
          <a:endParaRPr lang="en-GB"/>
        </a:p>
      </dgm:t>
    </dgm:pt>
    <dgm:pt modelId="{6730C599-000D-4490-8A63-ED2CDF80CD26}">
      <dgm:prSet custT="1"/>
      <dgm:spPr/>
      <dgm:t>
        <a:bodyPr/>
        <a:lstStyle/>
        <a:p>
          <a:r>
            <a:rPr lang="en-GB" sz="1400" dirty="0">
              <a:latin typeface="Calibri" panose="020F0502020204030204" pitchFamily="34" charset="0"/>
              <a:cs typeface="Calibri" panose="020F0502020204030204" pitchFamily="34" charset="0"/>
            </a:rPr>
            <a:t>June-August 24</a:t>
          </a:r>
        </a:p>
        <a:p>
          <a:r>
            <a:rPr lang="en-GB" sz="1400" dirty="0">
              <a:latin typeface="Calibri" panose="020F0502020204030204" pitchFamily="34" charset="0"/>
              <a:cs typeface="Calibri" panose="020F0502020204030204" pitchFamily="34" charset="0"/>
            </a:rPr>
            <a:t>Grant Application Window Opens</a:t>
          </a:r>
        </a:p>
      </dgm:t>
    </dgm:pt>
    <dgm:pt modelId="{D59AD5D6-7887-48F2-8593-C5F855073C4A}" type="parTrans" cxnId="{51F4096D-6A9C-463F-91E2-0EC84CD426DE}">
      <dgm:prSet/>
      <dgm:spPr/>
      <dgm:t>
        <a:bodyPr/>
        <a:lstStyle/>
        <a:p>
          <a:endParaRPr lang="en-GB"/>
        </a:p>
      </dgm:t>
    </dgm:pt>
    <dgm:pt modelId="{78D9D45E-D927-4900-AC1D-5693FA3EADF6}" type="sibTrans" cxnId="{51F4096D-6A9C-463F-91E2-0EC84CD426DE}">
      <dgm:prSet/>
      <dgm:spPr/>
      <dgm:t>
        <a:bodyPr/>
        <a:lstStyle/>
        <a:p>
          <a:endParaRPr lang="en-GB"/>
        </a:p>
      </dgm:t>
    </dgm:pt>
    <dgm:pt modelId="{95B52F73-E77B-4889-8F00-5FF4002E7C69}">
      <dgm:prSet custT="1"/>
      <dgm:spPr/>
      <dgm:t>
        <a:bodyPr/>
        <a:lstStyle/>
        <a:p>
          <a:r>
            <a:rPr lang="en-GB" sz="1400" dirty="0">
              <a:latin typeface="Calibri" panose="020F0502020204030204" pitchFamily="34" charset="0"/>
              <a:cs typeface="Calibri" panose="020F0502020204030204" pitchFamily="34" charset="0"/>
            </a:rPr>
            <a:t>March-April 24</a:t>
          </a:r>
        </a:p>
        <a:p>
          <a:r>
            <a:rPr lang="en-GB" sz="1400" dirty="0">
              <a:latin typeface="Calibri" panose="020F0502020204030204" pitchFamily="34" charset="0"/>
              <a:cs typeface="Calibri" panose="020F0502020204030204" pitchFamily="34" charset="0"/>
            </a:rPr>
            <a:t>Promotion of Round 2 Grants</a:t>
          </a:r>
        </a:p>
      </dgm:t>
    </dgm:pt>
    <dgm:pt modelId="{74E85F0A-1659-4A22-A751-CD6FDFD18288}" type="parTrans" cxnId="{1C36AB9D-C944-4D3E-8507-4BE4B5037B5D}">
      <dgm:prSet/>
      <dgm:spPr/>
      <dgm:t>
        <a:bodyPr/>
        <a:lstStyle/>
        <a:p>
          <a:endParaRPr lang="en-GB"/>
        </a:p>
      </dgm:t>
    </dgm:pt>
    <dgm:pt modelId="{1888DC3E-E518-4FB2-9B63-8B8F8E51421B}" type="sibTrans" cxnId="{1C36AB9D-C944-4D3E-8507-4BE4B5037B5D}">
      <dgm:prSet/>
      <dgm:spPr/>
      <dgm:t>
        <a:bodyPr/>
        <a:lstStyle/>
        <a:p>
          <a:endParaRPr lang="en-GB"/>
        </a:p>
      </dgm:t>
    </dgm:pt>
    <dgm:pt modelId="{B45330CD-1E2E-41CC-AF6E-6982B6CA6F0D}" type="pres">
      <dgm:prSet presAssocID="{8A41624B-9B2E-41F0-92B5-DDAE09CC3EB6}" presName="CompostProcess" presStyleCnt="0">
        <dgm:presLayoutVars>
          <dgm:dir/>
          <dgm:resizeHandles val="exact"/>
        </dgm:presLayoutVars>
      </dgm:prSet>
      <dgm:spPr/>
    </dgm:pt>
    <dgm:pt modelId="{5911715C-8E42-43B6-8722-C1DA5B50B267}" type="pres">
      <dgm:prSet presAssocID="{8A41624B-9B2E-41F0-92B5-DDAE09CC3EB6}" presName="arrow" presStyleLbl="bgShp" presStyleIdx="0" presStyleCnt="1" custAng="10800000" custScaleX="117647" custLinFactNeighborX="-3465" custLinFactNeighborY="-10101"/>
      <dgm:spPr/>
    </dgm:pt>
    <dgm:pt modelId="{9945317C-F6BA-4B5F-9D9C-748993D4049E}" type="pres">
      <dgm:prSet presAssocID="{8A41624B-9B2E-41F0-92B5-DDAE09CC3EB6}" presName="linearProcess" presStyleCnt="0"/>
      <dgm:spPr/>
    </dgm:pt>
    <dgm:pt modelId="{A65B07B0-0F8E-44BB-A3A6-3BE1C0E253F8}" type="pres">
      <dgm:prSet presAssocID="{AD9690BE-9ADF-4CFC-8ADB-DE298AF0A4A7}" presName="textNode" presStyleLbl="node1" presStyleIdx="0" presStyleCnt="5">
        <dgm:presLayoutVars>
          <dgm:bulletEnabled val="1"/>
        </dgm:presLayoutVars>
      </dgm:prSet>
      <dgm:spPr/>
    </dgm:pt>
    <dgm:pt modelId="{CDAC4235-1A99-4E20-9B90-E5C00F32C3DD}" type="pres">
      <dgm:prSet presAssocID="{AB136390-F351-4152-A98B-5BAC3226B05D}" presName="sibTrans" presStyleCnt="0"/>
      <dgm:spPr/>
    </dgm:pt>
    <dgm:pt modelId="{2229CC0D-21B4-4CE1-A2F7-C14CA12CBDF5}" type="pres">
      <dgm:prSet presAssocID="{D8628A3B-E0FA-4830-AD76-27E63E026878}" presName="textNode" presStyleLbl="node1" presStyleIdx="1" presStyleCnt="5">
        <dgm:presLayoutVars>
          <dgm:bulletEnabled val="1"/>
        </dgm:presLayoutVars>
      </dgm:prSet>
      <dgm:spPr/>
    </dgm:pt>
    <dgm:pt modelId="{FE2442B9-2BD0-4665-8E74-32426A2C02F9}" type="pres">
      <dgm:prSet presAssocID="{F0E6050D-12FB-48AC-A217-EE5BECC5F83C}" presName="sibTrans" presStyleCnt="0"/>
      <dgm:spPr/>
    </dgm:pt>
    <dgm:pt modelId="{9D933743-4E21-4621-BFDA-8FBB1834E2EB}" type="pres">
      <dgm:prSet presAssocID="{3ED1B9B9-C1C6-47A0-A0C5-CBA9D481E032}" presName="textNode" presStyleLbl="node1" presStyleIdx="2" presStyleCnt="5">
        <dgm:presLayoutVars>
          <dgm:bulletEnabled val="1"/>
        </dgm:presLayoutVars>
      </dgm:prSet>
      <dgm:spPr/>
    </dgm:pt>
    <dgm:pt modelId="{53E92CF3-88DB-44EC-A9DA-192D5C3177D2}" type="pres">
      <dgm:prSet presAssocID="{858A3E0C-B386-48B1-BC8A-10B3F8C38124}" presName="sibTrans" presStyleCnt="0"/>
      <dgm:spPr/>
    </dgm:pt>
    <dgm:pt modelId="{D1313F68-83AB-4881-8286-907D1A90F50C}" type="pres">
      <dgm:prSet presAssocID="{6730C599-000D-4490-8A63-ED2CDF80CD26}" presName="textNode" presStyleLbl="node1" presStyleIdx="3" presStyleCnt="5">
        <dgm:presLayoutVars>
          <dgm:bulletEnabled val="1"/>
        </dgm:presLayoutVars>
      </dgm:prSet>
      <dgm:spPr/>
    </dgm:pt>
    <dgm:pt modelId="{3A255986-DAF7-49C5-AA6E-3BFAEFE92C68}" type="pres">
      <dgm:prSet presAssocID="{78D9D45E-D927-4900-AC1D-5693FA3EADF6}" presName="sibTrans" presStyleCnt="0"/>
      <dgm:spPr/>
    </dgm:pt>
    <dgm:pt modelId="{AA386754-72EB-4417-A043-F1C9AA2C5731}" type="pres">
      <dgm:prSet presAssocID="{95B52F73-E77B-4889-8F00-5FF4002E7C69}" presName="textNode" presStyleLbl="node1" presStyleIdx="4" presStyleCnt="5">
        <dgm:presLayoutVars>
          <dgm:bulletEnabled val="1"/>
        </dgm:presLayoutVars>
      </dgm:prSet>
      <dgm:spPr/>
    </dgm:pt>
  </dgm:ptLst>
  <dgm:cxnLst>
    <dgm:cxn modelId="{9CCA7D08-23FC-4E4E-A853-C575CFA10839}" type="presOf" srcId="{3ED1B9B9-C1C6-47A0-A0C5-CBA9D481E032}" destId="{9D933743-4E21-4621-BFDA-8FBB1834E2EB}" srcOrd="0" destOrd="0" presId="urn:microsoft.com/office/officeart/2005/8/layout/hProcess9"/>
    <dgm:cxn modelId="{6BA67023-ADD3-445F-9704-BC0A093E133A}" srcId="{8A41624B-9B2E-41F0-92B5-DDAE09CC3EB6}" destId="{3ED1B9B9-C1C6-47A0-A0C5-CBA9D481E032}" srcOrd="2" destOrd="0" parTransId="{9E7A1B1F-8305-4776-A68B-0B1DFEC04644}" sibTransId="{858A3E0C-B386-48B1-BC8A-10B3F8C38124}"/>
    <dgm:cxn modelId="{5DA46C2D-2D44-44FB-AC42-53B07BADE975}" srcId="{8A41624B-9B2E-41F0-92B5-DDAE09CC3EB6}" destId="{AD9690BE-9ADF-4CFC-8ADB-DE298AF0A4A7}" srcOrd="0" destOrd="0" parTransId="{18B33F53-7319-4F57-8E50-99EFE554ABDA}" sibTransId="{AB136390-F351-4152-A98B-5BAC3226B05D}"/>
    <dgm:cxn modelId="{B938F030-C719-49DE-B255-117ABEDC70B5}" srcId="{8A41624B-9B2E-41F0-92B5-DDAE09CC3EB6}" destId="{D8628A3B-E0FA-4830-AD76-27E63E026878}" srcOrd="1" destOrd="0" parTransId="{26D709EA-A35F-451E-85CF-BC02179AF83D}" sibTransId="{F0E6050D-12FB-48AC-A217-EE5BECC5F83C}"/>
    <dgm:cxn modelId="{327F6B32-E280-4864-B3BA-00394390F3E2}" type="presOf" srcId="{D8628A3B-E0FA-4830-AD76-27E63E026878}" destId="{2229CC0D-21B4-4CE1-A2F7-C14CA12CBDF5}" srcOrd="0" destOrd="0" presId="urn:microsoft.com/office/officeart/2005/8/layout/hProcess9"/>
    <dgm:cxn modelId="{8059925F-C52E-4080-9259-ECAA9D7CAB6F}" type="presOf" srcId="{AD9690BE-9ADF-4CFC-8ADB-DE298AF0A4A7}" destId="{A65B07B0-0F8E-44BB-A3A6-3BE1C0E253F8}" srcOrd="0" destOrd="0" presId="urn:microsoft.com/office/officeart/2005/8/layout/hProcess9"/>
    <dgm:cxn modelId="{51F4096D-6A9C-463F-91E2-0EC84CD426DE}" srcId="{8A41624B-9B2E-41F0-92B5-DDAE09CC3EB6}" destId="{6730C599-000D-4490-8A63-ED2CDF80CD26}" srcOrd="3" destOrd="0" parTransId="{D59AD5D6-7887-48F2-8593-C5F855073C4A}" sibTransId="{78D9D45E-D927-4900-AC1D-5693FA3EADF6}"/>
    <dgm:cxn modelId="{AEBFE653-B32F-41D1-8792-3D4513373DC6}" type="presOf" srcId="{95B52F73-E77B-4889-8F00-5FF4002E7C69}" destId="{AA386754-72EB-4417-A043-F1C9AA2C5731}" srcOrd="0" destOrd="0" presId="urn:microsoft.com/office/officeart/2005/8/layout/hProcess9"/>
    <dgm:cxn modelId="{1C36AB9D-C944-4D3E-8507-4BE4B5037B5D}" srcId="{8A41624B-9B2E-41F0-92B5-DDAE09CC3EB6}" destId="{95B52F73-E77B-4889-8F00-5FF4002E7C69}" srcOrd="4" destOrd="0" parTransId="{74E85F0A-1659-4A22-A751-CD6FDFD18288}" sibTransId="{1888DC3E-E518-4FB2-9B63-8B8F8E51421B}"/>
    <dgm:cxn modelId="{4BB2B8D4-243E-46CF-97C1-E7B56973673A}" type="presOf" srcId="{6730C599-000D-4490-8A63-ED2CDF80CD26}" destId="{D1313F68-83AB-4881-8286-907D1A90F50C}" srcOrd="0" destOrd="0" presId="urn:microsoft.com/office/officeart/2005/8/layout/hProcess9"/>
    <dgm:cxn modelId="{34C166FE-252C-49EF-80F6-E42F67F9BDB2}" type="presOf" srcId="{8A41624B-9B2E-41F0-92B5-DDAE09CC3EB6}" destId="{B45330CD-1E2E-41CC-AF6E-6982B6CA6F0D}" srcOrd="0" destOrd="0" presId="urn:microsoft.com/office/officeart/2005/8/layout/hProcess9"/>
    <dgm:cxn modelId="{F2785080-3CA2-4BE2-899A-11AAB5B32FDE}" type="presParOf" srcId="{B45330CD-1E2E-41CC-AF6E-6982B6CA6F0D}" destId="{5911715C-8E42-43B6-8722-C1DA5B50B267}" srcOrd="0" destOrd="0" presId="urn:microsoft.com/office/officeart/2005/8/layout/hProcess9"/>
    <dgm:cxn modelId="{4C2DEB90-435E-4ED0-AAD0-7AFEAD2189C2}" type="presParOf" srcId="{B45330CD-1E2E-41CC-AF6E-6982B6CA6F0D}" destId="{9945317C-F6BA-4B5F-9D9C-748993D4049E}" srcOrd="1" destOrd="0" presId="urn:microsoft.com/office/officeart/2005/8/layout/hProcess9"/>
    <dgm:cxn modelId="{7D9C5D15-CEBE-42FC-8281-099BC108FC5A}" type="presParOf" srcId="{9945317C-F6BA-4B5F-9D9C-748993D4049E}" destId="{A65B07B0-0F8E-44BB-A3A6-3BE1C0E253F8}" srcOrd="0" destOrd="0" presId="urn:microsoft.com/office/officeart/2005/8/layout/hProcess9"/>
    <dgm:cxn modelId="{D33509E1-7ECB-4F05-872B-DF1AC856C825}" type="presParOf" srcId="{9945317C-F6BA-4B5F-9D9C-748993D4049E}" destId="{CDAC4235-1A99-4E20-9B90-E5C00F32C3DD}" srcOrd="1" destOrd="0" presId="urn:microsoft.com/office/officeart/2005/8/layout/hProcess9"/>
    <dgm:cxn modelId="{294D1229-F69F-4E5C-8DA6-704857836601}" type="presParOf" srcId="{9945317C-F6BA-4B5F-9D9C-748993D4049E}" destId="{2229CC0D-21B4-4CE1-A2F7-C14CA12CBDF5}" srcOrd="2" destOrd="0" presId="urn:microsoft.com/office/officeart/2005/8/layout/hProcess9"/>
    <dgm:cxn modelId="{9624E44A-EFEB-40E0-B91F-A072A96ECDE6}" type="presParOf" srcId="{9945317C-F6BA-4B5F-9D9C-748993D4049E}" destId="{FE2442B9-2BD0-4665-8E74-32426A2C02F9}" srcOrd="3" destOrd="0" presId="urn:microsoft.com/office/officeart/2005/8/layout/hProcess9"/>
    <dgm:cxn modelId="{7CE870DF-4649-4700-8A17-C161D50BAEF5}" type="presParOf" srcId="{9945317C-F6BA-4B5F-9D9C-748993D4049E}" destId="{9D933743-4E21-4621-BFDA-8FBB1834E2EB}" srcOrd="4" destOrd="0" presId="urn:microsoft.com/office/officeart/2005/8/layout/hProcess9"/>
    <dgm:cxn modelId="{8DE2A74E-0656-4787-8516-35D03ECE5370}" type="presParOf" srcId="{9945317C-F6BA-4B5F-9D9C-748993D4049E}" destId="{53E92CF3-88DB-44EC-A9DA-192D5C3177D2}" srcOrd="5" destOrd="0" presId="urn:microsoft.com/office/officeart/2005/8/layout/hProcess9"/>
    <dgm:cxn modelId="{FAF953E1-9CE4-4EDD-8B2C-102EF96E8C02}" type="presParOf" srcId="{9945317C-F6BA-4B5F-9D9C-748993D4049E}" destId="{D1313F68-83AB-4881-8286-907D1A90F50C}" srcOrd="6" destOrd="0" presId="urn:microsoft.com/office/officeart/2005/8/layout/hProcess9"/>
    <dgm:cxn modelId="{46BA1F01-9686-4D09-B341-112D7F913221}" type="presParOf" srcId="{9945317C-F6BA-4B5F-9D9C-748993D4049E}" destId="{3A255986-DAF7-49C5-AA6E-3BFAEFE92C68}" srcOrd="7" destOrd="0" presId="urn:microsoft.com/office/officeart/2005/8/layout/hProcess9"/>
    <dgm:cxn modelId="{39A9F337-18C1-4D52-B1E7-AA608B6E90D5}" type="presParOf" srcId="{9945317C-F6BA-4B5F-9D9C-748993D4049E}" destId="{AA386754-72EB-4417-A043-F1C9AA2C5731}" srcOrd="8"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1715C-8E42-43B6-8722-C1DA5B50B267}">
      <dsp:nvSpPr>
        <dsp:cNvPr id="0" name=""/>
        <dsp:cNvSpPr/>
      </dsp:nvSpPr>
      <dsp:spPr>
        <a:xfrm>
          <a:off x="1" y="0"/>
          <a:ext cx="7837499" cy="351555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65B07B0-0F8E-44BB-A3A6-3BE1C0E253F8}">
      <dsp:nvSpPr>
        <dsp:cNvPr id="0" name=""/>
        <dsp:cNvSpPr/>
      </dsp:nvSpPr>
      <dsp:spPr>
        <a:xfrm>
          <a:off x="2296"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Jan-Feb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Promotion of  Round 1 Grants </a:t>
          </a:r>
        </a:p>
      </dsp:txBody>
      <dsp:txXfrm>
        <a:off x="69773" y="1122144"/>
        <a:ext cx="1247324" cy="1271268"/>
      </dsp:txXfrm>
    </dsp:sp>
    <dsp:sp modelId="{2229CC0D-21B4-4CE1-A2F7-C14CA12CBDF5}">
      <dsp:nvSpPr>
        <dsp:cNvPr id="0" name=""/>
        <dsp:cNvSpPr/>
      </dsp:nvSpPr>
      <dsp:spPr>
        <a:xfrm>
          <a:off x="1614954"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Feb-April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Applications window opens</a:t>
          </a:r>
        </a:p>
      </dsp:txBody>
      <dsp:txXfrm>
        <a:off x="1682431" y="1122144"/>
        <a:ext cx="1247324" cy="1271268"/>
      </dsp:txXfrm>
    </dsp:sp>
    <dsp:sp modelId="{9D933743-4E21-4621-BFDA-8FBB1834E2EB}">
      <dsp:nvSpPr>
        <dsp:cNvPr id="0" name=""/>
        <dsp:cNvSpPr/>
      </dsp:nvSpPr>
      <dsp:spPr>
        <a:xfrm>
          <a:off x="3227612"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April-May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Panel </a:t>
          </a:r>
        </a:p>
      </dsp:txBody>
      <dsp:txXfrm>
        <a:off x="3295089" y="1122144"/>
        <a:ext cx="1247324" cy="1271268"/>
      </dsp:txXfrm>
    </dsp:sp>
    <dsp:sp modelId="{D1313F68-83AB-4881-8286-907D1A90F50C}">
      <dsp:nvSpPr>
        <dsp:cNvPr id="0" name=""/>
        <dsp:cNvSpPr/>
      </dsp:nvSpPr>
      <dsp:spPr>
        <a:xfrm>
          <a:off x="4840270"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May-June 24 </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Intro calls with recipients </a:t>
          </a:r>
        </a:p>
      </dsp:txBody>
      <dsp:txXfrm>
        <a:off x="4907747" y="1122144"/>
        <a:ext cx="1247324" cy="1271268"/>
      </dsp:txXfrm>
    </dsp:sp>
    <dsp:sp modelId="{AA386754-72EB-4417-A043-F1C9AA2C5731}">
      <dsp:nvSpPr>
        <dsp:cNvPr id="0" name=""/>
        <dsp:cNvSpPr/>
      </dsp:nvSpPr>
      <dsp:spPr>
        <a:xfrm>
          <a:off x="6452928"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June- Dec 24 </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Delivery </a:t>
          </a:r>
        </a:p>
      </dsp:txBody>
      <dsp:txXfrm>
        <a:off x="6520405" y="1122144"/>
        <a:ext cx="1247324" cy="1271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1715C-8E42-43B6-8722-C1DA5B50B267}">
      <dsp:nvSpPr>
        <dsp:cNvPr id="0" name=""/>
        <dsp:cNvSpPr/>
      </dsp:nvSpPr>
      <dsp:spPr>
        <a:xfrm rot="10800000">
          <a:off x="0" y="0"/>
          <a:ext cx="7837499" cy="351555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65B07B0-0F8E-44BB-A3A6-3BE1C0E253F8}">
      <dsp:nvSpPr>
        <dsp:cNvPr id="0" name=""/>
        <dsp:cNvSpPr/>
      </dsp:nvSpPr>
      <dsp:spPr>
        <a:xfrm>
          <a:off x="2296"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Oct 24-March 25 </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Delivery</a:t>
          </a:r>
        </a:p>
      </dsp:txBody>
      <dsp:txXfrm>
        <a:off x="69773" y="1122144"/>
        <a:ext cx="1247324" cy="1271268"/>
      </dsp:txXfrm>
    </dsp:sp>
    <dsp:sp modelId="{2229CC0D-21B4-4CE1-A2F7-C14CA12CBDF5}">
      <dsp:nvSpPr>
        <dsp:cNvPr id="0" name=""/>
        <dsp:cNvSpPr/>
      </dsp:nvSpPr>
      <dsp:spPr>
        <a:xfrm>
          <a:off x="1614954"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Sept/Oct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Intro Call with Recipients</a:t>
          </a:r>
        </a:p>
      </dsp:txBody>
      <dsp:txXfrm>
        <a:off x="1682431" y="1122144"/>
        <a:ext cx="1247324" cy="1271268"/>
      </dsp:txXfrm>
    </dsp:sp>
    <dsp:sp modelId="{9D933743-4E21-4621-BFDA-8FBB1834E2EB}">
      <dsp:nvSpPr>
        <dsp:cNvPr id="0" name=""/>
        <dsp:cNvSpPr/>
      </dsp:nvSpPr>
      <dsp:spPr>
        <a:xfrm>
          <a:off x="3227612"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September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Panel </a:t>
          </a:r>
        </a:p>
      </dsp:txBody>
      <dsp:txXfrm>
        <a:off x="3295089" y="1122144"/>
        <a:ext cx="1247324" cy="1271268"/>
      </dsp:txXfrm>
    </dsp:sp>
    <dsp:sp modelId="{D1313F68-83AB-4881-8286-907D1A90F50C}">
      <dsp:nvSpPr>
        <dsp:cNvPr id="0" name=""/>
        <dsp:cNvSpPr/>
      </dsp:nvSpPr>
      <dsp:spPr>
        <a:xfrm>
          <a:off x="4840270"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June-August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Grant Application Window Opens</a:t>
          </a:r>
        </a:p>
      </dsp:txBody>
      <dsp:txXfrm>
        <a:off x="4907747" y="1122144"/>
        <a:ext cx="1247324" cy="1271268"/>
      </dsp:txXfrm>
    </dsp:sp>
    <dsp:sp modelId="{AA386754-72EB-4417-A043-F1C9AA2C5731}">
      <dsp:nvSpPr>
        <dsp:cNvPr id="0" name=""/>
        <dsp:cNvSpPr/>
      </dsp:nvSpPr>
      <dsp:spPr>
        <a:xfrm>
          <a:off x="6452928" y="1054667"/>
          <a:ext cx="1382278" cy="14062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March-April 24</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Promotion of Round 2 Grants</a:t>
          </a:r>
        </a:p>
      </dsp:txBody>
      <dsp:txXfrm>
        <a:off x="6520405" y="1122144"/>
        <a:ext cx="1247324" cy="127126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22AA21-74B8-4CDD-8DBA-6087DB6965E0}" type="datetimeFigureOut">
              <a:rPr lang="en-GB" smtClean="0"/>
              <a:t>20/02/2024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13AEE-F7AD-4C22-90D0-0A426E35E555}" type="slidenum">
              <a:rPr lang="en-GB" smtClean="0"/>
              <a:t>‹#›</a:t>
            </a:fld>
            <a:endParaRPr lang="en-GB"/>
          </a:p>
        </p:txBody>
      </p:sp>
    </p:spTree>
    <p:extLst>
      <p:ext uri="{BB962C8B-B14F-4D97-AF65-F5344CB8AC3E}">
        <p14:creationId xmlns:p14="http://schemas.microsoft.com/office/powerpoint/2010/main" val="1306882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C982E-0160-595A-4E40-B56B6D80DC5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64C2929-571B-C0B2-102B-EF74C7999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B85688C-D96F-4656-6B90-8B639297559B}"/>
              </a:ext>
            </a:extLst>
          </p:cNvPr>
          <p:cNvSpPr>
            <a:spLocks noGrp="1"/>
          </p:cNvSpPr>
          <p:nvPr>
            <p:ph type="dt" sz="half" idx="10"/>
          </p:nvPr>
        </p:nvSpPr>
        <p:spPr/>
        <p:txBody>
          <a:bodyPr/>
          <a:lstStyle/>
          <a:p>
            <a:fld id="{A77AD1AE-18EC-496E-85F0-6D2B1DB4D4B4}" type="datetime1">
              <a:rPr lang="en-GB" smtClean="0"/>
              <a:t>20/02/2024</a:t>
            </a:fld>
            <a:endParaRPr lang="en-GB"/>
          </a:p>
        </p:txBody>
      </p:sp>
      <p:sp>
        <p:nvSpPr>
          <p:cNvPr id="5" name="Footer Placeholder 4">
            <a:extLst>
              <a:ext uri="{FF2B5EF4-FFF2-40B4-BE49-F238E27FC236}">
                <a16:creationId xmlns:a16="http://schemas.microsoft.com/office/drawing/2014/main" id="{FF9A90EB-F909-8230-6A60-FBF3A5322A3D}"/>
              </a:ext>
            </a:extLst>
          </p:cNvPr>
          <p:cNvSpPr>
            <a:spLocks noGrp="1"/>
          </p:cNvSpPr>
          <p:nvPr>
            <p:ph type="ftr" sz="quarter" idx="11"/>
          </p:nvPr>
        </p:nvSpPr>
        <p:spPr/>
        <p:txBody>
          <a:bodyPr/>
          <a:lstStyle/>
          <a:p>
            <a:r>
              <a:rPr lang="en-GB"/>
              <a:t>FUTURES</a:t>
            </a:r>
          </a:p>
        </p:txBody>
      </p:sp>
      <p:sp>
        <p:nvSpPr>
          <p:cNvPr id="6" name="Slide Number Placeholder 5">
            <a:extLst>
              <a:ext uri="{FF2B5EF4-FFF2-40B4-BE49-F238E27FC236}">
                <a16:creationId xmlns:a16="http://schemas.microsoft.com/office/drawing/2014/main" id="{79DB2949-5301-E3FC-ACD8-E0FE909DFDB8}"/>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257038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B03D-3AD9-74FA-C4F7-B2FE1A7EF34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8786EB3-CED8-E6FD-B9F1-565272CAB73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81DE8BB-6E07-8484-26D2-4F75239A3DE1}"/>
              </a:ext>
            </a:extLst>
          </p:cNvPr>
          <p:cNvSpPr>
            <a:spLocks noGrp="1"/>
          </p:cNvSpPr>
          <p:nvPr>
            <p:ph type="dt" sz="half" idx="10"/>
          </p:nvPr>
        </p:nvSpPr>
        <p:spPr/>
        <p:txBody>
          <a:bodyPr/>
          <a:lstStyle/>
          <a:p>
            <a:fld id="{AC320921-B9F0-4002-B0B0-67A3F5E512FA}" type="datetime1">
              <a:rPr lang="en-GB" smtClean="0"/>
              <a:t>20/02/2024</a:t>
            </a:fld>
            <a:endParaRPr lang="en-GB"/>
          </a:p>
        </p:txBody>
      </p:sp>
      <p:sp>
        <p:nvSpPr>
          <p:cNvPr id="5" name="Footer Placeholder 4">
            <a:extLst>
              <a:ext uri="{FF2B5EF4-FFF2-40B4-BE49-F238E27FC236}">
                <a16:creationId xmlns:a16="http://schemas.microsoft.com/office/drawing/2014/main" id="{63181CFA-8342-2F8E-DD32-7866C2E72B72}"/>
              </a:ext>
            </a:extLst>
          </p:cNvPr>
          <p:cNvSpPr>
            <a:spLocks noGrp="1"/>
          </p:cNvSpPr>
          <p:nvPr>
            <p:ph type="ftr" sz="quarter" idx="11"/>
          </p:nvPr>
        </p:nvSpPr>
        <p:spPr/>
        <p:txBody>
          <a:bodyPr/>
          <a:lstStyle/>
          <a:p>
            <a:r>
              <a:rPr lang="en-GB"/>
              <a:t>FUTURES</a:t>
            </a:r>
          </a:p>
        </p:txBody>
      </p:sp>
      <p:sp>
        <p:nvSpPr>
          <p:cNvPr id="6" name="Slide Number Placeholder 5">
            <a:extLst>
              <a:ext uri="{FF2B5EF4-FFF2-40B4-BE49-F238E27FC236}">
                <a16:creationId xmlns:a16="http://schemas.microsoft.com/office/drawing/2014/main" id="{C2D75532-0CB6-C508-9A96-D361BB2DD619}"/>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158111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001EE9-A222-5024-3C48-062FF9826469}"/>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9AC3935-6CC3-50A5-ED0C-40D96D5D2AD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1D97C71-EA68-6289-25CE-E10ADAF62A3A}"/>
              </a:ext>
            </a:extLst>
          </p:cNvPr>
          <p:cNvSpPr>
            <a:spLocks noGrp="1"/>
          </p:cNvSpPr>
          <p:nvPr>
            <p:ph type="dt" sz="half" idx="10"/>
          </p:nvPr>
        </p:nvSpPr>
        <p:spPr/>
        <p:txBody>
          <a:bodyPr/>
          <a:lstStyle/>
          <a:p>
            <a:fld id="{C5058800-25D6-48C2-927E-9767B6A08DE1}" type="datetime1">
              <a:rPr lang="en-GB" smtClean="0"/>
              <a:t>20/02/2024</a:t>
            </a:fld>
            <a:endParaRPr lang="en-GB"/>
          </a:p>
        </p:txBody>
      </p:sp>
      <p:sp>
        <p:nvSpPr>
          <p:cNvPr id="5" name="Footer Placeholder 4">
            <a:extLst>
              <a:ext uri="{FF2B5EF4-FFF2-40B4-BE49-F238E27FC236}">
                <a16:creationId xmlns:a16="http://schemas.microsoft.com/office/drawing/2014/main" id="{87FC63DC-3FFE-408D-759A-795DDA8CC931}"/>
              </a:ext>
            </a:extLst>
          </p:cNvPr>
          <p:cNvSpPr>
            <a:spLocks noGrp="1"/>
          </p:cNvSpPr>
          <p:nvPr>
            <p:ph type="ftr" sz="quarter" idx="11"/>
          </p:nvPr>
        </p:nvSpPr>
        <p:spPr/>
        <p:txBody>
          <a:bodyPr/>
          <a:lstStyle/>
          <a:p>
            <a:r>
              <a:rPr lang="en-GB"/>
              <a:t>FUTURES</a:t>
            </a:r>
          </a:p>
        </p:txBody>
      </p:sp>
      <p:sp>
        <p:nvSpPr>
          <p:cNvPr id="6" name="Slide Number Placeholder 5">
            <a:extLst>
              <a:ext uri="{FF2B5EF4-FFF2-40B4-BE49-F238E27FC236}">
                <a16:creationId xmlns:a16="http://schemas.microsoft.com/office/drawing/2014/main" id="{9C7CDC6A-3D4A-E50D-7AF2-FA24BB66C6CB}"/>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28071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EC937-99C7-338D-7546-26D6159C2F5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3744D55-DBB5-C292-9724-00B421B0B17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1E098F9-829E-DB87-4E07-4BA195A98A4E}"/>
              </a:ext>
            </a:extLst>
          </p:cNvPr>
          <p:cNvSpPr>
            <a:spLocks noGrp="1"/>
          </p:cNvSpPr>
          <p:nvPr>
            <p:ph type="dt" sz="half" idx="10"/>
          </p:nvPr>
        </p:nvSpPr>
        <p:spPr/>
        <p:txBody>
          <a:bodyPr/>
          <a:lstStyle/>
          <a:p>
            <a:fld id="{3B18A29A-919B-44DD-945D-C5A28C0349E4}" type="datetime1">
              <a:rPr lang="en-GB" smtClean="0"/>
              <a:t>20/02/2024</a:t>
            </a:fld>
            <a:endParaRPr lang="en-GB"/>
          </a:p>
        </p:txBody>
      </p:sp>
      <p:sp>
        <p:nvSpPr>
          <p:cNvPr id="5" name="Footer Placeholder 4">
            <a:extLst>
              <a:ext uri="{FF2B5EF4-FFF2-40B4-BE49-F238E27FC236}">
                <a16:creationId xmlns:a16="http://schemas.microsoft.com/office/drawing/2014/main" id="{3B898ED2-D045-57E5-C087-4985C63C1C6D}"/>
              </a:ext>
            </a:extLst>
          </p:cNvPr>
          <p:cNvSpPr>
            <a:spLocks noGrp="1"/>
          </p:cNvSpPr>
          <p:nvPr>
            <p:ph type="ftr" sz="quarter" idx="11"/>
          </p:nvPr>
        </p:nvSpPr>
        <p:spPr/>
        <p:txBody>
          <a:bodyPr/>
          <a:lstStyle/>
          <a:p>
            <a:r>
              <a:rPr lang="en-GB"/>
              <a:t>FUTURES</a:t>
            </a:r>
          </a:p>
        </p:txBody>
      </p:sp>
      <p:sp>
        <p:nvSpPr>
          <p:cNvPr id="6" name="Slide Number Placeholder 5">
            <a:extLst>
              <a:ext uri="{FF2B5EF4-FFF2-40B4-BE49-F238E27FC236}">
                <a16:creationId xmlns:a16="http://schemas.microsoft.com/office/drawing/2014/main" id="{9F91101A-EFBE-D4A1-9D8D-DCFE5E972916}"/>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96733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71401-0B16-8EAF-6F36-99E27C2FED8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3CC96BE-0B2E-AEC9-CC30-ECBD458E0BF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2BC980E-2AB4-DBB1-6366-127E2F2BEE11}"/>
              </a:ext>
            </a:extLst>
          </p:cNvPr>
          <p:cNvSpPr>
            <a:spLocks noGrp="1"/>
          </p:cNvSpPr>
          <p:nvPr>
            <p:ph type="dt" sz="half" idx="10"/>
          </p:nvPr>
        </p:nvSpPr>
        <p:spPr/>
        <p:txBody>
          <a:bodyPr/>
          <a:lstStyle/>
          <a:p>
            <a:fld id="{01D23B87-6EC0-4D1C-BDCC-533427F66BDD}" type="datetime1">
              <a:rPr lang="en-GB" smtClean="0"/>
              <a:t>20/02/2024</a:t>
            </a:fld>
            <a:endParaRPr lang="en-GB"/>
          </a:p>
        </p:txBody>
      </p:sp>
      <p:sp>
        <p:nvSpPr>
          <p:cNvPr id="5" name="Footer Placeholder 4">
            <a:extLst>
              <a:ext uri="{FF2B5EF4-FFF2-40B4-BE49-F238E27FC236}">
                <a16:creationId xmlns:a16="http://schemas.microsoft.com/office/drawing/2014/main" id="{95105953-A5C4-70E7-27F6-6F6FC4889933}"/>
              </a:ext>
            </a:extLst>
          </p:cNvPr>
          <p:cNvSpPr>
            <a:spLocks noGrp="1"/>
          </p:cNvSpPr>
          <p:nvPr>
            <p:ph type="ftr" sz="quarter" idx="11"/>
          </p:nvPr>
        </p:nvSpPr>
        <p:spPr/>
        <p:txBody>
          <a:bodyPr/>
          <a:lstStyle/>
          <a:p>
            <a:r>
              <a:rPr lang="en-GB"/>
              <a:t>FUTURES</a:t>
            </a:r>
          </a:p>
        </p:txBody>
      </p:sp>
      <p:sp>
        <p:nvSpPr>
          <p:cNvPr id="6" name="Slide Number Placeholder 5">
            <a:extLst>
              <a:ext uri="{FF2B5EF4-FFF2-40B4-BE49-F238E27FC236}">
                <a16:creationId xmlns:a16="http://schemas.microsoft.com/office/drawing/2014/main" id="{4AD73DAA-FD0B-CD74-D5FC-572127DDD33B}"/>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181859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0BB2A-B6B0-376C-0125-E4097F9EB58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348C158-50DA-1F2D-8848-27069E7FCF2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DE31640-46C3-AAC2-D591-F3B4630ED23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6B21901-E74E-9323-23E5-511A0FFFA85F}"/>
              </a:ext>
            </a:extLst>
          </p:cNvPr>
          <p:cNvSpPr>
            <a:spLocks noGrp="1"/>
          </p:cNvSpPr>
          <p:nvPr>
            <p:ph type="dt" sz="half" idx="10"/>
          </p:nvPr>
        </p:nvSpPr>
        <p:spPr/>
        <p:txBody>
          <a:bodyPr/>
          <a:lstStyle/>
          <a:p>
            <a:fld id="{653D5212-D6AF-45FD-B9A0-738CECF28419}" type="datetime1">
              <a:rPr lang="en-GB" smtClean="0"/>
              <a:t>20/02/2024</a:t>
            </a:fld>
            <a:endParaRPr lang="en-GB"/>
          </a:p>
        </p:txBody>
      </p:sp>
      <p:sp>
        <p:nvSpPr>
          <p:cNvPr id="6" name="Footer Placeholder 5">
            <a:extLst>
              <a:ext uri="{FF2B5EF4-FFF2-40B4-BE49-F238E27FC236}">
                <a16:creationId xmlns:a16="http://schemas.microsoft.com/office/drawing/2014/main" id="{2ECAC75E-900B-F650-90C5-C027443A80BD}"/>
              </a:ext>
            </a:extLst>
          </p:cNvPr>
          <p:cNvSpPr>
            <a:spLocks noGrp="1"/>
          </p:cNvSpPr>
          <p:nvPr>
            <p:ph type="ftr" sz="quarter" idx="11"/>
          </p:nvPr>
        </p:nvSpPr>
        <p:spPr/>
        <p:txBody>
          <a:bodyPr/>
          <a:lstStyle/>
          <a:p>
            <a:r>
              <a:rPr lang="en-GB"/>
              <a:t>FUTURES</a:t>
            </a:r>
          </a:p>
        </p:txBody>
      </p:sp>
      <p:sp>
        <p:nvSpPr>
          <p:cNvPr id="7" name="Slide Number Placeholder 6">
            <a:extLst>
              <a:ext uri="{FF2B5EF4-FFF2-40B4-BE49-F238E27FC236}">
                <a16:creationId xmlns:a16="http://schemas.microsoft.com/office/drawing/2014/main" id="{51A61B96-4CF7-2B52-5D26-AF3FE2F7009C}"/>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368535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0395F-E10E-BADA-798D-3EC2DEB4C8EC}"/>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65BF3E3-2F09-CBED-63BF-DDCB637171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BAF59FA-C2C3-69ED-98F5-8521844CDEE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CAB5857-6A95-A384-69E5-C45AD858E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0D4DF95-B9AD-4003-F171-003243EF6D7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24E5B44-C953-2783-7CF0-B7A5B5CAE130}"/>
              </a:ext>
            </a:extLst>
          </p:cNvPr>
          <p:cNvSpPr>
            <a:spLocks noGrp="1"/>
          </p:cNvSpPr>
          <p:nvPr>
            <p:ph type="dt" sz="half" idx="10"/>
          </p:nvPr>
        </p:nvSpPr>
        <p:spPr/>
        <p:txBody>
          <a:bodyPr/>
          <a:lstStyle/>
          <a:p>
            <a:fld id="{D5097DEC-AB20-4B75-901E-5B92506E3543}" type="datetime1">
              <a:rPr lang="en-GB" smtClean="0"/>
              <a:t>20/02/2024</a:t>
            </a:fld>
            <a:endParaRPr lang="en-GB"/>
          </a:p>
        </p:txBody>
      </p:sp>
      <p:sp>
        <p:nvSpPr>
          <p:cNvPr id="8" name="Footer Placeholder 7">
            <a:extLst>
              <a:ext uri="{FF2B5EF4-FFF2-40B4-BE49-F238E27FC236}">
                <a16:creationId xmlns:a16="http://schemas.microsoft.com/office/drawing/2014/main" id="{A15F9940-291B-8338-3541-6721F13371F6}"/>
              </a:ext>
            </a:extLst>
          </p:cNvPr>
          <p:cNvSpPr>
            <a:spLocks noGrp="1"/>
          </p:cNvSpPr>
          <p:nvPr>
            <p:ph type="ftr" sz="quarter" idx="11"/>
          </p:nvPr>
        </p:nvSpPr>
        <p:spPr/>
        <p:txBody>
          <a:bodyPr/>
          <a:lstStyle/>
          <a:p>
            <a:r>
              <a:rPr lang="en-GB"/>
              <a:t>FUTURES</a:t>
            </a:r>
          </a:p>
        </p:txBody>
      </p:sp>
      <p:sp>
        <p:nvSpPr>
          <p:cNvPr id="9" name="Slide Number Placeholder 8">
            <a:extLst>
              <a:ext uri="{FF2B5EF4-FFF2-40B4-BE49-F238E27FC236}">
                <a16:creationId xmlns:a16="http://schemas.microsoft.com/office/drawing/2014/main" id="{20F5E484-0611-5E5D-8A89-22FF171BA461}"/>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132998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490F8-B140-75A0-8D0E-39D1B15A3EB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0DA2FC9-4A76-DA30-C3AE-3282E764BCF8}"/>
              </a:ext>
            </a:extLst>
          </p:cNvPr>
          <p:cNvSpPr>
            <a:spLocks noGrp="1"/>
          </p:cNvSpPr>
          <p:nvPr>
            <p:ph type="dt" sz="half" idx="10"/>
          </p:nvPr>
        </p:nvSpPr>
        <p:spPr/>
        <p:txBody>
          <a:bodyPr/>
          <a:lstStyle/>
          <a:p>
            <a:fld id="{FDEA5EA0-C5CB-4D64-AE52-E845805341A1}" type="datetime1">
              <a:rPr lang="en-GB" smtClean="0"/>
              <a:t>20/02/2024</a:t>
            </a:fld>
            <a:endParaRPr lang="en-GB"/>
          </a:p>
        </p:txBody>
      </p:sp>
      <p:sp>
        <p:nvSpPr>
          <p:cNvPr id="4" name="Footer Placeholder 3">
            <a:extLst>
              <a:ext uri="{FF2B5EF4-FFF2-40B4-BE49-F238E27FC236}">
                <a16:creationId xmlns:a16="http://schemas.microsoft.com/office/drawing/2014/main" id="{522FB979-B1C7-5B57-C741-E42D2BABB8BC}"/>
              </a:ext>
            </a:extLst>
          </p:cNvPr>
          <p:cNvSpPr>
            <a:spLocks noGrp="1"/>
          </p:cNvSpPr>
          <p:nvPr>
            <p:ph type="ftr" sz="quarter" idx="11"/>
          </p:nvPr>
        </p:nvSpPr>
        <p:spPr/>
        <p:txBody>
          <a:bodyPr/>
          <a:lstStyle/>
          <a:p>
            <a:r>
              <a:rPr lang="en-GB"/>
              <a:t>FUTURES</a:t>
            </a:r>
          </a:p>
        </p:txBody>
      </p:sp>
      <p:sp>
        <p:nvSpPr>
          <p:cNvPr id="5" name="Slide Number Placeholder 4">
            <a:extLst>
              <a:ext uri="{FF2B5EF4-FFF2-40B4-BE49-F238E27FC236}">
                <a16:creationId xmlns:a16="http://schemas.microsoft.com/office/drawing/2014/main" id="{A8D2AA7B-101B-2022-3EB4-8B830EDFAF11}"/>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4173021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A79CD8-4584-3AC3-37DA-C5E86016DF45}"/>
              </a:ext>
            </a:extLst>
          </p:cNvPr>
          <p:cNvSpPr>
            <a:spLocks noGrp="1"/>
          </p:cNvSpPr>
          <p:nvPr>
            <p:ph type="dt" sz="half" idx="10"/>
          </p:nvPr>
        </p:nvSpPr>
        <p:spPr/>
        <p:txBody>
          <a:bodyPr/>
          <a:lstStyle/>
          <a:p>
            <a:fld id="{CB135C2A-27D0-4B09-93FD-77584F752BAE}" type="datetime1">
              <a:rPr lang="en-GB" smtClean="0"/>
              <a:t>20/02/2024</a:t>
            </a:fld>
            <a:endParaRPr lang="en-GB"/>
          </a:p>
        </p:txBody>
      </p:sp>
      <p:sp>
        <p:nvSpPr>
          <p:cNvPr id="3" name="Footer Placeholder 2">
            <a:extLst>
              <a:ext uri="{FF2B5EF4-FFF2-40B4-BE49-F238E27FC236}">
                <a16:creationId xmlns:a16="http://schemas.microsoft.com/office/drawing/2014/main" id="{0E96EF71-3A72-8520-5A87-FD0E7970358F}"/>
              </a:ext>
            </a:extLst>
          </p:cNvPr>
          <p:cNvSpPr>
            <a:spLocks noGrp="1"/>
          </p:cNvSpPr>
          <p:nvPr>
            <p:ph type="ftr" sz="quarter" idx="11"/>
          </p:nvPr>
        </p:nvSpPr>
        <p:spPr/>
        <p:txBody>
          <a:bodyPr/>
          <a:lstStyle/>
          <a:p>
            <a:r>
              <a:rPr lang="en-GB"/>
              <a:t>FUTURES</a:t>
            </a:r>
          </a:p>
        </p:txBody>
      </p:sp>
      <p:sp>
        <p:nvSpPr>
          <p:cNvPr id="4" name="Slide Number Placeholder 3">
            <a:extLst>
              <a:ext uri="{FF2B5EF4-FFF2-40B4-BE49-F238E27FC236}">
                <a16:creationId xmlns:a16="http://schemas.microsoft.com/office/drawing/2014/main" id="{DD5DFC11-68A9-45AE-5E31-28E6836EA99D}"/>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7100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A6587-3692-E18E-FC92-DC352A01810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9A7AC85-421E-9E9F-C189-7536780132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D8DE925-05FF-244A-84A5-9F85191F6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1A0AEC-D1E4-811B-C613-2EEBD481E0B4}"/>
              </a:ext>
            </a:extLst>
          </p:cNvPr>
          <p:cNvSpPr>
            <a:spLocks noGrp="1"/>
          </p:cNvSpPr>
          <p:nvPr>
            <p:ph type="dt" sz="half" idx="10"/>
          </p:nvPr>
        </p:nvSpPr>
        <p:spPr/>
        <p:txBody>
          <a:bodyPr/>
          <a:lstStyle/>
          <a:p>
            <a:fld id="{80576A33-94B6-4754-80F5-465F80B19D2B}" type="datetime1">
              <a:rPr lang="en-GB" smtClean="0"/>
              <a:t>20/02/2024</a:t>
            </a:fld>
            <a:endParaRPr lang="en-GB"/>
          </a:p>
        </p:txBody>
      </p:sp>
      <p:sp>
        <p:nvSpPr>
          <p:cNvPr id="6" name="Footer Placeholder 5">
            <a:extLst>
              <a:ext uri="{FF2B5EF4-FFF2-40B4-BE49-F238E27FC236}">
                <a16:creationId xmlns:a16="http://schemas.microsoft.com/office/drawing/2014/main" id="{E02D17CD-B15B-4716-19F4-DA23B4665AE9}"/>
              </a:ext>
            </a:extLst>
          </p:cNvPr>
          <p:cNvSpPr>
            <a:spLocks noGrp="1"/>
          </p:cNvSpPr>
          <p:nvPr>
            <p:ph type="ftr" sz="quarter" idx="11"/>
          </p:nvPr>
        </p:nvSpPr>
        <p:spPr/>
        <p:txBody>
          <a:bodyPr/>
          <a:lstStyle/>
          <a:p>
            <a:r>
              <a:rPr lang="en-GB"/>
              <a:t>FUTURES</a:t>
            </a:r>
          </a:p>
        </p:txBody>
      </p:sp>
      <p:sp>
        <p:nvSpPr>
          <p:cNvPr id="7" name="Slide Number Placeholder 6">
            <a:extLst>
              <a:ext uri="{FF2B5EF4-FFF2-40B4-BE49-F238E27FC236}">
                <a16:creationId xmlns:a16="http://schemas.microsoft.com/office/drawing/2014/main" id="{9C186F3B-C077-E85C-F0B8-DA35A116F203}"/>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90590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99DDF-15BE-C1F0-C7DA-07E83B3F6B9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6E02409-7F8D-8C7F-3468-5AE1D0C315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D37F50B-0D39-56E6-26C4-3B0FDE5EB2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01CD34F-F2A8-3D3D-8289-6C563B0C2B05}"/>
              </a:ext>
            </a:extLst>
          </p:cNvPr>
          <p:cNvSpPr>
            <a:spLocks noGrp="1"/>
          </p:cNvSpPr>
          <p:nvPr>
            <p:ph type="dt" sz="half" idx="10"/>
          </p:nvPr>
        </p:nvSpPr>
        <p:spPr/>
        <p:txBody>
          <a:bodyPr/>
          <a:lstStyle/>
          <a:p>
            <a:fld id="{7F9045BC-87F8-4D4F-95B3-35FF6C2AEA19}" type="datetime1">
              <a:rPr lang="en-GB" smtClean="0"/>
              <a:t>20/02/2024</a:t>
            </a:fld>
            <a:endParaRPr lang="en-GB"/>
          </a:p>
        </p:txBody>
      </p:sp>
      <p:sp>
        <p:nvSpPr>
          <p:cNvPr id="6" name="Footer Placeholder 5">
            <a:extLst>
              <a:ext uri="{FF2B5EF4-FFF2-40B4-BE49-F238E27FC236}">
                <a16:creationId xmlns:a16="http://schemas.microsoft.com/office/drawing/2014/main" id="{FC426BDB-6C38-EA5C-0122-895C230B055B}"/>
              </a:ext>
            </a:extLst>
          </p:cNvPr>
          <p:cNvSpPr>
            <a:spLocks noGrp="1"/>
          </p:cNvSpPr>
          <p:nvPr>
            <p:ph type="ftr" sz="quarter" idx="11"/>
          </p:nvPr>
        </p:nvSpPr>
        <p:spPr/>
        <p:txBody>
          <a:bodyPr/>
          <a:lstStyle/>
          <a:p>
            <a:r>
              <a:rPr lang="en-GB"/>
              <a:t>FUTURES</a:t>
            </a:r>
          </a:p>
        </p:txBody>
      </p:sp>
      <p:sp>
        <p:nvSpPr>
          <p:cNvPr id="7" name="Slide Number Placeholder 6">
            <a:extLst>
              <a:ext uri="{FF2B5EF4-FFF2-40B4-BE49-F238E27FC236}">
                <a16:creationId xmlns:a16="http://schemas.microsoft.com/office/drawing/2014/main" id="{C062F934-6E08-C5D5-9C7F-8E243C475CC2}"/>
              </a:ext>
            </a:extLst>
          </p:cNvPr>
          <p:cNvSpPr>
            <a:spLocks noGrp="1"/>
          </p:cNvSpPr>
          <p:nvPr>
            <p:ph type="sldNum" sz="quarter" idx="12"/>
          </p:nvPr>
        </p:nvSpPr>
        <p:spPr/>
        <p:txBody>
          <a:bodyPr/>
          <a:lstStyle/>
          <a:p>
            <a:fld id="{239D7976-8669-4A6F-9DA9-C93D7953AF07}" type="slidenum">
              <a:rPr lang="en-GB" smtClean="0"/>
              <a:t>‹#›</a:t>
            </a:fld>
            <a:endParaRPr lang="en-GB"/>
          </a:p>
        </p:txBody>
      </p:sp>
    </p:spTree>
    <p:extLst>
      <p:ext uri="{BB962C8B-B14F-4D97-AF65-F5344CB8AC3E}">
        <p14:creationId xmlns:p14="http://schemas.microsoft.com/office/powerpoint/2010/main" val="125287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3C762A-14BE-6C79-B7B1-9B339B1EE8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5AE5F9D-431B-63B8-BCF7-A238A0B6A8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3EB35B4-3A74-9ABC-5C97-EEE613B5B2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BB8742-DACC-4A25-88BC-CF9B33D5F284}" type="datetime1">
              <a:rPr lang="en-GB" smtClean="0"/>
              <a:t>20/02/2024</a:t>
            </a:fld>
            <a:endParaRPr lang="en-GB"/>
          </a:p>
        </p:txBody>
      </p:sp>
      <p:sp>
        <p:nvSpPr>
          <p:cNvPr id="5" name="Footer Placeholder 4">
            <a:extLst>
              <a:ext uri="{FF2B5EF4-FFF2-40B4-BE49-F238E27FC236}">
                <a16:creationId xmlns:a16="http://schemas.microsoft.com/office/drawing/2014/main" id="{D0018C15-1525-CE95-AF35-A3A250AF74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FUTURES</a:t>
            </a:r>
          </a:p>
        </p:txBody>
      </p:sp>
      <p:sp>
        <p:nvSpPr>
          <p:cNvPr id="6" name="Slide Number Placeholder 5">
            <a:extLst>
              <a:ext uri="{FF2B5EF4-FFF2-40B4-BE49-F238E27FC236}">
                <a16:creationId xmlns:a16="http://schemas.microsoft.com/office/drawing/2014/main" id="{225410B1-CF7C-8F24-89AD-AEB9103DA4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9D7976-8669-4A6F-9DA9-C93D7953AF07}" type="slidenum">
              <a:rPr lang="en-GB" smtClean="0"/>
              <a:t>‹#›</a:t>
            </a:fld>
            <a:endParaRPr lang="en-GB"/>
          </a:p>
        </p:txBody>
      </p:sp>
    </p:spTree>
    <p:extLst>
      <p:ext uri="{BB962C8B-B14F-4D97-AF65-F5344CB8AC3E}">
        <p14:creationId xmlns:p14="http://schemas.microsoft.com/office/powerpoint/2010/main" val="3368988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a:extLst>
              <a:ext uri="{FF2B5EF4-FFF2-40B4-BE49-F238E27FC236}">
                <a16:creationId xmlns:a16="http://schemas.microsoft.com/office/drawing/2014/main" id="{8E7FE7E3-0477-191D-D632-68B9A18D43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6" y="-819151"/>
            <a:ext cx="12525375" cy="9394031"/>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4C7F7041-17B7-701A-1521-15863FF3F9A7}"/>
              </a:ext>
            </a:extLst>
          </p:cNvPr>
          <p:cNvSpPr>
            <a:spLocks noGrp="1"/>
          </p:cNvSpPr>
          <p:nvPr>
            <p:ph type="dt" sz="half" idx="10"/>
          </p:nvPr>
        </p:nvSpPr>
        <p:spPr>
          <a:xfrm>
            <a:off x="412072" y="6361112"/>
            <a:ext cx="2743200" cy="365125"/>
          </a:xfrm>
        </p:spPr>
        <p:txBody>
          <a:bodyPr/>
          <a:lstStyle/>
          <a:p>
            <a:fld id="{47D5F92E-9B72-46C7-9BFD-931B2B405923}" type="datetime1">
              <a:rPr lang="en-GB" sz="2000" smtClean="0"/>
              <a:t>20/02/2024</a:t>
            </a:fld>
            <a:endParaRPr lang="en-GB" sz="1600" dirty="0"/>
          </a:p>
        </p:txBody>
      </p:sp>
      <p:sp>
        <p:nvSpPr>
          <p:cNvPr id="8" name="Rectangle 7">
            <a:extLst>
              <a:ext uri="{FF2B5EF4-FFF2-40B4-BE49-F238E27FC236}">
                <a16:creationId xmlns:a16="http://schemas.microsoft.com/office/drawing/2014/main" id="{0F95E816-F45B-E546-85F5-A8C11553E93F}"/>
              </a:ext>
            </a:extLst>
          </p:cNvPr>
          <p:cNvSpPr/>
          <p:nvPr/>
        </p:nvSpPr>
        <p:spPr>
          <a:xfrm>
            <a:off x="308069" y="5165259"/>
            <a:ext cx="6984812" cy="10772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a:t>
            </a:r>
            <a:r>
              <a:rPr lang="en-GB"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unity Grants Presentation</a:t>
            </a:r>
          </a:p>
          <a:p>
            <a:r>
              <a:rPr lang="en-GB"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Chris Grocock, Head of Partnerships</a:t>
            </a:r>
            <a:endParaRPr lang="en-GB"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31" name="Picture 7" descr="FUTURES PRIMARY LOGO_CMYK_FOR DARK BACKGROUND.eps">
            <a:extLst>
              <a:ext uri="{FF2B5EF4-FFF2-40B4-BE49-F238E27FC236}">
                <a16:creationId xmlns:a16="http://schemas.microsoft.com/office/drawing/2014/main" id="{7B4F445F-65AC-2915-6A09-7A9FC3BFC7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9025" y="2325289"/>
            <a:ext cx="493395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Ofsted_Outstanding_OP_White.eps">
            <a:extLst>
              <a:ext uri="{FF2B5EF4-FFF2-40B4-BE49-F238E27FC236}">
                <a16:creationId xmlns:a16="http://schemas.microsoft.com/office/drawing/2014/main" id="{4FE85D6D-A9B0-5A0A-DB63-C83CBF73B0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53800" y="6543675"/>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82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1DFC3E2-264B-846E-5D7D-AF5E1AA8642B}"/>
              </a:ext>
            </a:extLst>
          </p:cNvPr>
          <p:cNvSpPr>
            <a:spLocks noGrp="1"/>
          </p:cNvSpPr>
          <p:nvPr>
            <p:ph type="dt" sz="half" idx="10"/>
          </p:nvPr>
        </p:nvSpPr>
        <p:spPr/>
        <p:txBody>
          <a:bodyPr/>
          <a:lstStyle/>
          <a:p>
            <a:fld id="{3B18A29A-919B-44DD-945D-C5A28C0349E4}" type="datetime1">
              <a:rPr lang="en-GB" smtClean="0"/>
              <a:t>20/02/2024</a:t>
            </a:fld>
            <a:endParaRPr lang="en-GB"/>
          </a:p>
        </p:txBody>
      </p:sp>
      <p:sp>
        <p:nvSpPr>
          <p:cNvPr id="5" name="Rectangle 4">
            <a:extLst>
              <a:ext uri="{FF2B5EF4-FFF2-40B4-BE49-F238E27FC236}">
                <a16:creationId xmlns:a16="http://schemas.microsoft.com/office/drawing/2014/main" id="{876ABD60-F1E4-06D5-9D5A-F29E2C86B457}"/>
              </a:ext>
            </a:extLst>
          </p:cNvPr>
          <p:cNvSpPr/>
          <p:nvPr/>
        </p:nvSpPr>
        <p:spPr>
          <a:xfrm>
            <a:off x="516311" y="287446"/>
            <a:ext cx="7384815" cy="5232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b="1" dirty="0">
                <a:latin typeface="Calibri" panose="020F0502020204030204" pitchFamily="34" charset="0"/>
                <a:cs typeface="Calibri" panose="020F0502020204030204" pitchFamily="34" charset="0"/>
              </a:rPr>
              <a:t>Programme Overview – Transform Your Future </a:t>
            </a:r>
          </a:p>
        </p:txBody>
      </p:sp>
      <p:sp>
        <p:nvSpPr>
          <p:cNvPr id="6" name="Content Placeholder 2">
            <a:extLst>
              <a:ext uri="{FF2B5EF4-FFF2-40B4-BE49-F238E27FC236}">
                <a16:creationId xmlns:a16="http://schemas.microsoft.com/office/drawing/2014/main" id="{DF4DD972-F381-B8B7-592D-A628F1C52675}"/>
              </a:ext>
            </a:extLst>
          </p:cNvPr>
          <p:cNvSpPr>
            <a:spLocks noGrp="1"/>
          </p:cNvSpPr>
          <p:nvPr/>
        </p:nvSpPr>
        <p:spPr>
          <a:xfrm>
            <a:off x="516311" y="997487"/>
            <a:ext cx="6639091" cy="5172042"/>
          </a:xfrm>
          <a:prstGeom prst="rect">
            <a:avLst/>
          </a:prstGeom>
          <a:solidFill>
            <a:schemeClr val="bg1"/>
          </a:solidFill>
        </p:spPr>
        <p:txBody>
          <a:bodyPr>
            <a:normAutofit fontScale="92500" lnSpcReduction="10000"/>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GB" sz="2600" dirty="0">
                <a:latin typeface="Calibri" panose="020F0502020204030204" pitchFamily="34" charset="0"/>
                <a:cs typeface="Calibri" panose="020F0502020204030204" pitchFamily="34" charset="0"/>
              </a:rPr>
              <a:t>One project with local features and tailored to local conditions – a pilot for devolution</a:t>
            </a:r>
          </a:p>
          <a:p>
            <a:pPr marL="285750" indent="-285750">
              <a:buFont typeface="Arial" panose="020B0604020202020204" pitchFamily="34" charset="0"/>
              <a:buChar char="•"/>
            </a:pPr>
            <a:endParaRPr lang="en-GB" sz="2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600" dirty="0">
                <a:latin typeface="Calibri" panose="020F0502020204030204" pitchFamily="34" charset="0"/>
                <a:ea typeface="Times New Roman" panose="02020603050405020304" pitchFamily="18" charset="0"/>
                <a:cs typeface="Calibri" panose="020F0502020204030204" pitchFamily="34" charset="0"/>
              </a:rPr>
              <a:t>Employment and Skills Support for the Economically Inactive </a:t>
            </a:r>
          </a:p>
          <a:p>
            <a:endParaRPr lang="en-GB" sz="2600"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2600" dirty="0">
                <a:effectLst/>
                <a:latin typeface="Calibri" panose="020F0502020204030204" pitchFamily="34" charset="0"/>
                <a:ea typeface="Times New Roman" panose="02020603050405020304" pitchFamily="18" charset="0"/>
                <a:cs typeface="Calibri" panose="020F0502020204030204" pitchFamily="34" charset="0"/>
              </a:rPr>
              <a:t>Direct delivery by Futures </a:t>
            </a:r>
          </a:p>
          <a:p>
            <a:pPr marL="285750" indent="-285750">
              <a:buFont typeface="Arial" panose="020B0604020202020204" pitchFamily="34" charset="0"/>
              <a:buChar char="•"/>
            </a:pPr>
            <a:endParaRPr lang="en-GB" sz="2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600" dirty="0">
                <a:latin typeface="Calibri" panose="020F0502020204030204" pitchFamily="34" charset="0"/>
                <a:cs typeface="Calibri" panose="020F0502020204030204" pitchFamily="34" charset="0"/>
              </a:rPr>
              <a:t>Community Grants programme - £53,547 total pot: £10,000 - £25,000 per grant</a:t>
            </a:r>
          </a:p>
          <a:p>
            <a:pPr marL="285750" indent="-285750">
              <a:buFont typeface="Arial" panose="020B0604020202020204" pitchFamily="34" charset="0"/>
              <a:buChar char="•"/>
            </a:pPr>
            <a:endParaRPr lang="en-GB" sz="2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600" dirty="0">
                <a:latin typeface="Calibri" panose="020F0502020204030204" pitchFamily="34" charset="0"/>
                <a:cs typeface="Calibri" panose="020F0502020204030204" pitchFamily="34" charset="0"/>
              </a:rPr>
              <a:t>Facilitation by CVSs to ensure local capacity and embedded delivery</a:t>
            </a: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p:txBody>
      </p:sp>
      <p:pic>
        <p:nvPicPr>
          <p:cNvPr id="8" name="Picture 7">
            <a:extLst>
              <a:ext uri="{FF2B5EF4-FFF2-40B4-BE49-F238E27FC236}">
                <a16:creationId xmlns:a16="http://schemas.microsoft.com/office/drawing/2014/main" id="{F7EDCB7A-783F-7052-A195-11EB2D8218C1}"/>
              </a:ext>
            </a:extLst>
          </p:cNvPr>
          <p:cNvPicPr>
            <a:picLocks noChangeAspect="1"/>
          </p:cNvPicPr>
          <p:nvPr/>
        </p:nvPicPr>
        <p:blipFill rotWithShape="1">
          <a:blip r:embed="rId2"/>
          <a:srcRect l="64531" t="30340" r="16328" b="5242"/>
          <a:stretch/>
        </p:blipFill>
        <p:spPr>
          <a:xfrm>
            <a:off x="8250788" y="-257631"/>
            <a:ext cx="3941212" cy="7115631"/>
          </a:xfrm>
          <a:prstGeom prst="rect">
            <a:avLst/>
          </a:prstGeom>
        </p:spPr>
      </p:pic>
    </p:spTree>
    <p:extLst>
      <p:ext uri="{BB962C8B-B14F-4D97-AF65-F5344CB8AC3E}">
        <p14:creationId xmlns:p14="http://schemas.microsoft.com/office/powerpoint/2010/main" val="3233678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18875-3E7D-9B77-B0C5-86062FE4ECD6}"/>
              </a:ext>
            </a:extLst>
          </p:cNvPr>
          <p:cNvSpPr>
            <a:spLocks noGrp="1"/>
          </p:cNvSpPr>
          <p:nvPr>
            <p:ph type="title"/>
          </p:nvPr>
        </p:nvSpPr>
        <p:spPr>
          <a:xfrm>
            <a:off x="838200" y="-122419"/>
            <a:ext cx="10515600" cy="1325563"/>
          </a:xfrm>
        </p:spPr>
        <p:txBody>
          <a:bodyPr/>
          <a:lstStyle/>
          <a:p>
            <a:r>
              <a:rPr lang="en-GB" b="1" dirty="0">
                <a:latin typeface="Calibri" panose="020F0502020204030204" pitchFamily="34" charset="0"/>
                <a:cs typeface="Calibri" panose="020F0502020204030204" pitchFamily="34" charset="0"/>
              </a:rPr>
              <a:t>Bassetlaw District Priorities </a:t>
            </a:r>
          </a:p>
        </p:txBody>
      </p:sp>
      <p:sp>
        <p:nvSpPr>
          <p:cNvPr id="3" name="Content Placeholder 2">
            <a:extLst>
              <a:ext uri="{FF2B5EF4-FFF2-40B4-BE49-F238E27FC236}">
                <a16:creationId xmlns:a16="http://schemas.microsoft.com/office/drawing/2014/main" id="{107AC8FD-E179-F85E-3E60-E21292E56DBD}"/>
              </a:ext>
            </a:extLst>
          </p:cNvPr>
          <p:cNvSpPr>
            <a:spLocks noGrp="1"/>
          </p:cNvSpPr>
          <p:nvPr>
            <p:ph idx="1"/>
          </p:nvPr>
        </p:nvSpPr>
        <p:spPr>
          <a:xfrm>
            <a:off x="571869" y="806692"/>
            <a:ext cx="10515600" cy="5549658"/>
          </a:xfrm>
        </p:spPr>
        <p:txBody>
          <a:bodyPr>
            <a:noAutofit/>
          </a:bodyPr>
          <a:lstStyle/>
          <a:p>
            <a:pPr marL="342900" indent="-342900">
              <a:lnSpc>
                <a:spcPct val="100000"/>
              </a:lnSpc>
              <a:spcBef>
                <a:spcPts val="400"/>
              </a:spcBef>
              <a:spcAft>
                <a:spcPts val="400"/>
              </a:spcAft>
              <a:buFont typeface="+mj-lt"/>
              <a:buAutoNum type="arabicParenR"/>
            </a:pPr>
            <a:r>
              <a:rPr lang="en-GB" sz="1600" b="1" kern="100" dirty="0">
                <a:effectLst/>
                <a:latin typeface="Calibri" panose="020F0502020204030204" pitchFamily="34" charset="0"/>
                <a:ea typeface="Calibri" panose="020F0502020204030204" pitchFamily="34" charset="0"/>
                <a:cs typeface="Times New Roman" panose="02020603050405020304" pitchFamily="18" charset="0"/>
              </a:rPr>
              <a:t>Engagement and Prioritisation:</a:t>
            </a:r>
            <a:r>
              <a:rPr lang="en-GB" sz="1600" b="1" kern="100" dirty="0">
                <a:latin typeface="Calibri" panose="020F0502020204030204" pitchFamily="34" charset="0"/>
                <a:ea typeface="Calibri" panose="020F0502020204030204" pitchFamily="34" charset="0"/>
                <a:cs typeface="Times New Roman" panose="02020603050405020304" pitchFamily="18" charset="0"/>
              </a:rPr>
              <a:t> </a:t>
            </a:r>
          </a:p>
          <a:p>
            <a:pPr>
              <a:lnSpc>
                <a:spcPct val="100000"/>
              </a:lnSpc>
              <a:spcBef>
                <a:spcPts val="400"/>
              </a:spcBef>
              <a:spcAft>
                <a:spcPts val="4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Engaging on a place-based level within communities</a:t>
            </a:r>
          </a:p>
          <a:p>
            <a:pPr>
              <a:lnSpc>
                <a:spcPct val="100000"/>
              </a:lnSpc>
              <a:spcBef>
                <a:spcPts val="400"/>
              </a:spcBef>
              <a:spcAft>
                <a:spcPts val="400"/>
              </a:spcAft>
            </a:pPr>
            <a:r>
              <a:rPr lang="en-GB" sz="1600" kern="100" dirty="0">
                <a:latin typeface="Calibri" panose="020F0502020204030204" pitchFamily="34" charset="0"/>
                <a:ea typeface="Calibri" panose="020F0502020204030204" pitchFamily="34" charset="0"/>
                <a:cs typeface="Times New Roman" panose="02020603050405020304" pitchFamily="18" charset="0"/>
              </a:rPr>
              <a:t>Significantly reduce the economically inactive within Bassetlaw – especially males aged 50-64</a:t>
            </a:r>
          </a:p>
          <a:p>
            <a:pPr>
              <a:lnSpc>
                <a:spcPct val="100000"/>
              </a:lnSpc>
              <a:spcBef>
                <a:spcPts val="400"/>
              </a:spcBef>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Working with local CVSE partners to ensure holistic support to engender sustainable outcomes.</a:t>
            </a:r>
          </a:p>
          <a:p>
            <a:pPr marL="342900" indent="-342900">
              <a:lnSpc>
                <a:spcPct val="100000"/>
              </a:lnSpc>
              <a:spcBef>
                <a:spcPts val="400"/>
              </a:spcBef>
              <a:spcAft>
                <a:spcPts val="800"/>
              </a:spcAft>
              <a:buFont typeface="+mj-lt"/>
              <a:buAutoNum type="arabicParenR" startAt="2"/>
            </a:pPr>
            <a:r>
              <a:rPr lang="en-GB" sz="1600" b="1" kern="100" dirty="0">
                <a:effectLst/>
                <a:latin typeface="Calibri" panose="020F0502020204030204" pitchFamily="34" charset="0"/>
                <a:ea typeface="Calibri" panose="020F0502020204030204" pitchFamily="34" charset="0"/>
                <a:cs typeface="Times New Roman" panose="02020603050405020304" pitchFamily="18" charset="0"/>
              </a:rPr>
              <a:t>Geographical Focus :</a:t>
            </a:r>
          </a:p>
          <a:p>
            <a:pPr>
              <a:lnSpc>
                <a:spcPct val="100000"/>
              </a:lnSpc>
              <a:spcBef>
                <a:spcPts val="400"/>
              </a:spcBef>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60% targeted delivery will focus on key communities, including Cheapside, Sandy Lane, Manton, Wimpey Estate, Retford,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Harworth</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&amp; Bircotes, Tuxford,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Langold</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Misterton,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Beckingham</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Ranskill</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0000"/>
              </a:lnSpc>
              <a:spcBef>
                <a:spcPts val="400"/>
              </a:spcBef>
              <a:spcAft>
                <a:spcPts val="800"/>
              </a:spcAft>
              <a:buFont typeface="+mj-lt"/>
              <a:buAutoNum type="arabicParenR" startAt="3"/>
            </a:pPr>
            <a:r>
              <a:rPr lang="en-GB" sz="1600" b="1" kern="100" dirty="0">
                <a:effectLst/>
                <a:latin typeface="Calibri" panose="020F0502020204030204" pitchFamily="34" charset="0"/>
                <a:ea typeface="Calibri" panose="020F0502020204030204" pitchFamily="34" charset="0"/>
                <a:cs typeface="Times New Roman" panose="02020603050405020304" pitchFamily="18" charset="0"/>
              </a:rPr>
              <a:t>Tailored Delivery: </a:t>
            </a:r>
          </a:p>
          <a:p>
            <a:pPr>
              <a:lnSpc>
                <a:spcPct val="100000"/>
              </a:lnSpc>
              <a:spcBef>
                <a:spcPts val="400"/>
              </a:spcBef>
              <a:spcAft>
                <a:spcPts val="400"/>
              </a:spcAft>
            </a:pPr>
            <a:r>
              <a:rPr lang="en-GB" sz="1600" kern="100" dirty="0">
                <a:latin typeface="Calibri" panose="020F0502020204030204" pitchFamily="34" charset="0"/>
                <a:ea typeface="Calibri" panose="020F0502020204030204" pitchFamily="34" charset="0"/>
                <a:cs typeface="Times New Roman" panose="02020603050405020304" pitchFamily="18" charset="0"/>
              </a:rPr>
              <a:t>A</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mix of group sessions and 1-2-1 support, bespoke to the individual’s needs. This approach will accommodate various learning styles, circumstances, and personal preferences.</a:t>
            </a:r>
          </a:p>
          <a:p>
            <a:pPr>
              <a:lnSpc>
                <a:spcPct val="100000"/>
              </a:lnSpc>
              <a:spcBef>
                <a:spcPts val="400"/>
              </a:spcBef>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An accessible programme schedule by offering sessions during evenings and weekends.</a:t>
            </a:r>
          </a:p>
          <a:p>
            <a:pPr marL="342900" indent="-342900">
              <a:lnSpc>
                <a:spcPct val="100000"/>
              </a:lnSpc>
              <a:spcBef>
                <a:spcPts val="400"/>
              </a:spcBef>
              <a:spcAft>
                <a:spcPts val="800"/>
              </a:spcAft>
              <a:buFont typeface="+mj-lt"/>
              <a:buAutoNum type="arabicParenR" startAt="4"/>
            </a:pPr>
            <a:r>
              <a:rPr lang="en-GB" sz="1600" b="1" kern="100" dirty="0">
                <a:effectLst/>
                <a:latin typeface="Calibri" panose="020F0502020204030204" pitchFamily="34" charset="0"/>
                <a:ea typeface="Calibri" panose="020F0502020204030204" pitchFamily="34" charset="0"/>
                <a:cs typeface="Times New Roman" panose="02020603050405020304" pitchFamily="18" charset="0"/>
              </a:rPr>
              <a:t>Collaboration: </a:t>
            </a:r>
          </a:p>
          <a:p>
            <a:pPr>
              <a:lnSpc>
                <a:spcPct val="100000"/>
              </a:lnSpc>
              <a:spcBef>
                <a:spcPts val="400"/>
              </a:spcBef>
              <a:spcAft>
                <a:spcPts val="4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Collaboration with local partners such as the Bridge Skills Hub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Hub</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to ensure a comprehensive and holistic support network. </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400"/>
              </a:spcBef>
              <a:spcAft>
                <a:spcPts val="4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Stakeholder Partnership Manager will undertake outreach efforts fostering strong linkages between different support services, we will create an environment that enhances participants' prospects for successful outcomes.</a:t>
            </a:r>
          </a:p>
          <a:p>
            <a:endParaRPr lang="en-GB" sz="1250" dirty="0"/>
          </a:p>
        </p:txBody>
      </p:sp>
      <p:sp>
        <p:nvSpPr>
          <p:cNvPr id="4" name="Date Placeholder 3">
            <a:extLst>
              <a:ext uri="{FF2B5EF4-FFF2-40B4-BE49-F238E27FC236}">
                <a16:creationId xmlns:a16="http://schemas.microsoft.com/office/drawing/2014/main" id="{3D7271F4-0B8B-0833-6DAB-7D17C6DC572B}"/>
              </a:ext>
            </a:extLst>
          </p:cNvPr>
          <p:cNvSpPr>
            <a:spLocks noGrp="1"/>
          </p:cNvSpPr>
          <p:nvPr>
            <p:ph type="dt" sz="half" idx="10"/>
          </p:nvPr>
        </p:nvSpPr>
        <p:spPr/>
        <p:txBody>
          <a:bodyPr/>
          <a:lstStyle/>
          <a:p>
            <a:fld id="{94DEDF59-0373-423B-85D6-E7100B6B5AEE}" type="datetime1">
              <a:rPr lang="en-GB" smtClean="0"/>
              <a:t>20/02/2024</a:t>
            </a:fld>
            <a:endParaRPr lang="en-GB"/>
          </a:p>
        </p:txBody>
      </p:sp>
      <p:pic>
        <p:nvPicPr>
          <p:cNvPr id="6" name="Picture 5" descr="A black and green logo&#10;&#10;Description automatically generated">
            <a:extLst>
              <a:ext uri="{FF2B5EF4-FFF2-40B4-BE49-F238E27FC236}">
                <a16:creationId xmlns:a16="http://schemas.microsoft.com/office/drawing/2014/main" id="{0057D8CD-BA2E-E2F8-304A-A3012876DF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0229" y="6071555"/>
            <a:ext cx="2338526" cy="738482"/>
          </a:xfrm>
          <a:prstGeom prst="rect">
            <a:avLst/>
          </a:prstGeom>
        </p:spPr>
      </p:pic>
    </p:spTree>
    <p:extLst>
      <p:ext uri="{BB962C8B-B14F-4D97-AF65-F5344CB8AC3E}">
        <p14:creationId xmlns:p14="http://schemas.microsoft.com/office/powerpoint/2010/main" val="41324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30C74-5396-AAAB-5654-C8C6AFA33E3F}"/>
              </a:ext>
            </a:extLst>
          </p:cNvPr>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Community Grants Timescales</a:t>
            </a:r>
          </a:p>
        </p:txBody>
      </p:sp>
      <p:sp>
        <p:nvSpPr>
          <p:cNvPr id="3" name="Content Placeholder 2">
            <a:extLst>
              <a:ext uri="{FF2B5EF4-FFF2-40B4-BE49-F238E27FC236}">
                <a16:creationId xmlns:a16="http://schemas.microsoft.com/office/drawing/2014/main" id="{47B719F2-0A05-3A6F-DC04-CF1BD177D607}"/>
              </a:ext>
            </a:extLst>
          </p:cNvPr>
          <p:cNvSpPr>
            <a:spLocks noGrp="1"/>
          </p:cNvSpPr>
          <p:nvPr>
            <p:ph idx="1"/>
          </p:nvPr>
        </p:nvSpPr>
        <p:spPr/>
        <p:txBody>
          <a:bodyPr>
            <a:normAutofit/>
          </a:bodyPr>
          <a:lstStyle/>
          <a:p>
            <a:pPr>
              <a:spcBef>
                <a:spcPts val="0"/>
              </a:spcBef>
            </a:pPr>
            <a:r>
              <a:rPr lang="en-GB" sz="2400" dirty="0">
                <a:latin typeface="Calibri" panose="020F0502020204030204" pitchFamily="34" charset="0"/>
                <a:cs typeface="Calibri" panose="020F0502020204030204" pitchFamily="34" charset="0"/>
              </a:rPr>
              <a:t>First Grant Window Open for a 6-week period – Middle of March 2024 to End of April 2024</a:t>
            </a:r>
          </a:p>
          <a:p>
            <a:pPr>
              <a:spcBef>
                <a:spcPts val="0"/>
              </a:spcBef>
            </a:pPr>
            <a:endParaRPr lang="en-GB" sz="2400" dirty="0">
              <a:latin typeface="Calibri" panose="020F0502020204030204" pitchFamily="34" charset="0"/>
              <a:cs typeface="Calibri" panose="020F0502020204030204" pitchFamily="34" charset="0"/>
            </a:endParaRPr>
          </a:p>
          <a:p>
            <a:pPr>
              <a:spcBef>
                <a:spcPts val="0"/>
              </a:spcBef>
            </a:pPr>
            <a:r>
              <a:rPr lang="en-GB" sz="2400" dirty="0">
                <a:latin typeface="Calibri" panose="020F0502020204030204" pitchFamily="34" charset="0"/>
                <a:cs typeface="Calibri" panose="020F0502020204030204" pitchFamily="34" charset="0"/>
              </a:rPr>
              <a:t>Scoring window by grant assessment panel – End of April 2024 to Middle of May 2024</a:t>
            </a:r>
          </a:p>
          <a:p>
            <a:pPr>
              <a:spcBef>
                <a:spcPts val="0"/>
              </a:spcBef>
            </a:pPr>
            <a:endParaRPr lang="en-GB" sz="2400" dirty="0">
              <a:latin typeface="Calibri" panose="020F0502020204030204" pitchFamily="34" charset="0"/>
              <a:cs typeface="Calibri" panose="020F0502020204030204" pitchFamily="34" charset="0"/>
            </a:endParaRPr>
          </a:p>
          <a:p>
            <a:pPr>
              <a:spcBef>
                <a:spcPts val="0"/>
              </a:spcBef>
            </a:pPr>
            <a:r>
              <a:rPr lang="en-GB" sz="2400" dirty="0">
                <a:latin typeface="Calibri" panose="020F0502020204030204" pitchFamily="34" charset="0"/>
                <a:cs typeface="Calibri" panose="020F0502020204030204" pitchFamily="34" charset="0"/>
              </a:rPr>
              <a:t>Decision by Middle of May 2024 – 1 month mobilisation</a:t>
            </a:r>
          </a:p>
          <a:p>
            <a:pPr>
              <a:spcBef>
                <a:spcPts val="0"/>
              </a:spcBef>
            </a:pPr>
            <a:endParaRPr lang="en-GB" sz="2400" dirty="0">
              <a:latin typeface="Calibri" panose="020F0502020204030204" pitchFamily="34" charset="0"/>
              <a:cs typeface="Calibri" panose="020F0502020204030204" pitchFamily="34" charset="0"/>
            </a:endParaRPr>
          </a:p>
          <a:p>
            <a:pPr>
              <a:spcBef>
                <a:spcPts val="0"/>
              </a:spcBef>
            </a:pPr>
            <a:r>
              <a:rPr lang="en-GB" sz="2400" dirty="0">
                <a:latin typeface="Calibri" panose="020F0502020204030204" pitchFamily="34" charset="0"/>
                <a:cs typeface="Calibri" panose="020F0502020204030204" pitchFamily="34" charset="0"/>
              </a:rPr>
              <a:t>Delivery will be June 2024 – Dec 2024</a:t>
            </a:r>
          </a:p>
          <a:p>
            <a:pPr marL="0" indent="0">
              <a:spcBef>
                <a:spcPts val="0"/>
              </a:spcBef>
              <a:buNone/>
            </a:pPr>
            <a:endParaRPr lang="en-GB" sz="2400" dirty="0">
              <a:latin typeface="Calibri" panose="020F0502020204030204" pitchFamily="34" charset="0"/>
              <a:cs typeface="Calibri" panose="020F0502020204030204" pitchFamily="34" charset="0"/>
            </a:endParaRPr>
          </a:p>
          <a:p>
            <a:pPr>
              <a:spcBef>
                <a:spcPts val="0"/>
              </a:spcBef>
            </a:pPr>
            <a:r>
              <a:rPr lang="en-GB" sz="2400" dirty="0">
                <a:latin typeface="Calibri" panose="020F0502020204030204" pitchFamily="34" charset="0"/>
                <a:cs typeface="Calibri" panose="020F0502020204030204" pitchFamily="34" charset="0"/>
              </a:rPr>
              <a:t>Second Grant window if required – July-Sept 2024 for Oct-Mar 2024/2025 delivery (subject to change)</a:t>
            </a:r>
          </a:p>
        </p:txBody>
      </p:sp>
      <p:sp>
        <p:nvSpPr>
          <p:cNvPr id="4" name="Date Placeholder 3">
            <a:extLst>
              <a:ext uri="{FF2B5EF4-FFF2-40B4-BE49-F238E27FC236}">
                <a16:creationId xmlns:a16="http://schemas.microsoft.com/office/drawing/2014/main" id="{5ED07931-4200-B525-4175-5EB8B0288440}"/>
              </a:ext>
            </a:extLst>
          </p:cNvPr>
          <p:cNvSpPr>
            <a:spLocks noGrp="1"/>
          </p:cNvSpPr>
          <p:nvPr>
            <p:ph type="dt" sz="half" idx="10"/>
          </p:nvPr>
        </p:nvSpPr>
        <p:spPr/>
        <p:txBody>
          <a:bodyPr/>
          <a:lstStyle/>
          <a:p>
            <a:fld id="{F30A6D3B-9055-40B7-A218-E94C1C1F5B86}" type="datetime1">
              <a:rPr lang="en-GB" smtClean="0"/>
              <a:t>20/02/2024</a:t>
            </a:fld>
            <a:endParaRPr lang="en-GB"/>
          </a:p>
        </p:txBody>
      </p:sp>
      <p:pic>
        <p:nvPicPr>
          <p:cNvPr id="7" name="Picture 6" descr="A black and green logo&#10;&#10;Description automatically generated">
            <a:extLst>
              <a:ext uri="{FF2B5EF4-FFF2-40B4-BE49-F238E27FC236}">
                <a16:creationId xmlns:a16="http://schemas.microsoft.com/office/drawing/2014/main" id="{F69FAA68-434E-9C64-1CE4-ECDDC24E81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830" y="6037008"/>
            <a:ext cx="2447925" cy="773029"/>
          </a:xfrm>
          <a:prstGeom prst="rect">
            <a:avLst/>
          </a:prstGeom>
        </p:spPr>
      </p:pic>
    </p:spTree>
    <p:extLst>
      <p:ext uri="{BB962C8B-B14F-4D97-AF65-F5344CB8AC3E}">
        <p14:creationId xmlns:p14="http://schemas.microsoft.com/office/powerpoint/2010/main" val="345381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1B1D8AE-2556-2500-1219-8C5B710048FC}"/>
              </a:ext>
            </a:extLst>
          </p:cNvPr>
          <p:cNvSpPr>
            <a:spLocks noGrp="1"/>
          </p:cNvSpPr>
          <p:nvPr>
            <p:ph type="dt" sz="half" idx="10"/>
          </p:nvPr>
        </p:nvSpPr>
        <p:spPr/>
        <p:txBody>
          <a:bodyPr/>
          <a:lstStyle/>
          <a:p>
            <a:fld id="{3B18A29A-919B-44DD-945D-C5A28C0349E4}" type="datetime1">
              <a:rPr lang="en-GB" smtClean="0"/>
              <a:t>20/02/2024</a:t>
            </a:fld>
            <a:endParaRPr lang="en-GB"/>
          </a:p>
        </p:txBody>
      </p:sp>
      <p:graphicFrame>
        <p:nvGraphicFramePr>
          <p:cNvPr id="5" name="Diagram 4">
            <a:extLst>
              <a:ext uri="{FF2B5EF4-FFF2-40B4-BE49-F238E27FC236}">
                <a16:creationId xmlns:a16="http://schemas.microsoft.com/office/drawing/2014/main" id="{5E3E7B01-27B7-4087-B197-9D5CA05AF364}"/>
              </a:ext>
            </a:extLst>
          </p:cNvPr>
          <p:cNvGraphicFramePr/>
          <p:nvPr>
            <p:extLst>
              <p:ext uri="{D42A27DB-BD31-4B8C-83A1-F6EECF244321}">
                <p14:modId xmlns:p14="http://schemas.microsoft.com/office/powerpoint/2010/main" val="181800925"/>
              </p:ext>
            </p:extLst>
          </p:nvPr>
        </p:nvGraphicFramePr>
        <p:xfrm>
          <a:off x="2234953" y="223051"/>
          <a:ext cx="7837503" cy="3515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96C683C7-0F33-D01E-87CD-FC9CAD2B1F39}"/>
              </a:ext>
            </a:extLst>
          </p:cNvPr>
          <p:cNvGraphicFramePr/>
          <p:nvPr>
            <p:extLst>
              <p:ext uri="{D42A27DB-BD31-4B8C-83A1-F6EECF244321}">
                <p14:modId xmlns:p14="http://schemas.microsoft.com/office/powerpoint/2010/main" val="832163346"/>
              </p:ext>
            </p:extLst>
          </p:nvPr>
        </p:nvGraphicFramePr>
        <p:xfrm>
          <a:off x="2119543" y="3119391"/>
          <a:ext cx="7837503" cy="3515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extBox 20">
            <a:extLst>
              <a:ext uri="{FF2B5EF4-FFF2-40B4-BE49-F238E27FC236}">
                <a16:creationId xmlns:a16="http://schemas.microsoft.com/office/drawing/2014/main" id="{25780723-8136-8308-1AA9-5D6166C41CD7}"/>
              </a:ext>
            </a:extLst>
          </p:cNvPr>
          <p:cNvSpPr txBox="1"/>
          <p:nvPr/>
        </p:nvSpPr>
        <p:spPr>
          <a:xfrm>
            <a:off x="752382" y="223051"/>
            <a:ext cx="7015579"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4000" b="1" dirty="0">
                <a:latin typeface="Calibri" panose="020F0502020204030204" pitchFamily="34" charset="0"/>
                <a:cs typeface="Calibri" panose="020F0502020204030204" pitchFamily="34" charset="0"/>
              </a:rPr>
              <a:t>Timelines of Activity</a:t>
            </a:r>
          </a:p>
        </p:txBody>
      </p:sp>
    </p:spTree>
    <p:extLst>
      <p:ext uri="{BB962C8B-B14F-4D97-AF65-F5344CB8AC3E}">
        <p14:creationId xmlns:p14="http://schemas.microsoft.com/office/powerpoint/2010/main" val="71866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BD4D9-234C-BBA6-EBAE-992DBE95ADF8}"/>
              </a:ext>
            </a:extLst>
          </p:cNvPr>
          <p:cNvSpPr>
            <a:spLocks noGrp="1"/>
          </p:cNvSpPr>
          <p:nvPr>
            <p:ph type="title"/>
          </p:nvPr>
        </p:nvSpPr>
        <p:spPr/>
        <p:txBody>
          <a:bodyPr/>
          <a:lstStyle/>
          <a:p>
            <a:r>
              <a:rPr lang="en-GB" b="1" dirty="0"/>
              <a:t>Payment Process</a:t>
            </a:r>
          </a:p>
        </p:txBody>
      </p:sp>
      <p:sp>
        <p:nvSpPr>
          <p:cNvPr id="3" name="Content Placeholder 2">
            <a:extLst>
              <a:ext uri="{FF2B5EF4-FFF2-40B4-BE49-F238E27FC236}">
                <a16:creationId xmlns:a16="http://schemas.microsoft.com/office/drawing/2014/main" id="{88F8B09A-0ADE-6898-569E-B0C26528442B}"/>
              </a:ext>
            </a:extLst>
          </p:cNvPr>
          <p:cNvSpPr>
            <a:spLocks noGrp="1"/>
          </p:cNvSpPr>
          <p:nvPr>
            <p:ph idx="1"/>
          </p:nvPr>
        </p:nvSpPr>
        <p:spPr>
          <a:xfrm>
            <a:off x="838200" y="1528508"/>
            <a:ext cx="10515600" cy="4650350"/>
          </a:xfrm>
        </p:spPr>
        <p:txBody>
          <a:bodyPr>
            <a:normAutofit/>
          </a:bodyPr>
          <a:lstStyle/>
          <a:p>
            <a:pPr marL="0" indent="0" algn="l" rtl="0" fontAlgn="base">
              <a:spcBef>
                <a:spcPts val="600"/>
              </a:spcBef>
              <a:spcAft>
                <a:spcPts val="600"/>
              </a:spcAft>
              <a:buNone/>
            </a:pPr>
            <a:r>
              <a:rPr lang="en-GB" sz="2400" b="1" i="0" u="none" strike="noStrike" dirty="0">
                <a:solidFill>
                  <a:srgbClr val="000000"/>
                </a:solidFill>
                <a:effectLst/>
                <a:latin typeface="Calibri" panose="020F0502020204030204" pitchFamily="34" charset="0"/>
                <a:cs typeface="Calibri" panose="020F0502020204030204" pitchFamily="34" charset="0"/>
              </a:rPr>
              <a:t>Staggered payments for different milestones</a:t>
            </a:r>
            <a:endParaRPr lang="en-US" sz="2400" b="1" u="none" strike="noStrike" dirty="0">
              <a:solidFill>
                <a:srgbClr val="808080"/>
              </a:solidFill>
              <a:latin typeface="Calibri" panose="020F0502020204030204" pitchFamily="34" charset="0"/>
              <a:cs typeface="Calibri" panose="020F0502020204030204" pitchFamily="34" charset="0"/>
            </a:endParaRPr>
          </a:p>
          <a:p>
            <a:pPr marL="457200" indent="-457200" algn="l" rtl="0" fontAlgn="base">
              <a:spcBef>
                <a:spcPts val="900"/>
              </a:spcBef>
              <a:spcAft>
                <a:spcPts val="900"/>
              </a:spcAft>
              <a:buAutoNum type="arabicPeriod"/>
            </a:pPr>
            <a:r>
              <a:rPr lang="en-GB" sz="2300" b="0" i="0" u="none" strike="noStrike" dirty="0">
                <a:solidFill>
                  <a:srgbClr val="000000"/>
                </a:solidFill>
                <a:effectLst/>
                <a:latin typeface="Calibri" panose="020F0502020204030204" pitchFamily="34" charset="0"/>
                <a:cs typeface="Calibri" panose="020F0502020204030204" pitchFamily="34" charset="0"/>
              </a:rPr>
              <a:t>25% at start once all preparation checks are done and initial contracting mtg completed</a:t>
            </a:r>
            <a:r>
              <a:rPr lang="en-US" sz="2300" b="0" i="0" dirty="0">
                <a:solidFill>
                  <a:srgbClr val="808080"/>
                </a:solidFill>
                <a:effectLst/>
                <a:latin typeface="Calibri" panose="020F0502020204030204" pitchFamily="34" charset="0"/>
                <a:cs typeface="Calibri" panose="020F0502020204030204" pitchFamily="34" charset="0"/>
              </a:rPr>
              <a:t>​.</a:t>
            </a:r>
            <a:endParaRPr lang="en-US" sz="2300" dirty="0">
              <a:solidFill>
                <a:srgbClr val="808080"/>
              </a:solidFill>
              <a:latin typeface="Calibri" panose="020F0502020204030204" pitchFamily="34" charset="0"/>
              <a:cs typeface="Calibri" panose="020F0502020204030204" pitchFamily="34" charset="0"/>
            </a:endParaRPr>
          </a:p>
          <a:p>
            <a:pPr marL="457200" indent="-457200" algn="l" rtl="0" fontAlgn="base">
              <a:spcBef>
                <a:spcPts val="900"/>
              </a:spcBef>
              <a:spcAft>
                <a:spcPts val="900"/>
              </a:spcAft>
              <a:buAutoNum type="arabicPeriod"/>
            </a:pPr>
            <a:r>
              <a:rPr lang="en-GB" sz="2300" b="0" i="0" u="none" strike="noStrike" dirty="0">
                <a:solidFill>
                  <a:srgbClr val="000000"/>
                </a:solidFill>
                <a:effectLst/>
                <a:latin typeface="Calibri" panose="020F0502020204030204" pitchFamily="34" charset="0"/>
                <a:cs typeface="Calibri" panose="020F0502020204030204" pitchFamily="34" charset="0"/>
              </a:rPr>
              <a:t>25% at halfway point review mtg (Time bound i.e. after 3 months if a 6-month programme).</a:t>
            </a:r>
            <a:endParaRPr lang="en-US" sz="2300" u="none" strike="noStrike" dirty="0">
              <a:solidFill>
                <a:srgbClr val="808080"/>
              </a:solidFill>
              <a:latin typeface="Calibri" panose="020F0502020204030204" pitchFamily="34" charset="0"/>
              <a:cs typeface="Calibri" panose="020F0502020204030204" pitchFamily="34" charset="0"/>
            </a:endParaRPr>
          </a:p>
          <a:p>
            <a:pPr marL="457200" indent="-457200" algn="l" rtl="0" fontAlgn="base">
              <a:spcBef>
                <a:spcPts val="900"/>
              </a:spcBef>
              <a:spcAft>
                <a:spcPts val="900"/>
              </a:spcAft>
              <a:buAutoNum type="arabicPeriod"/>
            </a:pPr>
            <a:r>
              <a:rPr lang="en-GB" sz="2300" b="0" i="0" u="none" strike="noStrike" dirty="0">
                <a:solidFill>
                  <a:srgbClr val="000000"/>
                </a:solidFill>
                <a:effectLst/>
                <a:latin typeface="Calibri" panose="020F0502020204030204" pitchFamily="34" charset="0"/>
                <a:cs typeface="Calibri" panose="020F0502020204030204" pitchFamily="34" charset="0"/>
              </a:rPr>
              <a:t>25% once half of outputs/outcomes achieved (No earlier than halfway point i.e. if org is at 50% after a third of the project, they would need to wait for this payment at the halfway stage)</a:t>
            </a:r>
            <a:endParaRPr lang="en-US" sz="2300" dirty="0">
              <a:solidFill>
                <a:srgbClr val="000000"/>
              </a:solidFill>
              <a:latin typeface="Calibri" panose="020F0502020204030204" pitchFamily="34" charset="0"/>
              <a:cs typeface="Calibri" panose="020F0502020204030204" pitchFamily="34" charset="0"/>
            </a:endParaRPr>
          </a:p>
          <a:p>
            <a:pPr marL="457200" indent="-457200" algn="l" rtl="0" fontAlgn="base">
              <a:spcBef>
                <a:spcPts val="900"/>
              </a:spcBef>
              <a:spcAft>
                <a:spcPts val="900"/>
              </a:spcAft>
              <a:buAutoNum type="arabicPeriod"/>
            </a:pPr>
            <a:r>
              <a:rPr lang="en-GB" sz="2300" b="0" i="0" u="none" strike="noStrike" dirty="0">
                <a:solidFill>
                  <a:srgbClr val="000000"/>
                </a:solidFill>
                <a:effectLst/>
                <a:latin typeface="Calibri" panose="020F0502020204030204" pitchFamily="34" charset="0"/>
                <a:cs typeface="Calibri" panose="020F0502020204030204" pitchFamily="34" charset="0"/>
              </a:rPr>
              <a:t>25% at completion which includes successful completion of outcomes and outputs but also all sampling, compliance checks and the receipt of an end point contract review and return of necessary case studies and evaluations)</a:t>
            </a:r>
            <a:endParaRPr lang="en-US" sz="2300" b="0" i="0" dirty="0">
              <a:solidFill>
                <a:srgbClr val="000000"/>
              </a:solidFill>
              <a:effectLst/>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A0ADC8F3-51EB-DD44-AA52-8E660BD1E4D6}"/>
              </a:ext>
            </a:extLst>
          </p:cNvPr>
          <p:cNvSpPr>
            <a:spLocks noGrp="1"/>
          </p:cNvSpPr>
          <p:nvPr>
            <p:ph type="dt" sz="half" idx="10"/>
          </p:nvPr>
        </p:nvSpPr>
        <p:spPr/>
        <p:txBody>
          <a:bodyPr/>
          <a:lstStyle/>
          <a:p>
            <a:fld id="{C97339B8-2EEA-4BB4-AD85-317BEF0166CB}" type="datetime1">
              <a:rPr lang="en-GB" smtClean="0"/>
              <a:t>20/02/2024</a:t>
            </a:fld>
            <a:endParaRPr lang="en-GB"/>
          </a:p>
        </p:txBody>
      </p:sp>
      <p:pic>
        <p:nvPicPr>
          <p:cNvPr id="6" name="Picture 5" descr="A black and green logo&#10;&#10;Description automatically generated">
            <a:extLst>
              <a:ext uri="{FF2B5EF4-FFF2-40B4-BE49-F238E27FC236}">
                <a16:creationId xmlns:a16="http://schemas.microsoft.com/office/drawing/2014/main" id="{7569E93D-F74D-BC57-79D4-B7D9D4999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830" y="6037008"/>
            <a:ext cx="2447925" cy="773029"/>
          </a:xfrm>
          <a:prstGeom prst="rect">
            <a:avLst/>
          </a:prstGeom>
        </p:spPr>
      </p:pic>
    </p:spTree>
    <p:extLst>
      <p:ext uri="{BB962C8B-B14F-4D97-AF65-F5344CB8AC3E}">
        <p14:creationId xmlns:p14="http://schemas.microsoft.com/office/powerpoint/2010/main" val="268662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CC327-0E0A-A07D-49AF-2CEC9CB5D712}"/>
              </a:ext>
            </a:extLst>
          </p:cNvPr>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Performance Management &amp; Data Capture</a:t>
            </a:r>
          </a:p>
        </p:txBody>
      </p:sp>
      <p:sp>
        <p:nvSpPr>
          <p:cNvPr id="3" name="Content Placeholder 2">
            <a:extLst>
              <a:ext uri="{FF2B5EF4-FFF2-40B4-BE49-F238E27FC236}">
                <a16:creationId xmlns:a16="http://schemas.microsoft.com/office/drawing/2014/main" id="{87955087-DB1D-1750-3145-9672B54A3D4D}"/>
              </a:ext>
            </a:extLst>
          </p:cNvPr>
          <p:cNvSpPr>
            <a:spLocks noGrp="1"/>
          </p:cNvSpPr>
          <p:nvPr>
            <p:ph idx="1"/>
          </p:nvPr>
        </p:nvSpPr>
        <p:spPr>
          <a:xfrm>
            <a:off x="838200" y="1685670"/>
            <a:ext cx="10515600" cy="4351338"/>
          </a:xfrm>
        </p:spPr>
        <p:txBody>
          <a:bodyPr>
            <a:normAutofit/>
          </a:bodyPr>
          <a:lstStyle/>
          <a:p>
            <a:pPr>
              <a:spcBef>
                <a:spcPts val="900"/>
              </a:spcBef>
              <a:spcAft>
                <a:spcPts val="900"/>
              </a:spcAft>
            </a:pPr>
            <a:r>
              <a:rPr lang="en-GB" sz="2400" dirty="0">
                <a:latin typeface="Calibri" panose="020F0502020204030204" pitchFamily="34" charset="0"/>
                <a:cs typeface="Calibri" panose="020F0502020204030204" pitchFamily="34" charset="0"/>
              </a:rPr>
              <a:t>Enrolment Form and Initial Assessment Form - usually done at the same time. These are signed by the customer. </a:t>
            </a:r>
          </a:p>
          <a:p>
            <a:pPr>
              <a:spcBef>
                <a:spcPts val="900"/>
              </a:spcBef>
              <a:spcAft>
                <a:spcPts val="900"/>
              </a:spcAft>
            </a:pPr>
            <a:r>
              <a:rPr lang="en-GB" sz="2400" dirty="0">
                <a:latin typeface="Calibri" panose="020F0502020204030204" pitchFamily="34" charset="0"/>
                <a:cs typeface="Calibri" panose="020F0502020204030204" pitchFamily="34" charset="0"/>
              </a:rPr>
              <a:t>Generation of an Action plan – also signed</a:t>
            </a:r>
          </a:p>
          <a:p>
            <a:pPr>
              <a:spcBef>
                <a:spcPts val="900"/>
              </a:spcBef>
              <a:spcAft>
                <a:spcPts val="900"/>
              </a:spcAft>
            </a:pPr>
            <a:r>
              <a:rPr lang="en-GB" sz="2400" dirty="0">
                <a:latin typeface="Calibri" panose="020F0502020204030204" pitchFamily="34" charset="0"/>
                <a:cs typeface="Calibri" panose="020F0502020204030204" pitchFamily="34" charset="0"/>
              </a:rPr>
              <a:t>Completion of outcomes/outputs table to maintain record of performance</a:t>
            </a:r>
          </a:p>
          <a:p>
            <a:pPr>
              <a:spcBef>
                <a:spcPts val="900"/>
              </a:spcBef>
              <a:spcAft>
                <a:spcPts val="900"/>
              </a:spcAft>
            </a:pPr>
            <a:r>
              <a:rPr lang="en-GB" sz="2400" dirty="0">
                <a:latin typeface="Calibri" panose="020F0502020204030204" pitchFamily="34" charset="0"/>
                <a:cs typeface="Calibri" panose="020F0502020204030204" pitchFamily="34" charset="0"/>
              </a:rPr>
              <a:t>Individual records to be kept (see evidence requirements, below)</a:t>
            </a:r>
          </a:p>
          <a:p>
            <a:pPr>
              <a:spcBef>
                <a:spcPts val="900"/>
              </a:spcBef>
              <a:spcAft>
                <a:spcPts val="900"/>
              </a:spcAft>
            </a:pPr>
            <a:r>
              <a:rPr lang="en-GB" sz="2400" dirty="0">
                <a:latin typeface="Calibri" panose="020F0502020204030204" pitchFamily="34" charset="0"/>
                <a:cs typeface="Calibri" panose="020F0502020204030204" pitchFamily="34" charset="0"/>
              </a:rPr>
              <a:t>Sample checks may be requested including case studies</a:t>
            </a:r>
          </a:p>
          <a:p>
            <a:pPr>
              <a:spcBef>
                <a:spcPts val="900"/>
              </a:spcBef>
              <a:spcAft>
                <a:spcPts val="900"/>
              </a:spcAft>
            </a:pPr>
            <a:r>
              <a:rPr lang="en-GB" sz="2400" dirty="0">
                <a:latin typeface="Calibri" panose="020F0502020204030204" pitchFamily="34" charset="0"/>
                <a:cs typeface="Calibri" panose="020F0502020204030204" pitchFamily="34" charset="0"/>
              </a:rPr>
              <a:t>Monthly performance reviews will take place with stakeholder partnership manager and potentially council commissioners</a:t>
            </a:r>
          </a:p>
        </p:txBody>
      </p:sp>
      <p:sp>
        <p:nvSpPr>
          <p:cNvPr id="4" name="Date Placeholder 3">
            <a:extLst>
              <a:ext uri="{FF2B5EF4-FFF2-40B4-BE49-F238E27FC236}">
                <a16:creationId xmlns:a16="http://schemas.microsoft.com/office/drawing/2014/main" id="{BF60885C-16EE-EDFA-7C77-5B4AA2C648E9}"/>
              </a:ext>
            </a:extLst>
          </p:cNvPr>
          <p:cNvSpPr>
            <a:spLocks noGrp="1"/>
          </p:cNvSpPr>
          <p:nvPr>
            <p:ph type="dt" sz="half" idx="10"/>
          </p:nvPr>
        </p:nvSpPr>
        <p:spPr/>
        <p:txBody>
          <a:bodyPr/>
          <a:lstStyle/>
          <a:p>
            <a:fld id="{D5A8EC04-A94C-4206-9935-BEA05FC52231}" type="datetime1">
              <a:rPr lang="en-GB" smtClean="0"/>
              <a:t>20/02/2024</a:t>
            </a:fld>
            <a:endParaRPr lang="en-GB"/>
          </a:p>
        </p:txBody>
      </p:sp>
      <p:pic>
        <p:nvPicPr>
          <p:cNvPr id="6" name="Picture 5" descr="A black and green logo&#10;&#10;Description automatically generated">
            <a:extLst>
              <a:ext uri="{FF2B5EF4-FFF2-40B4-BE49-F238E27FC236}">
                <a16:creationId xmlns:a16="http://schemas.microsoft.com/office/drawing/2014/main" id="{424344BE-21C3-B7C5-EBC4-5DB4409A5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830" y="6037008"/>
            <a:ext cx="2447925" cy="773029"/>
          </a:xfrm>
          <a:prstGeom prst="rect">
            <a:avLst/>
          </a:prstGeom>
        </p:spPr>
      </p:pic>
    </p:spTree>
    <p:extLst>
      <p:ext uri="{BB962C8B-B14F-4D97-AF65-F5344CB8AC3E}">
        <p14:creationId xmlns:p14="http://schemas.microsoft.com/office/powerpoint/2010/main" val="1694196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1FCC5-0FC1-1AF0-344D-D2884BF307D1}"/>
              </a:ext>
            </a:extLst>
          </p:cNvPr>
          <p:cNvSpPr>
            <a:spLocks noGrp="1"/>
          </p:cNvSpPr>
          <p:nvPr>
            <p:ph type="title"/>
          </p:nvPr>
        </p:nvSpPr>
        <p:spPr/>
        <p:txBody>
          <a:bodyPr/>
          <a:lstStyle/>
          <a:p>
            <a:r>
              <a:rPr lang="en-GB" b="1" dirty="0"/>
              <a:t>Evidence Requirements</a:t>
            </a:r>
          </a:p>
        </p:txBody>
      </p:sp>
      <p:sp>
        <p:nvSpPr>
          <p:cNvPr id="3" name="Content Placeholder 2">
            <a:extLst>
              <a:ext uri="{FF2B5EF4-FFF2-40B4-BE49-F238E27FC236}">
                <a16:creationId xmlns:a16="http://schemas.microsoft.com/office/drawing/2014/main" id="{72DD6AF2-65DC-47C2-3E44-5A18C1207C65}"/>
              </a:ext>
            </a:extLst>
          </p:cNvPr>
          <p:cNvSpPr>
            <a:spLocks noGrp="1"/>
          </p:cNvSpPr>
          <p:nvPr>
            <p:ph idx="1"/>
          </p:nvPr>
        </p:nvSpPr>
        <p:spPr>
          <a:xfrm>
            <a:off x="838200" y="1435200"/>
            <a:ext cx="10515600" cy="4601808"/>
          </a:xfrm>
        </p:spPr>
        <p:txBody>
          <a:bodyPr>
            <a:normAutofit fontScale="92500"/>
          </a:bodyPr>
          <a:lstStyle/>
          <a:p>
            <a:pPr>
              <a:spcBef>
                <a:spcPts val="400"/>
              </a:spcBef>
              <a:spcAft>
                <a:spcPts val="400"/>
              </a:spcAft>
            </a:pPr>
            <a:r>
              <a:rPr lang="en-GB" dirty="0">
                <a:latin typeface="Calibri" panose="020F0502020204030204" pitchFamily="34" charset="0"/>
                <a:cs typeface="Calibri" panose="020F0502020204030204" pitchFamily="34" charset="0"/>
              </a:rPr>
              <a:t>Evidence of participants starting a course (or completing a course)</a:t>
            </a:r>
          </a:p>
          <a:p>
            <a:pPr>
              <a:spcBef>
                <a:spcPts val="400"/>
              </a:spcBef>
              <a:spcAft>
                <a:spcPts val="400"/>
              </a:spcAft>
            </a:pPr>
            <a:r>
              <a:rPr lang="en-GB" dirty="0">
                <a:latin typeface="Calibri" panose="020F0502020204030204" pitchFamily="34" charset="0"/>
                <a:cs typeface="Calibri" panose="020F0502020204030204" pitchFamily="34" charset="0"/>
              </a:rPr>
              <a:t>Evidence of participant accessing DWP appointment</a:t>
            </a:r>
          </a:p>
          <a:p>
            <a:pPr>
              <a:spcBef>
                <a:spcPts val="400"/>
              </a:spcBef>
              <a:spcAft>
                <a:spcPts val="400"/>
              </a:spcAft>
            </a:pPr>
            <a:r>
              <a:rPr lang="en-GB" dirty="0">
                <a:latin typeface="Calibri" panose="020F0502020204030204" pitchFamily="34" charset="0"/>
                <a:cs typeface="Calibri" panose="020F0502020204030204" pitchFamily="34" charset="0"/>
              </a:rPr>
              <a:t>Evidence of volunteering</a:t>
            </a:r>
          </a:p>
          <a:p>
            <a:pPr>
              <a:spcBef>
                <a:spcPts val="400"/>
              </a:spcBef>
              <a:spcAft>
                <a:spcPts val="400"/>
              </a:spcAft>
            </a:pPr>
            <a:r>
              <a:rPr lang="en-GB" dirty="0">
                <a:latin typeface="Calibri" panose="020F0502020204030204" pitchFamily="34" charset="0"/>
                <a:cs typeface="Calibri" panose="020F0502020204030204" pitchFamily="34" charset="0"/>
              </a:rPr>
              <a:t>Evidence of emails/wage slip/job offer</a:t>
            </a:r>
          </a:p>
          <a:p>
            <a:pPr>
              <a:spcBef>
                <a:spcPts val="400"/>
              </a:spcBef>
              <a:spcAft>
                <a:spcPts val="400"/>
              </a:spcAft>
            </a:pPr>
            <a:r>
              <a:rPr lang="en-GB" dirty="0">
                <a:latin typeface="Calibri" panose="020F0502020204030204" pitchFamily="34" charset="0"/>
                <a:cs typeface="Calibri" panose="020F0502020204030204" pitchFamily="34" charset="0"/>
              </a:rPr>
              <a:t>Evidence of signing up with recruitment agency</a:t>
            </a:r>
          </a:p>
          <a:p>
            <a:pPr>
              <a:spcBef>
                <a:spcPts val="400"/>
              </a:spcBef>
              <a:spcAft>
                <a:spcPts val="400"/>
              </a:spcAft>
            </a:pPr>
            <a:r>
              <a:rPr lang="en-GB" dirty="0">
                <a:latin typeface="Calibri" panose="020F0502020204030204" pitchFamily="34" charset="0"/>
                <a:cs typeface="Calibri" panose="020F0502020204030204" pitchFamily="34" charset="0"/>
              </a:rPr>
              <a:t>Photograph of job-searching on Indeed (risk with photographs – consent)</a:t>
            </a:r>
          </a:p>
          <a:p>
            <a:pPr>
              <a:spcBef>
                <a:spcPts val="400"/>
              </a:spcBef>
              <a:spcAft>
                <a:spcPts val="400"/>
              </a:spcAft>
            </a:pPr>
            <a:r>
              <a:rPr lang="en-GB" dirty="0">
                <a:latin typeface="Calibri" panose="020F0502020204030204" pitchFamily="34" charset="0"/>
                <a:cs typeface="Calibri" panose="020F0502020204030204" pitchFamily="34" charset="0"/>
              </a:rPr>
              <a:t>Evidence of a referral</a:t>
            </a:r>
          </a:p>
          <a:p>
            <a:pPr>
              <a:spcBef>
                <a:spcPts val="400"/>
              </a:spcBef>
              <a:spcAft>
                <a:spcPts val="400"/>
              </a:spcAft>
            </a:pPr>
            <a:r>
              <a:rPr lang="en-GB" dirty="0">
                <a:latin typeface="Calibri" panose="020F0502020204030204" pitchFamily="34" charset="0"/>
                <a:cs typeface="Calibri" panose="020F0502020204030204" pitchFamily="34" charset="0"/>
              </a:rPr>
              <a:t>Evidence of GP appointment (text confirmation) – works with ANY appointment</a:t>
            </a:r>
          </a:p>
          <a:p>
            <a:pPr>
              <a:spcBef>
                <a:spcPts val="400"/>
              </a:spcBef>
              <a:spcAft>
                <a:spcPts val="400"/>
              </a:spcAft>
            </a:pPr>
            <a:r>
              <a:rPr lang="en-GB" dirty="0">
                <a:latin typeface="Calibri" panose="020F0502020204030204" pitchFamily="34" charset="0"/>
                <a:cs typeface="Calibri" panose="020F0502020204030204" pitchFamily="34" charset="0"/>
              </a:rPr>
              <a:t>Evidence of attending a workshop/event/social club etc.</a:t>
            </a:r>
          </a:p>
        </p:txBody>
      </p:sp>
      <p:sp>
        <p:nvSpPr>
          <p:cNvPr id="4" name="Date Placeholder 3">
            <a:extLst>
              <a:ext uri="{FF2B5EF4-FFF2-40B4-BE49-F238E27FC236}">
                <a16:creationId xmlns:a16="http://schemas.microsoft.com/office/drawing/2014/main" id="{FDA6ADEF-123B-AA06-7421-B7336D737002}"/>
              </a:ext>
            </a:extLst>
          </p:cNvPr>
          <p:cNvSpPr>
            <a:spLocks noGrp="1"/>
          </p:cNvSpPr>
          <p:nvPr>
            <p:ph type="dt" sz="half" idx="10"/>
          </p:nvPr>
        </p:nvSpPr>
        <p:spPr/>
        <p:txBody>
          <a:bodyPr/>
          <a:lstStyle/>
          <a:p>
            <a:fld id="{0CD7FB2C-AD49-4369-B68A-3FFB2CDCB8A6}" type="datetime1">
              <a:rPr lang="en-GB" smtClean="0"/>
              <a:t>20/02/2024</a:t>
            </a:fld>
            <a:endParaRPr lang="en-GB"/>
          </a:p>
        </p:txBody>
      </p:sp>
      <p:pic>
        <p:nvPicPr>
          <p:cNvPr id="6" name="Picture 5" descr="A black and green logo&#10;&#10;Description automatically generated">
            <a:extLst>
              <a:ext uri="{FF2B5EF4-FFF2-40B4-BE49-F238E27FC236}">
                <a16:creationId xmlns:a16="http://schemas.microsoft.com/office/drawing/2014/main" id="{46504A50-4C68-8167-2893-132073A2C4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830" y="6037008"/>
            <a:ext cx="2447925" cy="773029"/>
          </a:xfrm>
          <a:prstGeom prst="rect">
            <a:avLst/>
          </a:prstGeom>
        </p:spPr>
      </p:pic>
    </p:spTree>
    <p:extLst>
      <p:ext uri="{BB962C8B-B14F-4D97-AF65-F5344CB8AC3E}">
        <p14:creationId xmlns:p14="http://schemas.microsoft.com/office/powerpoint/2010/main" val="220251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0604D-71A3-A135-2B63-9816E36A9665}"/>
              </a:ext>
            </a:extLst>
          </p:cNvPr>
          <p:cNvSpPr>
            <a:spLocks noGrp="1"/>
          </p:cNvSpPr>
          <p:nvPr>
            <p:ph type="ctrTitle"/>
          </p:nvPr>
        </p:nvSpPr>
        <p:spPr>
          <a:xfrm>
            <a:off x="1524000" y="1512980"/>
            <a:ext cx="9144000" cy="2387600"/>
          </a:xfrm>
        </p:spPr>
        <p:txBody>
          <a:bodyPr/>
          <a:lstStyle/>
          <a:p>
            <a:r>
              <a:rPr lang="en-GB" dirty="0"/>
              <a:t>Any Questions?</a:t>
            </a:r>
          </a:p>
        </p:txBody>
      </p:sp>
      <p:sp>
        <p:nvSpPr>
          <p:cNvPr id="3" name="Date Placeholder 2">
            <a:extLst>
              <a:ext uri="{FF2B5EF4-FFF2-40B4-BE49-F238E27FC236}">
                <a16:creationId xmlns:a16="http://schemas.microsoft.com/office/drawing/2014/main" id="{7E6D980D-EE48-E83C-E560-7885FD8AF67F}"/>
              </a:ext>
            </a:extLst>
          </p:cNvPr>
          <p:cNvSpPr>
            <a:spLocks noGrp="1"/>
          </p:cNvSpPr>
          <p:nvPr>
            <p:ph type="dt" sz="half" idx="10"/>
          </p:nvPr>
        </p:nvSpPr>
        <p:spPr/>
        <p:txBody>
          <a:bodyPr/>
          <a:lstStyle/>
          <a:p>
            <a:fld id="{8FA84F06-1B3D-43D0-B754-9DC16F815724}" type="datetime1">
              <a:rPr lang="en-GB" smtClean="0"/>
              <a:t>20/02/2024</a:t>
            </a:fld>
            <a:endParaRPr lang="en-GB"/>
          </a:p>
        </p:txBody>
      </p:sp>
      <p:pic>
        <p:nvPicPr>
          <p:cNvPr id="4" name="Picture 3" descr="A black and green logo&#10;&#10;Description automatically generated">
            <a:extLst>
              <a:ext uri="{FF2B5EF4-FFF2-40B4-BE49-F238E27FC236}">
                <a16:creationId xmlns:a16="http://schemas.microsoft.com/office/drawing/2014/main" id="{771198B5-E7FF-7C9B-9029-1AD7095C46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830" y="6037008"/>
            <a:ext cx="2447925" cy="773029"/>
          </a:xfrm>
          <a:prstGeom prst="rect">
            <a:avLst/>
          </a:prstGeom>
        </p:spPr>
      </p:pic>
    </p:spTree>
    <p:extLst>
      <p:ext uri="{BB962C8B-B14F-4D97-AF65-F5344CB8AC3E}">
        <p14:creationId xmlns:p14="http://schemas.microsoft.com/office/powerpoint/2010/main" val="1741168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494</TotalTime>
  <Words>679</Words>
  <Application>Microsoft Office PowerPoint</Application>
  <PresentationFormat>Widescreen</PresentationFormat>
  <Paragraphs>90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PowerPoint Presentation</vt:lpstr>
      <vt:lpstr>PowerPoint Presentation</vt:lpstr>
      <vt:lpstr>Bassetlaw District Priorities </vt:lpstr>
      <vt:lpstr>Community Grants Timescales</vt:lpstr>
      <vt:lpstr>PowerPoint Presentation</vt:lpstr>
      <vt:lpstr>Payment Process</vt:lpstr>
      <vt:lpstr>Performance Management &amp; Data Capture</vt:lpstr>
      <vt:lpstr>Evidence Requirements</vt:lpstr>
      <vt:lpstr>Any Questions?</vt:lpstr>
    </vt:vector>
  </TitlesOfParts>
  <Company>The Futures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Grants Workshop</dc:title>
  <dc:creator>Jake Soar</dc:creator>
  <cp:lastModifiedBy>Jake Soar</cp:lastModifiedBy>
  <cp:revision>5</cp:revision>
  <dcterms:created xsi:type="dcterms:W3CDTF">2024-02-15T13:43:59Z</dcterms:created>
  <dcterms:modified xsi:type="dcterms:W3CDTF">2024-02-20T14:23:26Z</dcterms:modified>
</cp:coreProperties>
</file>