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7" r:id="rId2"/>
    <p:sldId id="259" r:id="rId3"/>
    <p:sldId id="268" r:id="rId4"/>
    <p:sldId id="261" r:id="rId5"/>
    <p:sldId id="265" r:id="rId6"/>
    <p:sldId id="269" r:id="rId7"/>
    <p:sldId id="264" r:id="rId8"/>
    <p:sldId id="270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A349"/>
    <a:srgbClr val="283991"/>
    <a:srgbClr val="2B2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90" d="100"/>
          <a:sy n="90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91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8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447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611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72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9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329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1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04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2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2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6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93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2" r:id="rId12"/>
    <p:sldLayoutId id="214748368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mailto:communitygrants@bcvs.org.u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410135" y="1617643"/>
            <a:ext cx="5279009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Helvetica Neue" panose="02000503000000020004" pitchFamily="2"/>
              </a:rPr>
              <a:t>Bassetlaw Community Grants</a:t>
            </a:r>
          </a:p>
          <a:p>
            <a:r>
              <a:rPr lang="en-GB" sz="2800" b="1" dirty="0">
                <a:latin typeface="Helvetica Neue" panose="02000503000000020004" pitchFamily="2"/>
              </a:rPr>
              <a:t>(Communities and Place)</a:t>
            </a:r>
          </a:p>
          <a:p>
            <a:r>
              <a:rPr lang="en-GB" sz="2400" dirty="0">
                <a:latin typeface="Helvetica Neue" panose="02000503000000020004" pitchFamily="2"/>
              </a:rPr>
              <a:t> </a:t>
            </a:r>
          </a:p>
          <a:p>
            <a:r>
              <a:rPr lang="en-GB" sz="2400" dirty="0">
                <a:latin typeface="Helvetica Neue" panose="02000503000000020004" pitchFamily="2"/>
              </a:rPr>
              <a:t>February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46B5DD-0D9C-47FC-98B8-50314BFC7B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F3DCBC-308A-4743-9E9D-7788FA518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28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0" y="231961"/>
            <a:ext cx="793198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 </a:t>
            </a:r>
            <a:endParaRPr lang="en-GB" dirty="0"/>
          </a:p>
          <a:p>
            <a:endParaRPr lang="en-US" sz="1600" b="1" dirty="0"/>
          </a:p>
          <a:p>
            <a:r>
              <a:rPr lang="en-US" sz="1600" b="1" dirty="0"/>
              <a:t>Bassetlaw and BCVS approach: </a:t>
            </a:r>
            <a:endParaRPr lang="en-GB" sz="1600" dirty="0"/>
          </a:p>
          <a:p>
            <a:endParaRPr lang="en-US" sz="1400" dirty="0"/>
          </a:p>
          <a:p>
            <a:r>
              <a:rPr lang="en-US" sz="1400" dirty="0"/>
              <a:t>Community Grants in Bassetlaw are funded under the priority ‘</a:t>
            </a:r>
            <a:r>
              <a:rPr lang="en-US" sz="1400" b="1" dirty="0"/>
              <a:t>Communities and Place’ </a:t>
            </a:r>
          </a:p>
          <a:p>
            <a:r>
              <a:rPr lang="en-US" sz="1400" b="1" dirty="0"/>
              <a:t>and should develop pride in place and community action</a:t>
            </a:r>
          </a:p>
          <a:p>
            <a:endParaRPr lang="en-US" sz="1400" b="1" dirty="0"/>
          </a:p>
          <a:p>
            <a:r>
              <a:rPr lang="en-US" sz="1400" b="1" dirty="0"/>
              <a:t>Eligibility criteria, projects must:</a:t>
            </a:r>
            <a:endParaRPr lang="en-GB" sz="1400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Be based in Bassetlaw;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Target priority communities in Bassetlaw;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Recruit and involve volunteers;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Address barriers to volunteering and community engagement created by the COL pressures;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Incorporate wider target community engagement activities and events;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Reduce health inequalities and loneliness;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Enable participants to progress on to other priority Shared Prosperity Fund (SPF) support and </a:t>
            </a:r>
            <a:endParaRPr lang="en-GB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/>
              <a:t>Develop pride in place and community action as above</a:t>
            </a:r>
            <a:endParaRPr lang="en-GB" sz="1400" dirty="0"/>
          </a:p>
          <a:p>
            <a:endParaRPr lang="en-GB" sz="2000" i="1" dirty="0">
              <a:latin typeface="Helvetica Neue" panose="02000503000000020004" pitchFamily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3D115B6-94BA-44CD-B899-6871743500D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" y="0"/>
            <a:ext cx="2010332" cy="4639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F373921-E4CD-4876-B7E6-DEF3BF5975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2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438615" y="658886"/>
            <a:ext cx="70178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Bassetlaw - Who can apply and how much funding is available?</a:t>
            </a:r>
            <a:endParaRPr lang="en-GB" sz="1600" dirty="0"/>
          </a:p>
          <a:p>
            <a:endParaRPr lang="en-US" sz="1200" dirty="0"/>
          </a:p>
          <a:p>
            <a:r>
              <a:rPr lang="en-US" sz="1600" dirty="0"/>
              <a:t>Only constituted groups are eligible. Wider BCVS team support will be provided if a un-constituted group needs support to become constituted. 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 err="1"/>
              <a:t>Organisations</a:t>
            </a:r>
            <a:r>
              <a:rPr lang="en-US" sz="1600" dirty="0"/>
              <a:t> can apply for:</a:t>
            </a:r>
            <a:endParaRPr lang="en-GB" sz="1600" dirty="0"/>
          </a:p>
          <a:p>
            <a:pPr lvl="0"/>
            <a:r>
              <a:rPr lang="en-US" sz="1600" dirty="0"/>
              <a:t>Small to medium grants of £3,000 to £15,000,</a:t>
            </a:r>
            <a:endParaRPr lang="en-GB" sz="1600" dirty="0"/>
          </a:p>
          <a:p>
            <a:pPr lvl="0"/>
            <a:r>
              <a:rPr lang="en-US" sz="1600" dirty="0"/>
              <a:t>Larger grant amounts in exceptional circumstances of up to £25,000.</a:t>
            </a:r>
          </a:p>
          <a:p>
            <a:pPr lvl="0"/>
            <a:endParaRPr lang="en-US" sz="1600" dirty="0"/>
          </a:p>
          <a:p>
            <a:pPr lvl="0"/>
            <a:r>
              <a:rPr lang="en-US" sz="1600" dirty="0"/>
              <a:t>Applications are accessed by a local volunteer grant panel </a:t>
            </a:r>
          </a:p>
          <a:p>
            <a:pPr lvl="0"/>
            <a:r>
              <a:rPr lang="en-US" sz="1600" dirty="0"/>
              <a:t>who have been trained to assess the applications. </a:t>
            </a:r>
          </a:p>
          <a:p>
            <a:pPr lvl="0"/>
            <a:endParaRPr lang="en-US" sz="1600" i="1" dirty="0">
              <a:latin typeface="Helvetica Neue" panose="02000503000000020004" pitchFamily="2"/>
            </a:endParaRPr>
          </a:p>
          <a:p>
            <a:pPr lvl="0"/>
            <a:r>
              <a:rPr lang="en-GB" sz="1600" i="1" dirty="0"/>
              <a:t>Please note priority will be given to small VCSE groups </a:t>
            </a:r>
          </a:p>
          <a:p>
            <a:pPr lvl="0"/>
            <a:r>
              <a:rPr lang="en-GB" sz="1600" i="1" dirty="0"/>
              <a:t>working within priority communities’</a:t>
            </a:r>
            <a:endParaRPr lang="en-GB" i="1" dirty="0">
              <a:latin typeface="Helvetica Neue" panose="02000503000000020004" pitchFamily="2"/>
            </a:endParaRPr>
          </a:p>
        </p:txBody>
      </p:sp>
      <p:pic>
        <p:nvPicPr>
          <p:cNvPr id="2050" name="Picture 2" descr="Everything You Need To Know About Job Applications | Indeed.com">
            <a:extLst>
              <a:ext uri="{FF2B5EF4-FFF2-40B4-BE49-F238E27FC236}">
                <a16:creationId xmlns:a16="http://schemas.microsoft.com/office/drawing/2014/main" id="{970A197F-6907-4B20-9301-5F7058388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637" y="3070302"/>
            <a:ext cx="2363191" cy="1319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79EE02A-7FB5-405F-AD8D-7C1D6364FA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02D4C30-4978-4C29-ACF8-1292E477B5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58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0" y="463924"/>
            <a:ext cx="9278502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How do groups and organisations apply?</a:t>
            </a:r>
          </a:p>
          <a:p>
            <a:endParaRPr lang="en-GB" sz="1600" dirty="0"/>
          </a:p>
          <a:p>
            <a:r>
              <a:rPr lang="en-US" sz="1400" b="1" dirty="0"/>
              <a:t>Email: </a:t>
            </a:r>
            <a:r>
              <a:rPr lang="en-GB" dirty="0">
                <a:hlinkClick r:id="rId4"/>
              </a:rPr>
              <a:t>communitygrants@bcvs.org.uk</a:t>
            </a:r>
            <a:r>
              <a:rPr lang="en-GB" dirty="0"/>
              <a:t>  to request forms </a:t>
            </a:r>
          </a:p>
          <a:p>
            <a:endParaRPr lang="en-US" sz="1400" b="1" dirty="0"/>
          </a:p>
          <a:p>
            <a:r>
              <a:rPr lang="en-US" sz="1400" b="1" dirty="0"/>
              <a:t>Stage 1:</a:t>
            </a:r>
          </a:p>
          <a:p>
            <a:r>
              <a:rPr lang="en-US" sz="1400" dirty="0"/>
              <a:t>Will check required policies are in place and conduct financial due diligence before proceeding to a full application. </a:t>
            </a:r>
          </a:p>
          <a:p>
            <a:endParaRPr lang="en-US" sz="1400" dirty="0"/>
          </a:p>
          <a:p>
            <a:r>
              <a:rPr lang="en-US" sz="1400" dirty="0"/>
              <a:t>BCVS staff will identify additional support </a:t>
            </a:r>
            <a:r>
              <a:rPr lang="en-US" sz="1400" dirty="0" err="1"/>
              <a:t>organisations</a:t>
            </a:r>
            <a:r>
              <a:rPr lang="en-US" sz="1400" dirty="0"/>
              <a:t> may need to develop their project and will direct </a:t>
            </a:r>
          </a:p>
          <a:p>
            <a:r>
              <a:rPr lang="en-US" sz="1400" dirty="0"/>
              <a:t>to focused leads within BCVS to support further. </a:t>
            </a:r>
          </a:p>
          <a:p>
            <a:endParaRPr lang="en-US" sz="1400" dirty="0"/>
          </a:p>
          <a:p>
            <a:r>
              <a:rPr lang="en-US" sz="1400" b="1" dirty="0"/>
              <a:t>Stage 2:</a:t>
            </a:r>
            <a:r>
              <a:rPr lang="en-US" sz="1400" dirty="0"/>
              <a:t>      If successful at Stage 1 groups will be invited to submit a stage 2 application.  </a:t>
            </a:r>
          </a:p>
          <a:p>
            <a:endParaRPr lang="en-US" sz="1400" i="1" dirty="0">
              <a:latin typeface="Helvetica Neue" panose="02000503000000020004" pitchFamily="2"/>
            </a:endParaRPr>
          </a:p>
          <a:p>
            <a:r>
              <a:rPr lang="en-US" sz="1400" i="1" dirty="0">
                <a:latin typeface="Helvetica Neue" panose="02000503000000020004" pitchFamily="2"/>
              </a:rPr>
              <a:t>Third round opens:  Friday 1</a:t>
            </a:r>
            <a:r>
              <a:rPr lang="en-US" sz="1400" i="1" baseline="30000" dirty="0">
                <a:latin typeface="Helvetica Neue" panose="02000503000000020004" pitchFamily="2"/>
              </a:rPr>
              <a:t>st</a:t>
            </a:r>
            <a:r>
              <a:rPr lang="en-US" sz="1400" i="1" dirty="0">
                <a:latin typeface="Helvetica Neue" panose="02000503000000020004" pitchFamily="2"/>
              </a:rPr>
              <a:t> March</a:t>
            </a:r>
          </a:p>
          <a:p>
            <a:r>
              <a:rPr lang="en-US" sz="1400" i="1" dirty="0">
                <a:latin typeface="Helvetica Neue" panose="02000503000000020004" pitchFamily="2"/>
              </a:rPr>
              <a:t>Stage one will close: 22nd March – NB it is recommended you submit asap to give plenty of </a:t>
            </a:r>
          </a:p>
          <a:p>
            <a:r>
              <a:rPr lang="en-US" sz="1400" i="1" dirty="0">
                <a:latin typeface="Helvetica Neue" panose="02000503000000020004" pitchFamily="2"/>
              </a:rPr>
              <a:t>						time to complete next stage </a:t>
            </a:r>
          </a:p>
          <a:p>
            <a:r>
              <a:rPr lang="en-US" sz="1400" i="1" dirty="0">
                <a:latin typeface="Helvetica Neue" panose="02000503000000020004" pitchFamily="2"/>
              </a:rPr>
              <a:t>Stage two will close: 29</a:t>
            </a:r>
            <a:r>
              <a:rPr lang="en-US" sz="1400" i="1" baseline="30000" dirty="0">
                <a:latin typeface="Helvetica Neue" panose="02000503000000020004" pitchFamily="2"/>
              </a:rPr>
              <a:t>th</a:t>
            </a:r>
            <a:r>
              <a:rPr lang="en-US" sz="1400" i="1" dirty="0">
                <a:latin typeface="Helvetica Neue" panose="02000503000000020004" pitchFamily="2"/>
              </a:rPr>
              <a:t> March</a:t>
            </a:r>
            <a:endParaRPr lang="en-GB" sz="2000" i="1" dirty="0">
              <a:latin typeface="Helvetica Neue" panose="02000503000000020004" pitchFamily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2678DC-69A2-41AD-B7A6-39EEE6D0C7E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6A3E26-1D62-480D-A5F5-A9E87664924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037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-2002" y="557613"/>
            <a:ext cx="8053808" cy="37548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Funded projects will be required to provide:</a:t>
            </a:r>
          </a:p>
          <a:p>
            <a:endParaRPr lang="en-US" sz="1600" b="1" dirty="0"/>
          </a:p>
          <a:p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Quarterly reporting and evidence on progress against project outcomes, </a:t>
            </a:r>
          </a:p>
          <a:p>
            <a:r>
              <a:rPr lang="en-US" sz="1600" dirty="0"/>
              <a:t>	outputs and  expenditure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Digital evidence in the form of photos/videos showcasing the provision taking place;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Case studies on impact on volunteers, participants and the wider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Opportunities for BCVS staff and Grant Panel members to observe funded activity 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Details of any funded events planned – there is the potential for Ministerial visits </a:t>
            </a:r>
          </a:p>
          <a:p>
            <a:r>
              <a:rPr lang="en-GB" sz="1600" dirty="0"/>
              <a:t>	and visits from external evaluators</a:t>
            </a:r>
          </a:p>
          <a:p>
            <a:endParaRPr lang="en-GB" sz="1400" b="1" dirty="0">
              <a:latin typeface="Helvetica Neue" panose="02000503000000020004" pitchFamily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79F29-1ED6-46A4-9234-22704376B4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F19C648-D732-40C6-BCEC-168815E324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66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0" y="401013"/>
            <a:ext cx="33233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Make sure your application is….</a:t>
            </a:r>
            <a:endParaRPr lang="en-GB" sz="1400" dirty="0"/>
          </a:p>
          <a:p>
            <a:endParaRPr lang="en-GB" sz="2000" i="1" dirty="0">
              <a:latin typeface="Helvetica Neue" panose="02000503000000020004" pitchFamily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79F29-1ED6-46A4-9234-22704376B4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3A2863-BA1E-44D7-9934-776B35316E06}"/>
              </a:ext>
            </a:extLst>
          </p:cNvPr>
          <p:cNvSpPr/>
          <p:nvPr/>
        </p:nvSpPr>
        <p:spPr>
          <a:xfrm>
            <a:off x="174665" y="1125612"/>
            <a:ext cx="2707344" cy="140520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1. Focused and precise: </a:t>
            </a:r>
            <a:r>
              <a:rPr lang="en-GB" sz="1400" dirty="0"/>
              <a:t>The fund does not support core cost or existing provision. Make it specific.</a:t>
            </a:r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6E0C7CA-D542-4BE1-9313-CC11ADEF7E02}"/>
              </a:ext>
            </a:extLst>
          </p:cNvPr>
          <p:cNvSpPr/>
          <p:nvPr/>
        </p:nvSpPr>
        <p:spPr>
          <a:xfrm>
            <a:off x="3157980" y="1163716"/>
            <a:ext cx="2707344" cy="140520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2. Includes volunteering: </a:t>
            </a:r>
            <a:r>
              <a:rPr lang="en-GB" sz="1400" dirty="0"/>
              <a:t>Increasing volunteering is an overarching aim particularly  with under represented groups. </a:t>
            </a:r>
            <a:endParaRPr lang="en-GB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0625CF0-A488-4B58-AFF7-216560FB81DC}"/>
              </a:ext>
            </a:extLst>
          </p:cNvPr>
          <p:cNvSpPr/>
          <p:nvPr/>
        </p:nvSpPr>
        <p:spPr>
          <a:xfrm>
            <a:off x="1863966" y="2783256"/>
            <a:ext cx="2707344" cy="140520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4. Strong evidence: </a:t>
            </a:r>
            <a:r>
              <a:rPr lang="en-GB" sz="1400" dirty="0"/>
              <a:t>Make sure you have data to evidence the need for your project.</a:t>
            </a:r>
            <a:endParaRPr lang="en-GB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39D8383-96CE-421C-A215-40BDC8E5648B}"/>
              </a:ext>
            </a:extLst>
          </p:cNvPr>
          <p:cNvSpPr/>
          <p:nvPr/>
        </p:nvSpPr>
        <p:spPr>
          <a:xfrm>
            <a:off x="4980878" y="2783257"/>
            <a:ext cx="2707344" cy="140520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5. Area: </a:t>
            </a:r>
            <a:r>
              <a:rPr lang="en-GB" sz="1400" dirty="0"/>
              <a:t>Consider the area the project intervention is happening – panel are trained to assess this impact. </a:t>
            </a:r>
            <a:endParaRPr lang="en-GB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899E7F64-DC21-4ED7-8940-ADDB4A3B0790}"/>
              </a:ext>
            </a:extLst>
          </p:cNvPr>
          <p:cNvSpPr/>
          <p:nvPr/>
        </p:nvSpPr>
        <p:spPr>
          <a:xfrm>
            <a:off x="6141295" y="1158244"/>
            <a:ext cx="2707344" cy="140520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3. Sustainability: </a:t>
            </a:r>
            <a:r>
              <a:rPr lang="en-GB" sz="1400" dirty="0"/>
              <a:t>Evidence that project will be sustained beyond funding – lasting legacy.</a:t>
            </a:r>
            <a:r>
              <a:rPr lang="en-GB" sz="1400" b="1" dirty="0"/>
              <a:t> </a:t>
            </a: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170563B5-06E5-4E06-B51C-4BB7CFE75E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0" y="401013"/>
            <a:ext cx="722826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For an ‘exceptional’ application of £15k and over</a:t>
            </a:r>
            <a:endParaRPr lang="en-GB" sz="1600" dirty="0"/>
          </a:p>
          <a:p>
            <a:r>
              <a:rPr lang="en-US" sz="1400" dirty="0"/>
              <a:t>the Grant Panel will be looking for the following information to inform their assessments:</a:t>
            </a:r>
            <a:endParaRPr lang="en-GB" sz="1400" dirty="0"/>
          </a:p>
          <a:p>
            <a:endParaRPr lang="en-GB" sz="2000" i="1" dirty="0">
              <a:latin typeface="Helvetica Neue" panose="02000503000000020004" pitchFamily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79F29-1ED6-46A4-9234-22704376B4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3A2863-BA1E-44D7-9934-776B35316E06}"/>
              </a:ext>
            </a:extLst>
          </p:cNvPr>
          <p:cNvSpPr/>
          <p:nvPr/>
        </p:nvSpPr>
        <p:spPr>
          <a:xfrm>
            <a:off x="529666" y="1166549"/>
            <a:ext cx="2707344" cy="1405201"/>
          </a:xfrm>
          <a:prstGeom prst="roundRect">
            <a:avLst/>
          </a:prstGeom>
          <a:solidFill>
            <a:srgbClr val="CCE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Community need: </a:t>
            </a:r>
            <a:r>
              <a:rPr lang="en-GB" sz="1400" dirty="0"/>
              <a:t>What is the genuine and evidenced need for this project? A clear  focus in an area of specific need?</a:t>
            </a:r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25C3B41-A3BC-4224-8A63-E6288E62A06D}"/>
              </a:ext>
            </a:extLst>
          </p:cNvPr>
          <p:cNvSpPr/>
          <p:nvPr/>
        </p:nvSpPr>
        <p:spPr>
          <a:xfrm>
            <a:off x="5534210" y="1165591"/>
            <a:ext cx="2675965" cy="142538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Planning: </a:t>
            </a:r>
            <a:r>
              <a:rPr lang="en-GB" sz="1400" dirty="0"/>
              <a:t>Is the project well planned and has a sufficient budget breakdown? Is it robust </a:t>
            </a:r>
            <a:r>
              <a:rPr lang="en-GB" sz="1400" b="1" dirty="0"/>
              <a:t>and</a:t>
            </a:r>
            <a:r>
              <a:rPr lang="en-GB" sz="1400" dirty="0"/>
              <a:t> hitting high Outputs and Outcomes?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4C6815C-4505-42A4-BE20-F7DBA6D54E4B}"/>
              </a:ext>
            </a:extLst>
          </p:cNvPr>
          <p:cNvSpPr/>
          <p:nvPr/>
        </p:nvSpPr>
        <p:spPr>
          <a:xfrm>
            <a:off x="561045" y="2651113"/>
            <a:ext cx="2675965" cy="1425388"/>
          </a:xfrm>
          <a:prstGeom prst="roundRect">
            <a:avLst/>
          </a:prstGeom>
          <a:solidFill>
            <a:srgbClr val="FFCC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Sustainability: </a:t>
            </a:r>
            <a:r>
              <a:rPr lang="en-GB" sz="1400" dirty="0"/>
              <a:t>Good evidence of how you are considering longevity of the project post Community Grant funding.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2BAAB1B-13B6-4481-A7AA-755457EA861C}"/>
              </a:ext>
            </a:extLst>
          </p:cNvPr>
          <p:cNvSpPr/>
          <p:nvPr/>
        </p:nvSpPr>
        <p:spPr>
          <a:xfrm>
            <a:off x="5551950" y="2651113"/>
            <a:ext cx="2675965" cy="142538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400" b="1" dirty="0"/>
              <a:t>Value for money: </a:t>
            </a:r>
            <a:r>
              <a:rPr lang="en-GB" sz="1400" dirty="0"/>
              <a:t>Is the project good value for money and utilitarian in focus? The greatest good for the greatest numbers?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025DB2-73F7-496C-9E45-4D5048127A55}"/>
              </a:ext>
            </a:extLst>
          </p:cNvPr>
          <p:cNvSpPr/>
          <p:nvPr/>
        </p:nvSpPr>
        <p:spPr>
          <a:xfrm>
            <a:off x="3608850" y="2052370"/>
            <a:ext cx="1608224" cy="1077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Higher fund sweet spot!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782297A-7D08-4A8D-B139-A1B3E1289178}"/>
              </a:ext>
            </a:extLst>
          </p:cNvPr>
          <p:cNvCxnSpPr/>
          <p:nvPr/>
        </p:nvCxnSpPr>
        <p:spPr>
          <a:xfrm>
            <a:off x="3321424" y="1878285"/>
            <a:ext cx="287426" cy="174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5F7A71-B3DF-4208-BD92-B65C8B7424FF}"/>
              </a:ext>
            </a:extLst>
          </p:cNvPr>
          <p:cNvCxnSpPr/>
          <p:nvPr/>
        </p:nvCxnSpPr>
        <p:spPr>
          <a:xfrm flipV="1">
            <a:off x="3321424" y="3129588"/>
            <a:ext cx="287426" cy="234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8C62A70-F3F8-4FD4-95A5-20CBB40618FD}"/>
              </a:ext>
            </a:extLst>
          </p:cNvPr>
          <p:cNvCxnSpPr/>
          <p:nvPr/>
        </p:nvCxnSpPr>
        <p:spPr>
          <a:xfrm flipH="1">
            <a:off x="5245032" y="1884647"/>
            <a:ext cx="259468" cy="203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3D21A0C-466E-4006-8DF8-99C8FD59C12B}"/>
              </a:ext>
            </a:extLst>
          </p:cNvPr>
          <p:cNvCxnSpPr/>
          <p:nvPr/>
        </p:nvCxnSpPr>
        <p:spPr>
          <a:xfrm flipH="1" flipV="1">
            <a:off x="5231053" y="3090232"/>
            <a:ext cx="287426" cy="312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2FEF58DA-06DE-4A89-903E-326B743B23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5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DB0BCF-778C-4B73-A053-0108E9A7C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762" y="0"/>
            <a:ext cx="2367238" cy="1257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5AA82-0231-4FB1-AE25-7CF3D14E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30" b="41622"/>
          <a:stretch/>
        </p:blipFill>
        <p:spPr>
          <a:xfrm>
            <a:off x="0" y="4076501"/>
            <a:ext cx="2971800" cy="106699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86639F-4609-4984-BB3C-CF52DC4F28D9}"/>
              </a:ext>
            </a:extLst>
          </p:cNvPr>
          <p:cNvSpPr txBox="1"/>
          <p:nvPr/>
        </p:nvSpPr>
        <p:spPr>
          <a:xfrm>
            <a:off x="0" y="379748"/>
            <a:ext cx="2343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:</a:t>
            </a:r>
            <a:endParaRPr lang="en-GB" sz="1400" dirty="0"/>
          </a:p>
          <a:p>
            <a:endParaRPr lang="en-GB" sz="2000" i="1" dirty="0">
              <a:latin typeface="Helvetica Neue" panose="02000503000000020004" pitchFamily="2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A79F29-1ED6-46A4-9234-22704376B4E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2010332" cy="463923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F025DB2-73F7-496C-9E45-4D5048127A55}"/>
              </a:ext>
            </a:extLst>
          </p:cNvPr>
          <p:cNvSpPr/>
          <p:nvPr/>
        </p:nvSpPr>
        <p:spPr>
          <a:xfrm>
            <a:off x="2010333" y="1332614"/>
            <a:ext cx="5262337" cy="2431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16 Fantastic projects funded to date!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EF58DA-06DE-4A89-903E-326B743B237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580" y="4607671"/>
            <a:ext cx="4857420" cy="53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35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enori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FBFBF"/>
      </a:accent1>
      <a:accent2>
        <a:srgbClr val="A5A5A5"/>
      </a:accent2>
      <a:accent3>
        <a:srgbClr val="A5A5A5"/>
      </a:accent3>
      <a:accent4>
        <a:srgbClr val="FFC000"/>
      </a:accent4>
      <a:accent5>
        <a:srgbClr val="7F7F7F"/>
      </a:accent5>
      <a:accent6>
        <a:srgbClr val="A5A5A5"/>
      </a:accent6>
      <a:hlink>
        <a:srgbClr val="0563C1"/>
      </a:hlink>
      <a:folHlink>
        <a:srgbClr val="954F72"/>
      </a:folHlink>
    </a:clrScheme>
    <a:fontScheme name="Senorita">
      <a:majorFont>
        <a:latin typeface="Archivo Black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3875</TotalTime>
  <Words>654</Words>
  <Application>Microsoft Office PowerPoint</Application>
  <PresentationFormat>On-screen Show (16:9)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Archivo Black</vt:lpstr>
      <vt:lpstr>Arial</vt:lpstr>
      <vt:lpstr>Helvetica Neue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GiantDesign</dc:creator>
  <cp:lastModifiedBy>Jayden Scott</cp:lastModifiedBy>
  <cp:revision>91</cp:revision>
  <dcterms:created xsi:type="dcterms:W3CDTF">2019-08-23T08:10:12Z</dcterms:created>
  <dcterms:modified xsi:type="dcterms:W3CDTF">2024-02-21T13:24:36Z</dcterms:modified>
</cp:coreProperties>
</file>