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78" r:id="rId2"/>
    <p:sldId id="277" r:id="rId3"/>
    <p:sldId id="258" r:id="rId4"/>
    <p:sldId id="264" r:id="rId5"/>
    <p:sldId id="279" r:id="rId6"/>
    <p:sldId id="280" r:id="rId7"/>
    <p:sldId id="281" r:id="rId8"/>
    <p:sldId id="282" r:id="rId9"/>
    <p:sldId id="283" r:id="rId10"/>
    <p:sldId id="284" r:id="rId11"/>
    <p:sldId id="285" r:id="rId12"/>
    <p:sldId id="286" r:id="rId13"/>
    <p:sldId id="287" r:id="rId14"/>
    <p:sldId id="288"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Report Rg" panose="020F0503030200020004" charset="0"/>
      <p:regular r:id="rId23"/>
      <p:bold r:id="rId24"/>
    </p:embeddedFont>
    <p:embeddedFont>
      <p:font typeface="Roboto" panose="02000000000000000000" pitchFamily="2" charset="0"/>
      <p:regular r:id="rId25"/>
      <p:bold r:id="rId26"/>
      <p:italic r:id="rId27"/>
      <p:boldItalic r:id="rId28"/>
    </p:embeddedFont>
    <p:embeddedFont>
      <p:font typeface="Twinkl" panose="02000000000000000000"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255"/>
    <a:srgbClr val="D55235"/>
    <a:srgbClr val="EFA543"/>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showGuides="1">
      <p:cViewPr varScale="1">
        <p:scale>
          <a:sx n="63" d="100"/>
          <a:sy n="63" d="100"/>
        </p:scale>
        <p:origin x="1400" y="3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twinkl.com/resources/black-history-month-holidays-festivals-and-special-events-first-grade-usa"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twinkl.com/resources/black-history-month-holidays-festivals-and-special-events-first-grade-usa"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twinkl.com/resources/black-history-month-holidays-festivals-and-special-events-first-grade-usa"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4B43CF70-6463-FE41-8BDC-6261319E898B}"/>
              </a:ext>
            </a:extLst>
          </p:cNvPr>
          <p:cNvSpPr/>
          <p:nvPr userDrawn="1"/>
        </p:nvSpPr>
        <p:spPr>
          <a:xfrm>
            <a:off x="8305800" y="6040244"/>
            <a:ext cx="1371600" cy="97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3"/>
            <a:extLst>
              <a:ext uri="{FF2B5EF4-FFF2-40B4-BE49-F238E27FC236}">
                <a16:creationId xmlns:a16="http://schemas.microsoft.com/office/drawing/2014/main" id="{5874D2E9-AB0F-6B8F-86D2-B53575A38D2A}"/>
              </a:ext>
            </a:extLst>
          </p:cNvPr>
          <p:cNvSpPr/>
          <p:nvPr userDrawn="1"/>
        </p:nvSpPr>
        <p:spPr>
          <a:xfrm>
            <a:off x="152400" y="6040244"/>
            <a:ext cx="1371600" cy="97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Report Rg" panose="020F0503030200020004" pitchFamily="34" charset="0"/>
              </a:defRPr>
            </a:lvl1pPr>
          </a:lstStyle>
          <a:p>
            <a:r>
              <a:rPr lang="en-GB"/>
              <a:t>Click to edit Master title style</a:t>
            </a:r>
            <a:endParaRPr lang="en-GB" dirty="0"/>
          </a:p>
        </p:txBody>
      </p:sp>
      <p:sp>
        <p:nvSpPr>
          <p:cNvPr id="2" name="Rectangle 1">
            <a:hlinkClick r:id="rId3"/>
            <a:extLst>
              <a:ext uri="{FF2B5EF4-FFF2-40B4-BE49-F238E27FC236}">
                <a16:creationId xmlns:a16="http://schemas.microsoft.com/office/drawing/2014/main" id="{19FE4050-4E41-4D17-8A07-77A6543F8A7B}"/>
              </a:ext>
            </a:extLst>
          </p:cNvPr>
          <p:cNvSpPr/>
          <p:nvPr userDrawn="1"/>
        </p:nvSpPr>
        <p:spPr>
          <a:xfrm>
            <a:off x="8458200" y="6586654"/>
            <a:ext cx="1371600" cy="97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DE7D36C5-4C23-03D4-D36B-4F30712AB46F}"/>
              </a:ext>
            </a:extLst>
          </p:cNvPr>
          <p:cNvSpPr/>
          <p:nvPr userDrawn="1"/>
        </p:nvSpPr>
        <p:spPr>
          <a:xfrm>
            <a:off x="8376425" y="6032809"/>
            <a:ext cx="1371600" cy="97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3"/>
            <a:extLst>
              <a:ext uri="{FF2B5EF4-FFF2-40B4-BE49-F238E27FC236}">
                <a16:creationId xmlns:a16="http://schemas.microsoft.com/office/drawing/2014/main" id="{4E54C36C-0D49-F3D2-55E8-0EC9AB33C1DB}"/>
              </a:ext>
            </a:extLst>
          </p:cNvPr>
          <p:cNvSpPr/>
          <p:nvPr userDrawn="1"/>
        </p:nvSpPr>
        <p:spPr>
          <a:xfrm>
            <a:off x="0" y="5887844"/>
            <a:ext cx="1371600" cy="970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xStyles>
    <p:titleStyle>
      <a:lvl1pPr algn="l" defTabSz="914400" rtl="0" eaLnBrk="1" latinLnBrk="0" hangingPunct="1">
        <a:lnSpc>
          <a:spcPct val="90000"/>
        </a:lnSpc>
        <a:spcBef>
          <a:spcPct val="0"/>
        </a:spcBef>
        <a:buNone/>
        <a:defRPr sz="4000" b="1" kern="1200">
          <a:solidFill>
            <a:srgbClr val="1C1C1C"/>
          </a:solidFill>
          <a:latin typeface="Report Rg" panose="020F05030302000200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Report Rg" panose="020F0503030200020004" pitchFamily="34" charset="0"/>
          <a:ea typeface="Report Rg" panose="020F05030302000200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Report Rg" panose="020F0503030200020004" pitchFamily="34" charset="0"/>
          <a:ea typeface="Report Rg" panose="020F05030302000200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eport Rg" panose="020F0503030200020004" pitchFamily="34" charset="0"/>
          <a:ea typeface="Report Rg" panose="020F05030302000200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eport Rg" panose="020F0503030200020004" pitchFamily="34" charset="0"/>
          <a:ea typeface="Report Rg" panose="020F05030302000200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Report Rg" panose="020F0503030200020004" pitchFamily="34" charset="0"/>
          <a:ea typeface="Report Rg" panose="020F05030302000200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fonts.adobe.com/fonts/repor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2F2DD699-9FF3-40F1-9887-F1CC4B9D6120}"/>
              </a:ext>
            </a:extLst>
          </p:cNvPr>
          <p:cNvSpPr txBox="1">
            <a:spLocks/>
          </p:cNvSpPr>
          <p:nvPr/>
        </p:nvSpPr>
        <p:spPr>
          <a:xfrm>
            <a:off x="457200" y="608442"/>
            <a:ext cx="8220075" cy="652318"/>
          </a:xfrm>
          <a:prstGeom prst="roundRect">
            <a:avLst>
              <a:gd name="adj" fmla="val 9641"/>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ltLang="en-US" sz="2800" b="1" dirty="0">
                <a:solidFill>
                  <a:schemeClr val="accent1"/>
                </a:solidFill>
                <a:latin typeface="Roboto" panose="02000000000000000000" pitchFamily="2" charset="0"/>
                <a:ea typeface="Roboto" panose="02000000000000000000" pitchFamily="2" charset="0"/>
                <a:cs typeface="Arial" panose="020B0604020202020204" pitchFamily="34" charset="0"/>
              </a:rPr>
              <a:t>Report Font</a:t>
            </a:r>
          </a:p>
        </p:txBody>
      </p:sp>
      <p:sp>
        <p:nvSpPr>
          <p:cNvPr id="7" name="Content Placeholder 6">
            <a:extLst>
              <a:ext uri="{FF2B5EF4-FFF2-40B4-BE49-F238E27FC236}">
                <a16:creationId xmlns:a16="http://schemas.microsoft.com/office/drawing/2014/main" id="{34DC5C8C-1B39-402A-8633-7B3990F36124}"/>
              </a:ext>
            </a:extLst>
          </p:cNvPr>
          <p:cNvSpPr txBox="1">
            <a:spLocks/>
          </p:cNvSpPr>
          <p:nvPr/>
        </p:nvSpPr>
        <p:spPr>
          <a:xfrm>
            <a:off x="666109" y="1300658"/>
            <a:ext cx="7811782" cy="2138954"/>
          </a:xfrm>
          <a:prstGeom prst="roundRect">
            <a:avLst>
              <a:gd name="adj" fmla="val 0"/>
            </a:avLst>
          </a:prstGeom>
          <a:noFill/>
          <a:ln w="25400">
            <a:solidFill>
              <a:srgbClr val="18A0DB"/>
            </a:solidFill>
          </a:ln>
        </p:spPr>
        <p:txBody>
          <a:bodyPr vert="horz" lIns="252000" tIns="252000" rIns="252000" bIns="25200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latin typeface="Roboto" panose="02000000000000000000" pitchFamily="2" charset="0"/>
              </a:rPr>
              <a:t>This presentation uses Adobe's Report font. Present in read-only format to ensure the font displays correctly. If you have an Adobe account and wish to edit this resource using Report font, you can activate the font on your computer here: </a:t>
            </a:r>
            <a:r>
              <a:rPr lang="en-GB" b="1" dirty="0">
                <a:solidFill>
                  <a:srgbClr val="18A0DB"/>
                </a:solidFill>
                <a:latin typeface="Roboto" panose="02000000000000000000" pitchFamily="2" charset="0"/>
                <a:hlinkClick r:id="rId2">
                  <a:extLst>
                    <a:ext uri="{A12FA001-AC4F-418D-AE19-62706E023703}">
                      <ahyp:hlinkClr xmlns:ahyp="http://schemas.microsoft.com/office/drawing/2018/hyperlinkcolor" val="tx"/>
                    </a:ext>
                  </a:extLst>
                </a:hlinkClick>
              </a:rPr>
              <a:t>https://fonts.adobe.com/fonts/report</a:t>
            </a:r>
            <a:r>
              <a:rPr lang="en-GB" dirty="0">
                <a:solidFill>
                  <a:schemeClr val="tx1"/>
                </a:solidFill>
                <a:latin typeface="Roboto" panose="02000000000000000000" pitchFamily="2" charset="0"/>
              </a:rPr>
              <a:t>. If you do not have an Adobe account, you can download the resource and edit using your preferred font. </a:t>
            </a:r>
          </a:p>
        </p:txBody>
      </p:sp>
    </p:spTree>
    <p:extLst>
      <p:ext uri="{BB962C8B-B14F-4D97-AF65-F5344CB8AC3E}">
        <p14:creationId xmlns:p14="http://schemas.microsoft.com/office/powerpoint/2010/main" val="367638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5F0742D-B20D-9CDF-FE26-41E975D199C4}"/>
              </a:ext>
            </a:extLst>
          </p:cNvPr>
          <p:cNvSpPr/>
          <p:nvPr/>
        </p:nvSpPr>
        <p:spPr>
          <a:xfrm>
            <a:off x="2498683" y="1522140"/>
            <a:ext cx="4137103" cy="4170556"/>
          </a:xfrm>
          <a:prstGeom prst="ellipse">
            <a:avLst/>
          </a:prstGeom>
          <a:blipFill>
            <a:blip r:embed="rId2"/>
            <a:srcRect/>
            <a:stretch>
              <a:fillRect l="-220" t="-843" r="-450" b="-566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p:cNvSpPr/>
          <p:nvPr/>
        </p:nvSpPr>
        <p:spPr>
          <a:xfrm>
            <a:off x="1131342" y="5377623"/>
            <a:ext cx="6871783" cy="854246"/>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dirty="0">
                <a:effectLst/>
                <a:latin typeface="Report Rg" panose="020F0503030200020004" pitchFamily="34" charset="77"/>
              </a:rPr>
              <a:t>Frederick Douglass was an abolitionist. This means he fought to end the practice of enslaving people.</a:t>
            </a:r>
            <a:endParaRPr lang="en-GB" dirty="0">
              <a:latin typeface="Report Rg" panose="020F0503030200020004" pitchFamily="34" charset="77"/>
            </a:endParaRPr>
          </a:p>
        </p:txBody>
      </p:sp>
      <p:sp>
        <p:nvSpPr>
          <p:cNvPr id="21" name="Title 20"/>
          <p:cNvSpPr>
            <a:spLocks noGrp="1"/>
          </p:cNvSpPr>
          <p:nvPr>
            <p:ph type="title"/>
          </p:nvPr>
        </p:nvSpPr>
        <p:spPr>
          <a:xfrm>
            <a:off x="133002" y="519640"/>
            <a:ext cx="8877995" cy="994306"/>
          </a:xfrm>
        </p:spPr>
        <p:txBody>
          <a:bodyPr/>
          <a:lstStyle/>
          <a:p>
            <a:r>
              <a:rPr lang="en-GB" sz="3600" i="0" u="none" strike="noStrike" dirty="0">
                <a:solidFill>
                  <a:srgbClr val="D55235"/>
                </a:solidFill>
                <a:effectLst/>
                <a:latin typeface="Report Rg" panose="020F0503030200020004" pitchFamily="34" charset="77"/>
              </a:rPr>
              <a:t>Why Is Black History Month in February?</a:t>
            </a:r>
            <a:endParaRPr lang="en-GB" sz="3600" dirty="0">
              <a:solidFill>
                <a:srgbClr val="D55235"/>
              </a:solidFill>
              <a:latin typeface="Report Rg" panose="020F0503030200020004" pitchFamily="34" charset="77"/>
            </a:endParaRPr>
          </a:p>
        </p:txBody>
      </p:sp>
      <p:sp>
        <p:nvSpPr>
          <p:cNvPr id="5" name="TextBox 4">
            <a:extLst>
              <a:ext uri="{FF2B5EF4-FFF2-40B4-BE49-F238E27FC236}">
                <a16:creationId xmlns:a16="http://schemas.microsoft.com/office/drawing/2014/main" id="{6413698B-A820-BB66-E65D-4A3E2CA29EF9}"/>
              </a:ext>
            </a:extLst>
          </p:cNvPr>
          <p:cNvSpPr txBox="1"/>
          <p:nvPr/>
        </p:nvSpPr>
        <p:spPr>
          <a:xfrm>
            <a:off x="3321936" y="5092430"/>
            <a:ext cx="2490594" cy="276999"/>
          </a:xfrm>
          <a:prstGeom prst="rect">
            <a:avLst/>
          </a:prstGeom>
          <a:noFill/>
        </p:spPr>
        <p:txBody>
          <a:bodyPr wrap="square">
            <a:spAutoFit/>
          </a:bodyPr>
          <a:lstStyle/>
          <a:p>
            <a:pPr algn="ctr"/>
            <a:r>
              <a:rPr lang="en-GB" sz="600" b="1" i="0" dirty="0">
                <a:solidFill>
                  <a:schemeClr val="bg1"/>
                </a:solidFill>
                <a:effectLst/>
                <a:latin typeface="Roboto" panose="02000000000000000000" pitchFamily="2" charset="0"/>
                <a:ea typeface="Roboto" panose="02000000000000000000" pitchFamily="2" charset="0"/>
              </a:rPr>
              <a:t>"Frederick Douglass, from an 1856 Ambrotype in the National Portrait Gallery" by Mike Licht</a:t>
            </a:r>
            <a:endParaRPr lang="en-US" sz="600"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5105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C8E30C8-58A2-03DF-F602-9844DB9EB214}"/>
              </a:ext>
            </a:extLst>
          </p:cNvPr>
          <p:cNvSpPr/>
          <p:nvPr/>
        </p:nvSpPr>
        <p:spPr>
          <a:xfrm>
            <a:off x="2503447" y="1444621"/>
            <a:ext cx="4137103" cy="4170556"/>
          </a:xfrm>
          <a:prstGeom prst="ellipse">
            <a:avLst/>
          </a:prstGeom>
          <a:blipFill>
            <a:blip r:embed="rId2"/>
            <a:srcRect/>
            <a:stretch>
              <a:fillRect l="-1644" t="-196" r="-5910" b="-331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p:cNvSpPr/>
          <p:nvPr/>
        </p:nvSpPr>
        <p:spPr>
          <a:xfrm>
            <a:off x="755649" y="5232658"/>
            <a:ext cx="7632700" cy="854246"/>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800" b="0" i="0" u="none" strike="noStrike" dirty="0">
                <a:effectLst/>
                <a:latin typeface="Report Rg" panose="020F0503030200020004" pitchFamily="34" charset="77"/>
              </a:rPr>
              <a:t>Abraham Lincoln was the 16th president of the United States. He fought against enslavement of Black people during the Civil War.</a:t>
            </a:r>
            <a:endParaRPr lang="en-GB" dirty="0">
              <a:latin typeface="Report Rg" panose="020F0503030200020004" pitchFamily="34" charset="77"/>
            </a:endParaRPr>
          </a:p>
        </p:txBody>
      </p:sp>
      <p:sp>
        <p:nvSpPr>
          <p:cNvPr id="21" name="Title 20"/>
          <p:cNvSpPr>
            <a:spLocks noGrp="1"/>
          </p:cNvSpPr>
          <p:nvPr>
            <p:ph type="title"/>
          </p:nvPr>
        </p:nvSpPr>
        <p:spPr>
          <a:xfrm>
            <a:off x="133002" y="519640"/>
            <a:ext cx="8877995" cy="994306"/>
          </a:xfrm>
        </p:spPr>
        <p:txBody>
          <a:bodyPr/>
          <a:lstStyle/>
          <a:p>
            <a:r>
              <a:rPr lang="en-GB" sz="3600" i="0" u="none" strike="noStrike" dirty="0">
                <a:solidFill>
                  <a:srgbClr val="D55235"/>
                </a:solidFill>
                <a:effectLst/>
                <a:latin typeface="Report Rg" panose="020F0503030200020004" pitchFamily="34" charset="77"/>
              </a:rPr>
              <a:t>Why Is Black History Month in February?</a:t>
            </a:r>
            <a:endParaRPr lang="en-GB" sz="3600" dirty="0">
              <a:solidFill>
                <a:srgbClr val="D55235"/>
              </a:solidFill>
              <a:latin typeface="Report Rg" panose="020F0503030200020004" pitchFamily="34" charset="77"/>
            </a:endParaRPr>
          </a:p>
        </p:txBody>
      </p:sp>
    </p:spTree>
    <p:extLst>
      <p:ext uri="{BB962C8B-B14F-4D97-AF65-F5344CB8AC3E}">
        <p14:creationId xmlns:p14="http://schemas.microsoft.com/office/powerpoint/2010/main" val="296421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187099" y="2082255"/>
            <a:ext cx="6760271" cy="547779"/>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rtl="0">
              <a:spcBef>
                <a:spcPts val="0"/>
              </a:spcBef>
              <a:spcAft>
                <a:spcPts val="1200"/>
              </a:spcAft>
            </a:pPr>
            <a:r>
              <a:rPr lang="en-GB" sz="1800" b="0" i="0" u="none" strike="noStrike" dirty="0">
                <a:effectLst/>
                <a:latin typeface="Report Rg" panose="020F0503030200020004" pitchFamily="34" charset="77"/>
              </a:rPr>
              <a:t>Do you think February is a good month to celebrate Black history?</a:t>
            </a:r>
            <a:endParaRPr lang="en-GB" b="0" dirty="0">
              <a:effectLst/>
              <a:latin typeface="Report Rg" panose="020F0503030200020004" pitchFamily="34" charset="77"/>
            </a:endParaRPr>
          </a:p>
        </p:txBody>
      </p:sp>
      <p:sp>
        <p:nvSpPr>
          <p:cNvPr id="21" name="Title 20"/>
          <p:cNvSpPr>
            <a:spLocks noGrp="1"/>
          </p:cNvSpPr>
          <p:nvPr>
            <p:ph type="title"/>
          </p:nvPr>
        </p:nvSpPr>
        <p:spPr>
          <a:xfrm>
            <a:off x="133002" y="519640"/>
            <a:ext cx="8877995" cy="994306"/>
          </a:xfrm>
        </p:spPr>
        <p:txBody>
          <a:bodyPr/>
          <a:lstStyle/>
          <a:p>
            <a:r>
              <a:rPr lang="en-GB" sz="3600" i="0" u="none" strike="noStrike" dirty="0">
                <a:solidFill>
                  <a:srgbClr val="D55235"/>
                </a:solidFill>
                <a:effectLst/>
                <a:latin typeface="Report Rg" panose="020F0503030200020004" pitchFamily="34" charset="77"/>
              </a:rPr>
              <a:t>Turn and Talk</a:t>
            </a:r>
            <a:endParaRPr lang="en-GB" sz="3600" dirty="0">
              <a:solidFill>
                <a:srgbClr val="D55235"/>
              </a:solidFill>
              <a:latin typeface="Report Rg" panose="020F0503030200020004" pitchFamily="34" charset="77"/>
            </a:endParaRPr>
          </a:p>
        </p:txBody>
      </p:sp>
      <p:sp>
        <p:nvSpPr>
          <p:cNvPr id="2" name="Rectangle: Rounded Corners 2">
            <a:extLst>
              <a:ext uri="{FF2B5EF4-FFF2-40B4-BE49-F238E27FC236}">
                <a16:creationId xmlns:a16="http://schemas.microsoft.com/office/drawing/2014/main" id="{730CCDED-92A1-E8F0-517B-ED3D10325EC7}"/>
              </a:ext>
            </a:extLst>
          </p:cNvPr>
          <p:cNvSpPr/>
          <p:nvPr/>
        </p:nvSpPr>
        <p:spPr>
          <a:xfrm>
            <a:off x="3188742" y="3240581"/>
            <a:ext cx="2756983" cy="547779"/>
          </a:xfrm>
          <a:prstGeom prst="roundRect">
            <a:avLst/>
          </a:prstGeom>
          <a:solidFill>
            <a:srgbClr val="EFA5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rtl="0">
              <a:spcBef>
                <a:spcPts val="0"/>
              </a:spcBef>
              <a:spcAft>
                <a:spcPts val="1200"/>
              </a:spcAft>
            </a:pPr>
            <a:r>
              <a:rPr lang="en-GB" sz="1800" b="0" i="0" u="none" strike="noStrike" dirty="0">
                <a:effectLst/>
                <a:latin typeface="Report Rg" panose="020F0503030200020004" pitchFamily="34" charset="77"/>
              </a:rPr>
              <a:t>Why or why not?</a:t>
            </a:r>
            <a:endParaRPr lang="en-GB" b="0" dirty="0">
              <a:effectLst/>
              <a:latin typeface="Report Rg" panose="020F0503030200020004" pitchFamily="34" charset="77"/>
            </a:endParaRPr>
          </a:p>
        </p:txBody>
      </p:sp>
      <p:pic>
        <p:nvPicPr>
          <p:cNvPr id="4" name="Picture 2">
            <a:extLst>
              <a:ext uri="{FF2B5EF4-FFF2-40B4-BE49-F238E27FC236}">
                <a16:creationId xmlns:a16="http://schemas.microsoft.com/office/drawing/2014/main" id="{A4734995-6F2F-EF14-0118-A4D0CBD3FF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791741" y="4357177"/>
            <a:ext cx="1550988" cy="16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317AC54-9581-4154-4252-6DD457BF1596}"/>
              </a:ext>
            </a:extLst>
          </p:cNvPr>
          <p:cNvSpPr/>
          <p:nvPr/>
        </p:nvSpPr>
        <p:spPr>
          <a:xfrm>
            <a:off x="2503447" y="1444621"/>
            <a:ext cx="4137103" cy="4170556"/>
          </a:xfrm>
          <a:prstGeom prst="ellipse">
            <a:avLst/>
          </a:prstGeom>
          <a:blipFill>
            <a:blip r:embed="rId2"/>
            <a:srcRect/>
            <a:stretch>
              <a:fillRect l="-6496" t="-17219" r="-1058" b="-161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p:cNvSpPr/>
          <p:nvPr/>
        </p:nvSpPr>
        <p:spPr>
          <a:xfrm>
            <a:off x="755649" y="5277263"/>
            <a:ext cx="7632700" cy="854246"/>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r>
              <a:rPr lang="en-GB" sz="1800" b="0" i="0" u="none" strike="noStrike" dirty="0">
                <a:effectLst/>
                <a:latin typeface="Report Rg" panose="020F0503030200020004" pitchFamily="34" charset="77"/>
              </a:rPr>
              <a:t>President Gerald Ford made Black History Month official in 1976. We have celebrated Black History Month in February ever since.</a:t>
            </a:r>
            <a:endParaRPr lang="en-GB" dirty="0">
              <a:latin typeface="Report Rg" panose="020F0503030200020004" pitchFamily="34" charset="0"/>
            </a:endParaRPr>
          </a:p>
        </p:txBody>
      </p:sp>
      <p:sp>
        <p:nvSpPr>
          <p:cNvPr id="21" name="Title 20"/>
          <p:cNvSpPr>
            <a:spLocks noGrp="1"/>
          </p:cNvSpPr>
          <p:nvPr>
            <p:ph type="title"/>
          </p:nvPr>
        </p:nvSpPr>
        <p:spPr>
          <a:xfrm>
            <a:off x="133002" y="519640"/>
            <a:ext cx="8877995" cy="994306"/>
          </a:xfrm>
        </p:spPr>
        <p:txBody>
          <a:bodyPr/>
          <a:lstStyle/>
          <a:p>
            <a:r>
              <a:rPr lang="en-GB" sz="3600" i="0" u="none" strike="noStrike" dirty="0">
                <a:solidFill>
                  <a:srgbClr val="D55235"/>
                </a:solidFill>
                <a:effectLst/>
                <a:latin typeface="Report Rg" panose="020F0503030200020004" pitchFamily="34" charset="77"/>
              </a:rPr>
              <a:t>Black History Month Now</a:t>
            </a:r>
            <a:endParaRPr lang="en-GB" sz="3600" dirty="0">
              <a:solidFill>
                <a:srgbClr val="D55235"/>
              </a:solidFill>
              <a:latin typeface="Report Rg" panose="020F0503030200020004" pitchFamily="34" charset="77"/>
            </a:endParaRPr>
          </a:p>
        </p:txBody>
      </p:sp>
    </p:spTree>
    <p:extLst>
      <p:ext uri="{BB962C8B-B14F-4D97-AF65-F5344CB8AC3E}">
        <p14:creationId xmlns:p14="http://schemas.microsoft.com/office/powerpoint/2010/main" val="424471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33002" y="519640"/>
            <a:ext cx="8877995" cy="994306"/>
          </a:xfrm>
        </p:spPr>
        <p:txBody>
          <a:bodyPr/>
          <a:lstStyle/>
          <a:p>
            <a:r>
              <a:rPr lang="en-GB" sz="3600" i="0" u="none" strike="noStrike" dirty="0">
                <a:solidFill>
                  <a:srgbClr val="000000"/>
                </a:solidFill>
                <a:effectLst/>
                <a:latin typeface="Report Rg" panose="020F0503030200020004" pitchFamily="34" charset="77"/>
              </a:rPr>
              <a:t>Turn and Talk</a:t>
            </a:r>
            <a:endParaRPr lang="en-GB" sz="3600" dirty="0">
              <a:latin typeface="Report Rg" panose="020F0503030200020004" pitchFamily="34" charset="77"/>
            </a:endParaRPr>
          </a:p>
        </p:txBody>
      </p:sp>
      <p:sp>
        <p:nvSpPr>
          <p:cNvPr id="2" name="Rectangle: Rounded Corners 2">
            <a:extLst>
              <a:ext uri="{FF2B5EF4-FFF2-40B4-BE49-F238E27FC236}">
                <a16:creationId xmlns:a16="http://schemas.microsoft.com/office/drawing/2014/main" id="{93F82BA9-060A-4536-CCCF-D8D5BED8542E}"/>
              </a:ext>
            </a:extLst>
          </p:cNvPr>
          <p:cNvSpPr/>
          <p:nvPr/>
        </p:nvSpPr>
        <p:spPr>
          <a:xfrm>
            <a:off x="1762044" y="2015609"/>
            <a:ext cx="5610382" cy="547779"/>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rtl="0">
              <a:spcBef>
                <a:spcPts val="0"/>
              </a:spcBef>
              <a:spcAft>
                <a:spcPts val="1200"/>
              </a:spcAft>
            </a:pPr>
            <a:r>
              <a:rPr lang="en-GB" sz="1800" b="0" i="0" u="none" strike="noStrike" dirty="0">
                <a:effectLst/>
                <a:latin typeface="Report Rg" panose="020F0503030200020004" pitchFamily="34" charset="77"/>
              </a:rPr>
              <a:t>How do you want to celebrate Black History Month?</a:t>
            </a:r>
            <a:endParaRPr lang="en-GB" b="0" dirty="0">
              <a:effectLst/>
              <a:latin typeface="Report Rg" panose="020F0503030200020004" pitchFamily="34" charset="77"/>
            </a:endParaRPr>
          </a:p>
        </p:txBody>
      </p:sp>
      <p:sp>
        <p:nvSpPr>
          <p:cNvPr id="4" name="Rectangle: Rounded Corners 2">
            <a:extLst>
              <a:ext uri="{FF2B5EF4-FFF2-40B4-BE49-F238E27FC236}">
                <a16:creationId xmlns:a16="http://schemas.microsoft.com/office/drawing/2014/main" id="{779903BA-7F10-2D59-D587-8B6A9F633CE8}"/>
              </a:ext>
            </a:extLst>
          </p:cNvPr>
          <p:cNvSpPr/>
          <p:nvPr/>
        </p:nvSpPr>
        <p:spPr>
          <a:xfrm>
            <a:off x="2528691" y="3186139"/>
            <a:ext cx="4077088" cy="547779"/>
          </a:xfrm>
          <a:prstGeom prst="roundRect">
            <a:avLst/>
          </a:prstGeom>
          <a:solidFill>
            <a:srgbClr val="EFA5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rtl="0">
              <a:spcBef>
                <a:spcPts val="0"/>
              </a:spcBef>
              <a:spcAft>
                <a:spcPts val="1200"/>
              </a:spcAft>
            </a:pPr>
            <a:r>
              <a:rPr lang="en-GB" sz="1800" b="0" i="0" u="none" strike="noStrike" dirty="0">
                <a:effectLst/>
                <a:latin typeface="Report Rg" panose="020F0503030200020004" pitchFamily="34" charset="77"/>
              </a:rPr>
              <a:t>What do you hope to learn more about?</a:t>
            </a:r>
            <a:endParaRPr lang="en-GB" b="0" dirty="0">
              <a:effectLst/>
              <a:latin typeface="Report Rg" panose="020F0503030200020004" pitchFamily="34" charset="77"/>
            </a:endParaRPr>
          </a:p>
        </p:txBody>
      </p:sp>
      <p:pic>
        <p:nvPicPr>
          <p:cNvPr id="3" name="Picture 2">
            <a:extLst>
              <a:ext uri="{FF2B5EF4-FFF2-40B4-BE49-F238E27FC236}">
                <a16:creationId xmlns:a16="http://schemas.microsoft.com/office/drawing/2014/main" id="{0045F967-55A8-B4EB-6F8E-3BA1F470EA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791741" y="4357177"/>
            <a:ext cx="1550988" cy="16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36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1+#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B48B1E0-7A70-4851-9698-7EAF31E11334}"/>
              </a:ext>
            </a:extLst>
          </p:cNvPr>
          <p:cNvSpPr txBox="1">
            <a:spLocks/>
          </p:cNvSpPr>
          <p:nvPr/>
        </p:nvSpPr>
        <p:spPr>
          <a:xfrm>
            <a:off x="457200" y="608442"/>
            <a:ext cx="8220075" cy="652318"/>
          </a:xfrm>
          <a:prstGeom prst="roundRect">
            <a:avLst>
              <a:gd name="adj" fmla="val 9641"/>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altLang="en-US" sz="2800" b="1" dirty="0">
                <a:solidFill>
                  <a:schemeClr val="accent1"/>
                </a:solidFill>
                <a:latin typeface="Roboto" panose="02000000000000000000" pitchFamily="2" charset="0"/>
                <a:ea typeface="Roboto" panose="02000000000000000000" pitchFamily="2" charset="0"/>
                <a:cs typeface="Arial" panose="020B0604020202020204" pitchFamily="34" charset="0"/>
              </a:rPr>
              <a:t>Animations Disclaimer</a:t>
            </a:r>
          </a:p>
        </p:txBody>
      </p:sp>
      <p:sp>
        <p:nvSpPr>
          <p:cNvPr id="13" name="Title 2">
            <a:extLst>
              <a:ext uri="{FF2B5EF4-FFF2-40B4-BE49-F238E27FC236}">
                <a16:creationId xmlns:a16="http://schemas.microsoft.com/office/drawing/2014/main" id="{EBD8EEE9-B1BB-4CAC-82E8-5B4D11B35E3C}"/>
              </a:ext>
            </a:extLst>
          </p:cNvPr>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4" name="Group 13">
            <a:extLst>
              <a:ext uri="{FF2B5EF4-FFF2-40B4-BE49-F238E27FC236}">
                <a16:creationId xmlns:a16="http://schemas.microsoft.com/office/drawing/2014/main" id="{A5DB2290-24FB-4D6B-9E2F-1DE4BFA3CC4D}"/>
              </a:ext>
            </a:extLst>
          </p:cNvPr>
          <p:cNvGrpSpPr/>
          <p:nvPr/>
        </p:nvGrpSpPr>
        <p:grpSpPr>
          <a:xfrm>
            <a:off x="787029" y="1573365"/>
            <a:ext cx="7656578" cy="2262122"/>
            <a:chOff x="787029" y="1314073"/>
            <a:chExt cx="7656578" cy="2262122"/>
          </a:xfrm>
        </p:grpSpPr>
        <p:sp>
          <p:nvSpPr>
            <p:cNvPr id="15" name="Rectangle 14">
              <a:extLst>
                <a:ext uri="{FF2B5EF4-FFF2-40B4-BE49-F238E27FC236}">
                  <a16:creationId xmlns:a16="http://schemas.microsoft.com/office/drawing/2014/main" id="{DAE58615-5BC3-4ACA-BC93-99AF0357DC65}"/>
                </a:ext>
              </a:extLst>
            </p:cNvPr>
            <p:cNvSpPr/>
            <p:nvPr/>
          </p:nvSpPr>
          <p:spPr>
            <a:xfrm>
              <a:off x="787029" y="1314073"/>
              <a:ext cx="1288163" cy="380319"/>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ts val="600"/>
                </a:spcBef>
                <a:spcAft>
                  <a:spcPts val="600"/>
                </a:spcAft>
              </a:pPr>
              <a:r>
                <a:rPr lang="en-GB" sz="1600" b="1" dirty="0">
                  <a:latin typeface="Roboto" panose="02000000000000000000" pitchFamily="2" charset="0"/>
                  <a:ea typeface="Roboto" panose="02000000000000000000" pitchFamily="2" charset="0"/>
                </a:rPr>
                <a:t>PowerPoint</a:t>
              </a:r>
            </a:p>
          </p:txBody>
        </p:sp>
        <p:sp>
          <p:nvSpPr>
            <p:cNvPr id="16" name="Rectangle 15">
              <a:extLst>
                <a:ext uri="{FF2B5EF4-FFF2-40B4-BE49-F238E27FC236}">
                  <a16:creationId xmlns:a16="http://schemas.microsoft.com/office/drawing/2014/main" id="{9ECE4BF5-1564-4B3A-A7D1-C477364E4A66}"/>
                </a:ext>
              </a:extLst>
            </p:cNvPr>
            <p:cNvSpPr/>
            <p:nvPr/>
          </p:nvSpPr>
          <p:spPr>
            <a:xfrm>
              <a:off x="799094" y="1696092"/>
              <a:ext cx="7644513" cy="1880103"/>
            </a:xfrm>
            <a:prstGeom prst="rect">
              <a:avLst/>
            </a:prstGeom>
            <a:solidFill>
              <a:schemeClr val="bg1"/>
            </a:solidFill>
            <a:ln w="28575">
              <a:solidFill>
                <a:srgbClr val="18A0DB"/>
              </a:solidFill>
            </a:ln>
          </p:spPr>
          <p:txBody>
            <a:bodyPr wrap="square" lIns="108000" tIns="108000" rIns="108000" bIns="108000">
              <a:spAutoFit/>
            </a:bodyPr>
            <a:lstStyle/>
            <a:p>
              <a:pPr>
                <a:spcBef>
                  <a:spcPts val="600"/>
                </a:spcBef>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Bef>
                  <a:spcPts val="600"/>
                </a:spcBef>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17" name="Rectangle 16">
            <a:extLst>
              <a:ext uri="{FF2B5EF4-FFF2-40B4-BE49-F238E27FC236}">
                <a16:creationId xmlns:a16="http://schemas.microsoft.com/office/drawing/2014/main" id="{4B27C79F-1547-4C8B-8F75-6ED0E56CA029}"/>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8" name="TextBox 17">
            <a:extLst>
              <a:ext uri="{FF2B5EF4-FFF2-40B4-BE49-F238E27FC236}">
                <a16:creationId xmlns:a16="http://schemas.microsoft.com/office/drawing/2014/main" id="{CA40648E-FF5E-4FBF-B79F-817CF7A4E5A1}"/>
              </a:ext>
            </a:extLst>
          </p:cNvPr>
          <p:cNvSpPr txBox="1"/>
          <p:nvPr/>
        </p:nvSpPr>
        <p:spPr>
          <a:xfrm>
            <a:off x="788300" y="3999105"/>
            <a:ext cx="992222" cy="338554"/>
          </a:xfrm>
          <a:prstGeom prst="rect">
            <a:avLst/>
          </a:prstGeom>
          <a:solidFill>
            <a:schemeClr val="accent2"/>
          </a:solidFill>
          <a:ln>
            <a:noFill/>
          </a:ln>
        </p:spPr>
        <p:txBody>
          <a:bodyPr wrap="square" rtlCol="0">
            <a:spAutoFit/>
          </a:bodyPr>
          <a:lstStyle/>
          <a:p>
            <a:pPr algn="ctr"/>
            <a:r>
              <a:rPr lang="en-US" sz="1600" b="1" dirty="0">
                <a:solidFill>
                  <a:schemeClr val="bg1"/>
                </a:solidFill>
                <a:latin typeface="Roboto" panose="02000000000000000000" pitchFamily="2" charset="0"/>
                <a:ea typeface="Roboto" panose="02000000000000000000" pitchFamily="2" charset="0"/>
              </a:rPr>
              <a:t>Slides</a:t>
            </a:r>
          </a:p>
        </p:txBody>
      </p:sp>
      <p:sp>
        <p:nvSpPr>
          <p:cNvPr id="19" name="Rectangle 18">
            <a:extLst>
              <a:ext uri="{FF2B5EF4-FFF2-40B4-BE49-F238E27FC236}">
                <a16:creationId xmlns:a16="http://schemas.microsoft.com/office/drawing/2014/main" id="{47C6D8A6-1E25-4B95-A8AA-ABD5C48A84FA}"/>
              </a:ext>
            </a:extLst>
          </p:cNvPr>
          <p:cNvSpPr/>
          <p:nvPr/>
        </p:nvSpPr>
        <p:spPr>
          <a:xfrm>
            <a:off x="799095" y="4339359"/>
            <a:ext cx="7644513" cy="1880103"/>
          </a:xfrm>
          <a:prstGeom prst="rect">
            <a:avLst/>
          </a:prstGeom>
          <a:solidFill>
            <a:schemeClr val="bg1"/>
          </a:solidFill>
          <a:ln w="28575">
            <a:solidFill>
              <a:srgbClr val="18A0DB"/>
            </a:solidFill>
          </a:ln>
        </p:spPr>
        <p:txBody>
          <a:bodyPr wrap="square" lIns="108000" tIns="108000" rIns="108000" bIns="108000">
            <a:spAutoFit/>
          </a:bodyPr>
          <a:lstStyle/>
          <a:p>
            <a:pPr>
              <a:spcBef>
                <a:spcPts val="600"/>
              </a:spcBef>
              <a:spcAft>
                <a:spcPts val="600"/>
              </a:spcAft>
            </a:pPr>
            <a:r>
              <a:rPr lang="en-US" sz="1400" dirty="0">
                <a:solidFill>
                  <a:srgbClr val="000000"/>
                </a:solidFill>
                <a:latin typeface="Roboto" panose="02000000000000000000" pitchFamily="2" charset="0"/>
              </a:rPr>
              <a:t>This resource has been designed with animations to make it fun and engaging for children. </a:t>
            </a:r>
            <a:br>
              <a:rPr lang="en-US" sz="1400" dirty="0">
                <a:solidFill>
                  <a:srgbClr val="000000"/>
                </a:solidFill>
                <a:latin typeface="Roboto" panose="02000000000000000000" pitchFamily="2" charset="0"/>
              </a:rPr>
            </a:br>
            <a:r>
              <a:rPr lang="en-US" sz="1400" dirty="0">
                <a:solidFill>
                  <a:srgbClr val="000000"/>
                </a:solidFill>
                <a:latin typeface="Roboto" panose="02000000000000000000" pitchFamily="2" charset="0"/>
              </a:rPr>
              <a:t>To ensure the content has the correct formatting, please view the presentation in “present mode.” This takes you from edit mode to presentation mode. If you view the slides out of “present mode,” you may find that some of the text and images overlap each other and/or are difficult to read. </a:t>
            </a:r>
            <a:endParaRPr lang="en-US" sz="1400" dirty="0"/>
          </a:p>
          <a:p>
            <a:pPr>
              <a:spcBef>
                <a:spcPts val="600"/>
              </a:spcBef>
              <a:spcAft>
                <a:spcPts val="600"/>
              </a:spcAft>
            </a:pPr>
            <a:r>
              <a:rPr lang="en-US" sz="1400" dirty="0">
                <a:solidFill>
                  <a:srgbClr val="000000"/>
                </a:solidFill>
                <a:latin typeface="Roboto" panose="02000000000000000000" pitchFamily="2" charset="0"/>
              </a:rPr>
              <a:t>To enter present mode, go to the “</a:t>
            </a:r>
            <a:r>
              <a:rPr lang="en-US" sz="1400" b="1" dirty="0">
                <a:solidFill>
                  <a:srgbClr val="000000"/>
                </a:solidFill>
                <a:latin typeface="Roboto" panose="02000000000000000000" pitchFamily="2" charset="0"/>
              </a:rPr>
              <a:t>Present</a:t>
            </a:r>
            <a:r>
              <a:rPr lang="en-US" sz="1400" dirty="0">
                <a:solidFill>
                  <a:srgbClr val="000000"/>
                </a:solidFill>
                <a:latin typeface="Roboto" panose="02000000000000000000" pitchFamily="2" charset="0"/>
              </a:rPr>
              <a:t>” tab and select “</a:t>
            </a:r>
            <a:r>
              <a:rPr lang="en-US" sz="1400" b="1" dirty="0">
                <a:solidFill>
                  <a:srgbClr val="000000"/>
                </a:solidFill>
                <a:latin typeface="Roboto" panose="02000000000000000000" pitchFamily="2" charset="0"/>
              </a:rPr>
              <a:t>Present from beginning</a:t>
            </a:r>
            <a:r>
              <a:rPr lang="en-US" sz="1400" dirty="0">
                <a:solidFill>
                  <a:srgbClr val="000000"/>
                </a:solidFill>
                <a:latin typeface="Roboto" panose="02000000000000000000" pitchFamily="2" charset="0"/>
              </a:rPr>
              <a:t>” or simply click “</a:t>
            </a:r>
            <a:r>
              <a:rPr lang="en-US" sz="1400" b="1" dirty="0">
                <a:solidFill>
                  <a:srgbClr val="000000"/>
                </a:solidFill>
                <a:latin typeface="Roboto" panose="02000000000000000000" pitchFamily="2" charset="0"/>
              </a:rPr>
              <a:t>Present</a:t>
            </a:r>
            <a:r>
              <a:rPr lang="en-US" sz="1400" dirty="0">
                <a:solidFill>
                  <a:srgbClr val="000000"/>
                </a:solidFill>
                <a:latin typeface="Roboto" panose="02000000000000000000" pitchFamily="2" charset="0"/>
              </a:rPr>
              <a:t>” to play from the current slide.</a:t>
            </a:r>
            <a:endParaRPr lang="en-US" sz="1400" dirty="0"/>
          </a:p>
        </p:txBody>
      </p:sp>
    </p:spTree>
    <p:extLst>
      <p:ext uri="{BB962C8B-B14F-4D97-AF65-F5344CB8AC3E}">
        <p14:creationId xmlns:p14="http://schemas.microsoft.com/office/powerpoint/2010/main" val="174005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670109" y="1590393"/>
            <a:ext cx="7794252" cy="547779"/>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dirty="0">
                <a:effectLst/>
                <a:latin typeface="Report Rg" panose="020F0503030200020004" pitchFamily="34" charset="77"/>
              </a:rPr>
              <a:t>Each year in February, people in the United States celebrate Black History Month.</a:t>
            </a:r>
            <a:endParaRPr lang="en-GB" dirty="0">
              <a:latin typeface="Report Rg" panose="020F0503030200020004" pitchFamily="34" charset="77"/>
            </a:endParaRPr>
          </a:p>
        </p:txBody>
      </p:sp>
      <p:sp>
        <p:nvSpPr>
          <p:cNvPr id="21" name="Title 20"/>
          <p:cNvSpPr>
            <a:spLocks noGrp="1"/>
          </p:cNvSpPr>
          <p:nvPr>
            <p:ph type="title"/>
          </p:nvPr>
        </p:nvSpPr>
        <p:spPr/>
        <p:txBody>
          <a:bodyPr/>
          <a:lstStyle/>
          <a:p>
            <a:r>
              <a:rPr lang="en-GB" sz="3600" i="0" u="none" strike="noStrike" dirty="0">
                <a:solidFill>
                  <a:srgbClr val="D55235"/>
                </a:solidFill>
                <a:effectLst/>
                <a:latin typeface="Report Rg" panose="020F0503030200020004" pitchFamily="34" charset="77"/>
              </a:rPr>
              <a:t>When Is Black History Month?</a:t>
            </a:r>
            <a:endParaRPr lang="en-GB" sz="3600" dirty="0">
              <a:solidFill>
                <a:srgbClr val="D55235"/>
              </a:solidFill>
              <a:latin typeface="Report Rg" panose="020F0503030200020004" pitchFamily="34" charset="77"/>
            </a:endParaRPr>
          </a:p>
        </p:txBody>
      </p:sp>
      <p:pic>
        <p:nvPicPr>
          <p:cNvPr id="4" name="Picture 3" descr="Calendar&#10;&#10;Description automatically generated">
            <a:extLst>
              <a:ext uri="{FF2B5EF4-FFF2-40B4-BE49-F238E27FC236}">
                <a16:creationId xmlns:a16="http://schemas.microsoft.com/office/drawing/2014/main" id="{B51F5202-F2AF-0179-9200-1F92A518B4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470" y="2515136"/>
            <a:ext cx="4289529" cy="3586057"/>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2162831" y="2641045"/>
            <a:ext cx="4808808" cy="547779"/>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sz="1800" b="0" i="0" u="none" strike="noStrike" dirty="0">
                <a:effectLst/>
                <a:latin typeface="Report Rg" panose="020F0503030200020004" pitchFamily="34" charset="77"/>
              </a:rPr>
              <a:t>What do you know about Black History Month?</a:t>
            </a:r>
            <a:endParaRPr lang="en-GB" dirty="0">
              <a:latin typeface="Report Rg" panose="020F0503030200020004" pitchFamily="34" charset="77"/>
            </a:endParaRPr>
          </a:p>
        </p:txBody>
      </p:sp>
      <p:sp>
        <p:nvSpPr>
          <p:cNvPr id="21" name="Title 20"/>
          <p:cNvSpPr>
            <a:spLocks noGrp="1"/>
          </p:cNvSpPr>
          <p:nvPr>
            <p:ph type="title"/>
          </p:nvPr>
        </p:nvSpPr>
        <p:spPr/>
        <p:txBody>
          <a:bodyPr/>
          <a:lstStyle/>
          <a:p>
            <a:r>
              <a:rPr lang="en-GB" sz="3600" i="0" u="none" strike="noStrike" dirty="0">
                <a:solidFill>
                  <a:srgbClr val="D55235"/>
                </a:solidFill>
                <a:effectLst/>
                <a:latin typeface="Report Rg" panose="020F0503030200020004" pitchFamily="34" charset="77"/>
              </a:rPr>
              <a:t>Turn and Talk</a:t>
            </a:r>
            <a:endParaRPr lang="en-GB" sz="3600" dirty="0">
              <a:solidFill>
                <a:srgbClr val="D55235"/>
              </a:solidFill>
              <a:latin typeface="Report Rg" panose="020F0503030200020004" pitchFamily="34" charset="77"/>
            </a:endParaRPr>
          </a:p>
        </p:txBody>
      </p:sp>
      <p:pic>
        <p:nvPicPr>
          <p:cNvPr id="1026" name="Picture 2">
            <a:extLst>
              <a:ext uri="{FF2B5EF4-FFF2-40B4-BE49-F238E27FC236}">
                <a16:creationId xmlns:a16="http://schemas.microsoft.com/office/drawing/2014/main" id="{B0BEA513-0827-DF24-2A97-27715EE8D1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791741" y="4357177"/>
            <a:ext cx="1550988" cy="16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29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F178495-575C-732E-5BC6-D4349BA7F450}"/>
              </a:ext>
            </a:extLst>
          </p:cNvPr>
          <p:cNvSpPr/>
          <p:nvPr/>
        </p:nvSpPr>
        <p:spPr>
          <a:xfrm>
            <a:off x="2498683" y="1343722"/>
            <a:ext cx="4137103" cy="4170556"/>
          </a:xfrm>
          <a:prstGeom prst="ellipse">
            <a:avLst/>
          </a:prstGeom>
          <a:blipFill>
            <a:blip r:embed="rId2"/>
            <a:srcRect/>
            <a:stretch>
              <a:fillRect l="-1596" t="-134" r="-1596" b="-296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p:cNvSpPr/>
          <p:nvPr/>
        </p:nvSpPr>
        <p:spPr>
          <a:xfrm>
            <a:off x="902742" y="4933921"/>
            <a:ext cx="7328984" cy="1160713"/>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dirty="0">
                <a:effectLst/>
                <a:latin typeface="Report Rg" panose="020F0503030200020004" pitchFamily="34" charset="77"/>
              </a:rPr>
              <a:t>A historian named Carter G. Woodson thought that there was not enough information about the accomplishments of Black people. He helped found a group called the Association of African American Life and History in 1915. </a:t>
            </a:r>
            <a:endParaRPr lang="en-GB" dirty="0">
              <a:latin typeface="Report Rg" panose="020F0503030200020004" pitchFamily="34" charset="77"/>
            </a:endParaRPr>
          </a:p>
        </p:txBody>
      </p:sp>
      <p:sp>
        <p:nvSpPr>
          <p:cNvPr id="21" name="Title 20"/>
          <p:cNvSpPr>
            <a:spLocks noGrp="1"/>
          </p:cNvSpPr>
          <p:nvPr>
            <p:ph type="title"/>
          </p:nvPr>
        </p:nvSpPr>
        <p:spPr/>
        <p:txBody>
          <a:bodyPr/>
          <a:lstStyle/>
          <a:p>
            <a:r>
              <a:rPr lang="en-GB" sz="3600" i="0" u="none" strike="noStrike" dirty="0">
                <a:solidFill>
                  <a:srgbClr val="D55235"/>
                </a:solidFill>
                <a:effectLst/>
                <a:latin typeface="Report Rg" panose="020F0503030200020004" pitchFamily="34" charset="77"/>
              </a:rPr>
              <a:t>   How </a:t>
            </a:r>
            <a:r>
              <a:rPr lang="en-GB" sz="3600" dirty="0">
                <a:solidFill>
                  <a:srgbClr val="D55235"/>
                </a:solidFill>
                <a:latin typeface="Report Rg" panose="020F0503030200020004" pitchFamily="34" charset="77"/>
              </a:rPr>
              <a:t>Di</a:t>
            </a:r>
            <a:r>
              <a:rPr lang="en-GB" sz="3600" i="0" u="none" strike="noStrike" dirty="0">
                <a:solidFill>
                  <a:srgbClr val="D55235"/>
                </a:solidFill>
                <a:effectLst/>
                <a:latin typeface="Report Rg" panose="020F0503030200020004" pitchFamily="34" charset="77"/>
              </a:rPr>
              <a:t>d Black History Month Start?</a:t>
            </a:r>
            <a:endParaRPr lang="en-GB" sz="3600" dirty="0">
              <a:solidFill>
                <a:srgbClr val="D55235"/>
              </a:solidFill>
              <a:latin typeface="Report Rg" panose="020F0503030200020004" pitchFamily="34" charset="77"/>
            </a:endParaRPr>
          </a:p>
        </p:txBody>
      </p:sp>
    </p:spTree>
    <p:extLst>
      <p:ext uri="{BB962C8B-B14F-4D97-AF65-F5344CB8AC3E}">
        <p14:creationId xmlns:p14="http://schemas.microsoft.com/office/powerpoint/2010/main" val="94055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50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0885" y="1753477"/>
            <a:ext cx="7632700" cy="854246"/>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dirty="0">
                <a:effectLst/>
                <a:latin typeface="Report Rg" panose="020F0503030200020004" pitchFamily="34" charset="77"/>
              </a:rPr>
              <a:t>This group decided to celebrate the achievements of Black Americans in our history during the second week of February. </a:t>
            </a:r>
            <a:endParaRPr lang="en-GB" dirty="0">
              <a:latin typeface="Report Rg" panose="020F0503030200020004" pitchFamily="34" charset="77"/>
            </a:endParaRPr>
          </a:p>
        </p:txBody>
      </p:sp>
      <p:sp>
        <p:nvSpPr>
          <p:cNvPr id="21" name="Title 20"/>
          <p:cNvSpPr>
            <a:spLocks noGrp="1"/>
          </p:cNvSpPr>
          <p:nvPr>
            <p:ph type="title"/>
          </p:nvPr>
        </p:nvSpPr>
        <p:spPr/>
        <p:txBody>
          <a:bodyPr/>
          <a:lstStyle/>
          <a:p>
            <a:r>
              <a:rPr lang="en-GB" sz="3600" i="0" u="none" strike="noStrike" dirty="0">
                <a:solidFill>
                  <a:srgbClr val="D55235"/>
                </a:solidFill>
                <a:effectLst/>
                <a:latin typeface="Report Rg" panose="020F0503030200020004" pitchFamily="34" charset="77"/>
              </a:rPr>
              <a:t>   How Did Black History Month Start?</a:t>
            </a:r>
            <a:endParaRPr lang="en-GB" sz="3600" dirty="0">
              <a:solidFill>
                <a:srgbClr val="D55235"/>
              </a:solidFill>
              <a:latin typeface="Report Rg" panose="020F0503030200020004" pitchFamily="34" charset="77"/>
            </a:endParaRPr>
          </a:p>
        </p:txBody>
      </p:sp>
    </p:spTree>
    <p:extLst>
      <p:ext uri="{BB962C8B-B14F-4D97-AF65-F5344CB8AC3E}">
        <p14:creationId xmlns:p14="http://schemas.microsoft.com/office/powerpoint/2010/main" val="19444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276309" y="2487812"/>
            <a:ext cx="6581851" cy="854246"/>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dirty="0">
                <a:effectLst/>
                <a:latin typeface="Report Rg" panose="020F0503030200020004" pitchFamily="34" charset="77"/>
              </a:rPr>
              <a:t>Why did Carter G. Woodson think it was important to recognize the accomplishments of Black people in history?</a:t>
            </a:r>
            <a:endParaRPr lang="en-GB" dirty="0">
              <a:latin typeface="Report Rg" panose="020F0503030200020004" pitchFamily="34" charset="77"/>
            </a:endParaRPr>
          </a:p>
        </p:txBody>
      </p:sp>
      <p:sp>
        <p:nvSpPr>
          <p:cNvPr id="21" name="Title 20"/>
          <p:cNvSpPr>
            <a:spLocks noGrp="1"/>
          </p:cNvSpPr>
          <p:nvPr>
            <p:ph type="title"/>
          </p:nvPr>
        </p:nvSpPr>
        <p:spPr/>
        <p:txBody>
          <a:bodyPr/>
          <a:lstStyle/>
          <a:p>
            <a:r>
              <a:rPr lang="en-GB" sz="3600" i="0" u="none" strike="noStrike" dirty="0">
                <a:solidFill>
                  <a:srgbClr val="D55235"/>
                </a:solidFill>
                <a:effectLst/>
                <a:latin typeface="Report Rg" panose="020F0503030200020004" pitchFamily="34" charset="77"/>
              </a:rPr>
              <a:t>Turn and Talk</a:t>
            </a:r>
            <a:endParaRPr lang="en-GB" sz="3600" dirty="0">
              <a:solidFill>
                <a:srgbClr val="D55235"/>
              </a:solidFill>
              <a:latin typeface="Report Rg" panose="020F0503030200020004" pitchFamily="34" charset="77"/>
            </a:endParaRPr>
          </a:p>
        </p:txBody>
      </p:sp>
      <p:pic>
        <p:nvPicPr>
          <p:cNvPr id="2" name="Picture 2">
            <a:extLst>
              <a:ext uri="{FF2B5EF4-FFF2-40B4-BE49-F238E27FC236}">
                <a16:creationId xmlns:a16="http://schemas.microsoft.com/office/drawing/2014/main" id="{6E647BD1-3DAD-60EC-5491-04D311C570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791741" y="4357177"/>
            <a:ext cx="1550988" cy="166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98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49" y="5188053"/>
            <a:ext cx="7632700" cy="854246"/>
          </a:xfrm>
          <a:prstGeom prst="roundRect">
            <a:avLst/>
          </a:prstGeom>
          <a:solidFill>
            <a:srgbClr val="3A725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r>
              <a:rPr lang="en-GB" sz="1800" b="0" i="0" u="none" strike="noStrike" dirty="0">
                <a:effectLst/>
                <a:latin typeface="Report Rg" panose="020F0503030200020004" pitchFamily="34" charset="77"/>
              </a:rPr>
              <a:t>Black History Month is in February because both Frederick Douglass and Abraham Lincoln’s birthdays are in this month.</a:t>
            </a:r>
            <a:endParaRPr lang="en-GB" dirty="0">
              <a:latin typeface="Report Rg" panose="020F0503030200020004" pitchFamily="34" charset="77"/>
            </a:endParaRPr>
          </a:p>
        </p:txBody>
      </p:sp>
      <p:sp>
        <p:nvSpPr>
          <p:cNvPr id="21" name="Title 20"/>
          <p:cNvSpPr>
            <a:spLocks noGrp="1"/>
          </p:cNvSpPr>
          <p:nvPr>
            <p:ph type="title"/>
          </p:nvPr>
        </p:nvSpPr>
        <p:spPr>
          <a:xfrm>
            <a:off x="133002" y="519640"/>
            <a:ext cx="8877995" cy="994306"/>
          </a:xfrm>
        </p:spPr>
        <p:txBody>
          <a:bodyPr/>
          <a:lstStyle/>
          <a:p>
            <a:r>
              <a:rPr lang="en-GB" sz="3600" i="0" u="none" strike="noStrike" dirty="0">
                <a:solidFill>
                  <a:srgbClr val="D55235"/>
                </a:solidFill>
                <a:effectLst/>
                <a:latin typeface="Report Rg" panose="020F0503030200020004" pitchFamily="34" charset="77"/>
              </a:rPr>
              <a:t>Why Is Black History Month in February?</a:t>
            </a:r>
            <a:endParaRPr lang="en-GB" sz="3600" dirty="0">
              <a:solidFill>
                <a:srgbClr val="D55235"/>
              </a:solidFill>
              <a:latin typeface="Report Rg" panose="020F0503030200020004" pitchFamily="34" charset="77"/>
            </a:endParaRPr>
          </a:p>
        </p:txBody>
      </p:sp>
      <p:sp>
        <p:nvSpPr>
          <p:cNvPr id="2" name="Oval 1">
            <a:extLst>
              <a:ext uri="{FF2B5EF4-FFF2-40B4-BE49-F238E27FC236}">
                <a16:creationId xmlns:a16="http://schemas.microsoft.com/office/drawing/2014/main" id="{E601349E-EB94-8DBD-CC4F-AA7922A08D7E}"/>
              </a:ext>
            </a:extLst>
          </p:cNvPr>
          <p:cNvSpPr/>
          <p:nvPr/>
        </p:nvSpPr>
        <p:spPr>
          <a:xfrm>
            <a:off x="1272048" y="1650381"/>
            <a:ext cx="3010019" cy="3027556"/>
          </a:xfrm>
          <a:prstGeom prst="ellipse">
            <a:avLst/>
          </a:prstGeom>
          <a:blipFill>
            <a:blip r:embed="rId2"/>
            <a:srcRect/>
            <a:stretch>
              <a:fillRect l="-3114" t="-1015" b="-6069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F681D02-85CC-F8D1-8D05-DBE212AAD564}"/>
              </a:ext>
            </a:extLst>
          </p:cNvPr>
          <p:cNvSpPr/>
          <p:nvPr/>
        </p:nvSpPr>
        <p:spPr>
          <a:xfrm>
            <a:off x="4861935" y="1650381"/>
            <a:ext cx="3010019" cy="3027556"/>
          </a:xfrm>
          <a:prstGeom prst="ellipse">
            <a:avLst/>
          </a:prstGeom>
          <a:blipFill>
            <a:blip r:embed="rId3"/>
            <a:srcRect/>
            <a:stretch>
              <a:fillRect l="-1596" t="-134" r="-1596" b="-296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63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B710A50D-FDA5-4384-881E-659008B7D3B3}" vid="{4B982255-5397-49F2-A240-B822E97B1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618</Words>
  <Application>Microsoft Office PowerPoint</Application>
  <PresentationFormat>On-screen Show (4:3)</PresentationFormat>
  <Paragraphs>36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Arial</vt:lpstr>
      <vt:lpstr>Twinkl</vt:lpstr>
      <vt:lpstr>Report Rg</vt:lpstr>
      <vt:lpstr>Roboto</vt:lpstr>
      <vt:lpstr>Office Theme</vt:lpstr>
      <vt:lpstr>PowerPoint Presentation</vt:lpstr>
      <vt:lpstr>PowerPoint Presentation</vt:lpstr>
      <vt:lpstr>PowerPoint Presentation</vt:lpstr>
      <vt:lpstr>When Is Black History Month?</vt:lpstr>
      <vt:lpstr>Turn and Talk</vt:lpstr>
      <vt:lpstr>   How Did Black History Month Start?</vt:lpstr>
      <vt:lpstr>   How Did Black History Month Start?</vt:lpstr>
      <vt:lpstr>Turn and Talk</vt:lpstr>
      <vt:lpstr>Why Is Black History Month in February?</vt:lpstr>
      <vt:lpstr>Why Is Black History Month in February?</vt:lpstr>
      <vt:lpstr>Why Is Black History Month in February?</vt:lpstr>
      <vt:lpstr>Turn and Talk</vt:lpstr>
      <vt:lpstr>Black History Month Now</vt:lpstr>
      <vt:lpstr>Turn and Talk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Laura Cregan</cp:lastModifiedBy>
  <cp:revision>5</cp:revision>
  <dcterms:created xsi:type="dcterms:W3CDTF">2023-02-07T10:35:44Z</dcterms:created>
  <dcterms:modified xsi:type="dcterms:W3CDTF">2023-02-08T12:30:26Z</dcterms:modified>
</cp:coreProperties>
</file>