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408" r:id="rId2"/>
    <p:sldId id="257" r:id="rId3"/>
    <p:sldId id="395" r:id="rId4"/>
    <p:sldId id="396" r:id="rId5"/>
    <p:sldId id="404" r:id="rId6"/>
    <p:sldId id="406" r:id="rId7"/>
    <p:sldId id="403" r:id="rId8"/>
    <p:sldId id="402" r:id="rId9"/>
    <p:sldId id="405" r:id="rId10"/>
    <p:sldId id="401" r:id="rId11"/>
    <p:sldId id="400" r:id="rId12"/>
    <p:sldId id="399" r:id="rId13"/>
    <p:sldId id="407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829286-D121-41EC-A369-4CDA99DE38CC}">
          <p14:sldIdLst>
            <p14:sldId id="408"/>
            <p14:sldId id="257"/>
            <p14:sldId id="395"/>
            <p14:sldId id="396"/>
            <p14:sldId id="404"/>
          </p14:sldIdLst>
        </p14:section>
        <p14:section name="Optional Extra Slides" id="{609BDFAB-4C77-4684-8199-E85151E587B5}">
          <p14:sldIdLst>
            <p14:sldId id="406"/>
            <p14:sldId id="403"/>
            <p14:sldId id="402"/>
            <p14:sldId id="405"/>
            <p14:sldId id="401"/>
            <p14:sldId id="400"/>
            <p14:sldId id="399"/>
            <p14:sldId id="4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991"/>
    <a:srgbClr val="14A349"/>
    <a:srgbClr val="2B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1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1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4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113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7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9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32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01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0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2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22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36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2" r:id="rId12"/>
    <p:sldLayoutId id="21474836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00986A-92E7-44FD-ACED-66466FFA9D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8A422A-844D-4957-A348-AD63BF7CF1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F7DDA84-E623-4399-B800-F94B9D316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1338" y="2111450"/>
            <a:ext cx="1975255" cy="2104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AAD87D-58F0-45C1-9489-B3016459AEF1}"/>
              </a:ext>
            </a:extLst>
          </p:cNvPr>
          <p:cNvSpPr txBox="1"/>
          <p:nvPr/>
        </p:nvSpPr>
        <p:spPr>
          <a:xfrm>
            <a:off x="1342649" y="835357"/>
            <a:ext cx="6254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BCVS </a:t>
            </a:r>
          </a:p>
          <a:p>
            <a:pPr algn="ctr"/>
            <a:r>
              <a:rPr lang="en-GB" sz="6600" dirty="0"/>
              <a:t>LGBTQ+ PRIDE </a:t>
            </a:r>
          </a:p>
          <a:p>
            <a:pPr algn="ctr"/>
            <a:r>
              <a:rPr lang="en-GB" sz="6600" dirty="0"/>
              <a:t>QUIZ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CF740B-0503-4C16-A209-54E12AD0BF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4" y="117123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79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AE3A4-CFF4-4D3F-A804-E20547437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1CD4A-AE19-4560-ADE0-F0C8560C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972913"/>
            <a:ext cx="2864171" cy="117058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136E318-DC93-4465-BB06-F34AF89E83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9499" y="2846666"/>
            <a:ext cx="1820306" cy="13719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978F-BA02-4CE9-A0CA-ADB13854A622}"/>
              </a:ext>
            </a:extLst>
          </p:cNvPr>
          <p:cNvSpPr/>
          <p:nvPr/>
        </p:nvSpPr>
        <p:spPr>
          <a:xfrm>
            <a:off x="2032000" y="1170652"/>
            <a:ext cx="5429250" cy="256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Q9. The UK charity set up to support transgender and non-binary children and young people shares its name with which mythical creature?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A) Unicorns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B) Mermaids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C) Pegasus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7344D3A5-B784-4774-8EC4-A4793673DA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4" y="117123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AE3A4-CFF4-4D3F-A804-E20547437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1CD4A-AE19-4560-ADE0-F0C8560C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B191C4F-2569-4723-B0CD-5F8A4542C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29954" y="2359806"/>
            <a:ext cx="2626639" cy="19603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2FCE8E-A504-44DB-A9DC-2F38A2A293F6}"/>
              </a:ext>
            </a:extLst>
          </p:cNvPr>
          <p:cNvSpPr/>
          <p:nvPr/>
        </p:nvSpPr>
        <p:spPr>
          <a:xfrm>
            <a:off x="1742104" y="1171485"/>
            <a:ext cx="4874559" cy="226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Q10. Finally, as of 2022, how many countries continue to criminalise homosexuality?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A) 68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B) 70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C) 72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AAE23B4-4573-4C6F-9956-9C9A3E10BE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4" y="117123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45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AE3A4-CFF4-4D3F-A804-E20547437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1CD4A-AE19-4560-ADE0-F0C8560C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2B4F38C-523F-43C8-8D1D-8FB3F2E4FB84}"/>
              </a:ext>
            </a:extLst>
          </p:cNvPr>
          <p:cNvSpPr/>
          <p:nvPr/>
        </p:nvSpPr>
        <p:spPr>
          <a:xfrm>
            <a:off x="1822153" y="398195"/>
            <a:ext cx="4874559" cy="3061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those countries, how many of them still enforce the death penalty for homosexuality?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A) 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B) 8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C) 11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6A4494C0-6B58-4F46-9298-27AA40AC8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6144" y="2962473"/>
            <a:ext cx="1340449" cy="121768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5823C91-33A2-46E8-AE22-5143E3CE9F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4" y="117123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23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AE3A4-CFF4-4D3F-A804-E20547437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1CD4A-AE19-4560-ADE0-F0C8560C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2B4F38C-523F-43C8-8D1D-8FB3F2E4FB84}"/>
              </a:ext>
            </a:extLst>
          </p:cNvPr>
          <p:cNvSpPr/>
          <p:nvPr/>
        </p:nvSpPr>
        <p:spPr>
          <a:xfrm>
            <a:off x="392204" y="1254037"/>
            <a:ext cx="8948646" cy="2536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Which of the following statements is </a:t>
            </a:r>
            <a:r>
              <a:rPr lang="en-US" sz="1600" dirty="0">
                <a:highlight>
                  <a:srgbClr val="FFFF00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untrue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A) Half of LQBTQ+ people have experienced depression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1600" dirty="0"/>
              <a:t>Reports of homophobic hate crimes have more than doubled in the past five years</a:t>
            </a:r>
            <a:endParaRPr lang="en-GB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C) Almost half of all trans people have thought about taking their own life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GB" sz="1600" dirty="0">
                <a:ea typeface="Calibri" panose="020F0502020204030204" pitchFamily="34" charset="0"/>
                <a:cs typeface="Times New Roman" panose="02020603050405020304" pitchFamily="18" charset="0"/>
              </a:rPr>
              <a:t>) 3 in 5 LQBTQ+ people experience regular anxiety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DAFC973-2F72-409F-8E51-3C62A2EE5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69199" y="3199174"/>
            <a:ext cx="1487393" cy="11210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900539-3327-4749-91D8-DC9B9AF5C2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53" y="121841"/>
            <a:ext cx="1140797" cy="114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50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00986A-92E7-44FD-ACED-66466FFA9D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8A422A-844D-4957-A348-AD63BF7CF1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F7DDA84-E623-4399-B800-F94B9D316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1338" y="2111450"/>
            <a:ext cx="1975255" cy="21048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AAD87D-58F0-45C1-9489-B3016459AEF1}"/>
              </a:ext>
            </a:extLst>
          </p:cNvPr>
          <p:cNvSpPr txBox="1"/>
          <p:nvPr/>
        </p:nvSpPr>
        <p:spPr>
          <a:xfrm>
            <a:off x="438026" y="1344013"/>
            <a:ext cx="67946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Q1. Which country became the first in the world to legalise same-sex marriage in 2001?</a:t>
            </a:r>
          </a:p>
          <a:p>
            <a:endParaRPr lang="en-GB" sz="2400" dirty="0"/>
          </a:p>
          <a:p>
            <a:r>
              <a:rPr lang="en-GB" sz="2400" dirty="0"/>
              <a:t>A) Germany </a:t>
            </a:r>
          </a:p>
          <a:p>
            <a:r>
              <a:rPr lang="en-GB" sz="2400" dirty="0"/>
              <a:t>B) Netherlands </a:t>
            </a:r>
          </a:p>
          <a:p>
            <a:r>
              <a:rPr lang="en-GB" sz="2400" dirty="0"/>
              <a:t>C) Canada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325159-CFD9-47D0-9948-55111BED5E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26" y="72054"/>
            <a:ext cx="1185246" cy="11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83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20FD22-1AD9-413D-A068-5DDF368B70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F4C425-73FF-436D-A1AB-0950AA850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BD17DF7-DF45-4A7E-AA96-ADB9069DBC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6799" y="2996067"/>
            <a:ext cx="1412430" cy="12227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443619-80AB-44B1-AD07-D470BFB7D8E8}"/>
              </a:ext>
            </a:extLst>
          </p:cNvPr>
          <p:cNvSpPr txBox="1"/>
          <p:nvPr/>
        </p:nvSpPr>
        <p:spPr>
          <a:xfrm>
            <a:off x="622176" y="1403786"/>
            <a:ext cx="67946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Q2. What year did same-sex marriages become legal in England and Wales?</a:t>
            </a:r>
          </a:p>
          <a:p>
            <a:endParaRPr lang="en-GB" sz="2400" dirty="0"/>
          </a:p>
          <a:p>
            <a:r>
              <a:rPr lang="en-GB" sz="2400" dirty="0"/>
              <a:t>A) 2013 </a:t>
            </a:r>
          </a:p>
          <a:p>
            <a:r>
              <a:rPr lang="en-GB" sz="2400" dirty="0"/>
              <a:t>B) 2014 </a:t>
            </a:r>
          </a:p>
          <a:p>
            <a:r>
              <a:rPr lang="en-GB" sz="2400" dirty="0"/>
              <a:t>C) 2015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E65E6-EE47-4573-99A7-216D170DED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8" y="129640"/>
            <a:ext cx="1274146" cy="127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8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3B0613-1E4A-4495-928A-75FBE3751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B6451-5FE9-4CE4-9C91-F2F1D461ED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94243C6-34AA-4D40-A94B-19950B06D5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8437" y="2622550"/>
            <a:ext cx="1365250" cy="15925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57A39-A37F-4138-BC00-65930B014CEC}"/>
              </a:ext>
            </a:extLst>
          </p:cNvPr>
          <p:cNvSpPr txBox="1"/>
          <p:nvPr/>
        </p:nvSpPr>
        <p:spPr>
          <a:xfrm>
            <a:off x="438026" y="1768162"/>
            <a:ext cx="6794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Q3. What colour is the ribbon that shows solidarity for people living with HIV/AIDS?</a:t>
            </a:r>
          </a:p>
          <a:p>
            <a:endParaRPr lang="en-GB" dirty="0"/>
          </a:p>
          <a:p>
            <a:r>
              <a:rPr lang="en-GB" dirty="0"/>
              <a:t>A) Yellow </a:t>
            </a:r>
          </a:p>
          <a:p>
            <a:r>
              <a:rPr lang="en-GB" dirty="0"/>
              <a:t>B) Pink </a:t>
            </a:r>
          </a:p>
          <a:p>
            <a:r>
              <a:rPr lang="en-GB" dirty="0"/>
              <a:t>C) Red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2243E6-99EB-4088-8BE7-3197ADCD43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4" y="117123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5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AE3A4-CFF4-4D3F-A804-E20547437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1CD4A-AE19-4560-ADE0-F0C8560C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4D29DFAE-907F-4A53-9F34-674964382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6762" y="2553409"/>
            <a:ext cx="2367238" cy="17667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2D55CA-A96E-4851-9B3A-0A19B996F6A7}"/>
              </a:ext>
            </a:extLst>
          </p:cNvPr>
          <p:cNvSpPr txBox="1"/>
          <p:nvPr/>
        </p:nvSpPr>
        <p:spPr>
          <a:xfrm>
            <a:off x="1949450" y="1535760"/>
            <a:ext cx="5245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Q4. Which is the correct order of colours on the Transgender flag?</a:t>
            </a:r>
          </a:p>
          <a:p>
            <a:endParaRPr lang="en-GB" dirty="0"/>
          </a:p>
          <a:p>
            <a:r>
              <a:rPr lang="en-GB" dirty="0"/>
              <a:t>A) Blue, Pink, White, Pink, Blue </a:t>
            </a:r>
          </a:p>
          <a:p>
            <a:r>
              <a:rPr lang="en-GB" dirty="0"/>
              <a:t>B) Pink, Blue, White, Blue, Pink </a:t>
            </a:r>
          </a:p>
          <a:p>
            <a:r>
              <a:rPr lang="en-GB" dirty="0"/>
              <a:t>C) White, Pink, Blue, Pink, White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1023C1-7FA3-4B95-801D-0115B88242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4" y="117123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AE3A4-CFF4-4D3F-A804-E20547437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1CD4A-AE19-4560-ADE0-F0C8560C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sp>
        <p:nvSpPr>
          <p:cNvPr id="10" name="Shape 3598">
            <a:extLst>
              <a:ext uri="{FF2B5EF4-FFF2-40B4-BE49-F238E27FC236}">
                <a16:creationId xmlns:a16="http://schemas.microsoft.com/office/drawing/2014/main" id="{838A51CB-8673-4316-8501-489B0D531D94}"/>
              </a:ext>
            </a:extLst>
          </p:cNvPr>
          <p:cNvSpPr/>
          <p:nvPr/>
        </p:nvSpPr>
        <p:spPr>
          <a:xfrm>
            <a:off x="1890819" y="2438460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11" name="Shape 3660">
            <a:extLst>
              <a:ext uri="{FF2B5EF4-FFF2-40B4-BE49-F238E27FC236}">
                <a16:creationId xmlns:a16="http://schemas.microsoft.com/office/drawing/2014/main" id="{A573DF86-D7D3-4291-8472-8450CF436914}"/>
              </a:ext>
            </a:extLst>
          </p:cNvPr>
          <p:cNvSpPr/>
          <p:nvPr/>
        </p:nvSpPr>
        <p:spPr>
          <a:xfrm>
            <a:off x="1886701" y="2998864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1"/>
                </a:lnTo>
                <a:cubicBezTo>
                  <a:pt x="19655" y="2641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1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6"/>
                  <a:pt x="299" y="8876"/>
                  <a:pt x="297" y="8877"/>
                </a:cubicBezTo>
                <a:lnTo>
                  <a:pt x="280" y="8884"/>
                </a:lnTo>
                <a:lnTo>
                  <a:pt x="281" y="8887"/>
                </a:lnTo>
                <a:cubicBezTo>
                  <a:pt x="116" y="8967"/>
                  <a:pt x="0" y="9133"/>
                  <a:pt x="0" y="9327"/>
                </a:cubicBezTo>
                <a:cubicBezTo>
                  <a:pt x="0" y="9551"/>
                  <a:pt x="151" y="9732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700"/>
                </a:lnTo>
                <a:cubicBezTo>
                  <a:pt x="21578" y="637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6"/>
                  <a:pt x="7507" y="16344"/>
                </a:cubicBezTo>
                <a:lnTo>
                  <a:pt x="6035" y="17817"/>
                </a:lnTo>
                <a:cubicBezTo>
                  <a:pt x="5946" y="17906"/>
                  <a:pt x="5891" y="18028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1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0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3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2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8"/>
                  <a:pt x="3927" y="14101"/>
                  <a:pt x="3927" y="14237"/>
                </a:cubicBezTo>
                <a:cubicBezTo>
                  <a:pt x="3927" y="14508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Shape 3647">
            <a:extLst>
              <a:ext uri="{FF2B5EF4-FFF2-40B4-BE49-F238E27FC236}">
                <a16:creationId xmlns:a16="http://schemas.microsoft.com/office/drawing/2014/main" id="{AD9C5ACB-931C-48C4-84E9-432B8DB43F1A}"/>
              </a:ext>
            </a:extLst>
          </p:cNvPr>
          <p:cNvSpPr/>
          <p:nvPr/>
        </p:nvSpPr>
        <p:spPr>
          <a:xfrm>
            <a:off x="1898294" y="3559268"/>
            <a:ext cx="231885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Shape 3598">
            <a:extLst>
              <a:ext uri="{FF2B5EF4-FFF2-40B4-BE49-F238E27FC236}">
                <a16:creationId xmlns:a16="http://schemas.microsoft.com/office/drawing/2014/main" id="{0ADF1807-5062-495A-971D-42D27EB90C4A}"/>
              </a:ext>
            </a:extLst>
          </p:cNvPr>
          <p:cNvSpPr/>
          <p:nvPr/>
        </p:nvSpPr>
        <p:spPr>
          <a:xfrm>
            <a:off x="6185233" y="4511809"/>
            <a:ext cx="255073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/>
          </a:p>
        </p:txBody>
      </p:sp>
      <p:sp>
        <p:nvSpPr>
          <p:cNvPr id="27" name="Shape 3650">
            <a:extLst>
              <a:ext uri="{FF2B5EF4-FFF2-40B4-BE49-F238E27FC236}">
                <a16:creationId xmlns:a16="http://schemas.microsoft.com/office/drawing/2014/main" id="{3A0610AD-C79E-4385-9955-FB1F0C184C7B}"/>
              </a:ext>
            </a:extLst>
          </p:cNvPr>
          <p:cNvSpPr/>
          <p:nvPr/>
        </p:nvSpPr>
        <p:spPr>
          <a:xfrm>
            <a:off x="6208656" y="2438460"/>
            <a:ext cx="231885" cy="255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2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5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3"/>
                  <a:pt x="5471" y="16692"/>
                  <a:pt x="4860" y="16692"/>
                </a:cubicBezTo>
                <a:lnTo>
                  <a:pt x="2700" y="16692"/>
                </a:lnTo>
                <a:cubicBezTo>
                  <a:pt x="1209" y="16692"/>
                  <a:pt x="0" y="17791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6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1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Shape 3627">
            <a:extLst>
              <a:ext uri="{FF2B5EF4-FFF2-40B4-BE49-F238E27FC236}">
                <a16:creationId xmlns:a16="http://schemas.microsoft.com/office/drawing/2014/main" id="{25D58022-0009-4492-B66E-26F430249C47}"/>
              </a:ext>
            </a:extLst>
          </p:cNvPr>
          <p:cNvSpPr/>
          <p:nvPr/>
        </p:nvSpPr>
        <p:spPr>
          <a:xfrm>
            <a:off x="6197061" y="3570861"/>
            <a:ext cx="255073" cy="2318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54A7CCB1-9409-4E2E-A164-9490787E9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7543" y="3063950"/>
            <a:ext cx="1174750" cy="11421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086FEB-650A-4725-AE5F-E42D4C71E8E4}"/>
              </a:ext>
            </a:extLst>
          </p:cNvPr>
          <p:cNvSpPr txBox="1"/>
          <p:nvPr/>
        </p:nvSpPr>
        <p:spPr>
          <a:xfrm>
            <a:off x="1658831" y="1711102"/>
            <a:ext cx="5594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Q5. Which UK footballer became the first openly gay professional in the sport?</a:t>
            </a:r>
          </a:p>
          <a:p>
            <a:endParaRPr lang="en-GB" dirty="0"/>
          </a:p>
          <a:p>
            <a:r>
              <a:rPr lang="en-GB" dirty="0"/>
              <a:t>A) Justin Fashanu </a:t>
            </a:r>
          </a:p>
          <a:p>
            <a:r>
              <a:rPr lang="en-GB" dirty="0"/>
              <a:t>B) Jake Daniels </a:t>
            </a:r>
          </a:p>
          <a:p>
            <a:r>
              <a:rPr lang="en-GB" dirty="0"/>
              <a:t>C) Robbie Rogers</a:t>
            </a:r>
          </a:p>
          <a:p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377A7-4363-48A8-B3CE-D97423AA05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4" y="117123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2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AE3A4-CFF4-4D3F-A804-E20547437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1CD4A-AE19-4560-ADE0-F0C8560C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151801" y="3790950"/>
            <a:ext cx="3309394" cy="13525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1FEE93E-86D0-486F-9289-E8CF4050C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55085" y="2781300"/>
            <a:ext cx="1488915" cy="135255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EDBA2AC-946F-435B-B706-21F5BFAF6BAE}"/>
              </a:ext>
            </a:extLst>
          </p:cNvPr>
          <p:cNvSpPr txBox="1"/>
          <p:nvPr/>
        </p:nvSpPr>
        <p:spPr>
          <a:xfrm>
            <a:off x="574083" y="2143760"/>
            <a:ext cx="5594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Q6. Who does this flag represent?</a:t>
            </a:r>
          </a:p>
          <a:p>
            <a:endParaRPr lang="en-GB" dirty="0"/>
          </a:p>
          <a:p>
            <a:r>
              <a:rPr lang="en-GB" dirty="0"/>
              <a:t>A) Bisexual people</a:t>
            </a:r>
          </a:p>
          <a:p>
            <a:r>
              <a:rPr lang="en-GB" dirty="0"/>
              <a:t>B) </a:t>
            </a:r>
            <a:r>
              <a:rPr lang="en-GB" dirty="0" err="1"/>
              <a:t>Aromantic</a:t>
            </a:r>
            <a:r>
              <a:rPr lang="en-GB" dirty="0"/>
              <a:t> people </a:t>
            </a:r>
          </a:p>
          <a:p>
            <a:r>
              <a:rPr lang="en-GB" dirty="0"/>
              <a:t>C) Non-binary people</a:t>
            </a:r>
          </a:p>
          <a:p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B8351A-11A5-4DEE-8F72-6917F0D5759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34" y="2143760"/>
            <a:ext cx="2532456" cy="1803856"/>
          </a:xfrm>
          <a:prstGeom prst="rect">
            <a:avLst/>
          </a:prstGeom>
          <a:noFill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201D193-74AB-461E-94EE-54970176A5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3" y="225073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AE3A4-CFF4-4D3F-A804-E20547437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1CD4A-AE19-4560-ADE0-F0C8560C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1B407A5F-C298-40D3-956F-7E8988E4D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19313" y="2304187"/>
            <a:ext cx="2372585" cy="201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C5B421-9572-4C82-81FD-BB06657EEA04}"/>
              </a:ext>
            </a:extLst>
          </p:cNvPr>
          <p:cNvSpPr txBox="1"/>
          <p:nvPr/>
        </p:nvSpPr>
        <p:spPr>
          <a:xfrm>
            <a:off x="1871464" y="1683106"/>
            <a:ext cx="5594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Q7. When was the term bisexual coined?</a:t>
            </a:r>
          </a:p>
          <a:p>
            <a:endParaRPr lang="en-GB" dirty="0"/>
          </a:p>
          <a:p>
            <a:r>
              <a:rPr lang="en-GB" dirty="0"/>
              <a:t>A) 1859 </a:t>
            </a:r>
          </a:p>
          <a:p>
            <a:r>
              <a:rPr lang="en-GB" dirty="0"/>
              <a:t>B) 1952 </a:t>
            </a:r>
          </a:p>
          <a:p>
            <a:r>
              <a:rPr lang="en-GB" dirty="0"/>
              <a:t>C) 1992</a:t>
            </a: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43E9988-133E-42E2-BD76-A20B044266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4" y="156669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2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DB0BCF-778C-4B73-A053-0108E9A7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762" y="0"/>
            <a:ext cx="2367238" cy="1257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DAE3A4-CFF4-4D3F-A804-E205474378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034" y="4320187"/>
            <a:ext cx="4874559" cy="75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D1CD4A-AE19-4560-ADE0-F0C8560C6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3" b="17653"/>
          <a:stretch/>
        </p:blipFill>
        <p:spPr>
          <a:xfrm>
            <a:off x="87407" y="3799487"/>
            <a:ext cx="3309394" cy="135255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440C724-422A-42D4-AB72-1EB42A6788DF}"/>
              </a:ext>
            </a:extLst>
          </p:cNvPr>
          <p:cNvSpPr txBox="1"/>
          <p:nvPr/>
        </p:nvSpPr>
        <p:spPr>
          <a:xfrm>
            <a:off x="1831004" y="1812759"/>
            <a:ext cx="5594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Q8. Where in the UK was the first Pride event held?</a:t>
            </a:r>
          </a:p>
          <a:p>
            <a:endParaRPr lang="en-GB" dirty="0"/>
          </a:p>
          <a:p>
            <a:pPr marL="342900" indent="-342900">
              <a:buAutoNum type="alphaUcParenR"/>
            </a:pPr>
            <a:r>
              <a:rPr lang="en-GB" dirty="0"/>
              <a:t>London </a:t>
            </a:r>
          </a:p>
          <a:p>
            <a:pPr marL="342900" indent="-342900">
              <a:buAutoNum type="alphaUcParenR"/>
            </a:pPr>
            <a:r>
              <a:rPr lang="en-GB" dirty="0"/>
              <a:t>Cardiff </a:t>
            </a:r>
          </a:p>
          <a:p>
            <a:pPr marL="342900" indent="-342900">
              <a:buAutoNum type="alphaUcParenR"/>
            </a:pPr>
            <a:r>
              <a:rPr lang="en-GB" dirty="0"/>
              <a:t>Manchester</a:t>
            </a:r>
          </a:p>
          <a:p>
            <a:endParaRPr lang="en-GB" dirty="0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4CB7C763-7DF9-4B3B-AEBF-58D19B0C3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8438" y="2749716"/>
            <a:ext cx="1923885" cy="16347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DE4E402-2C0F-4C15-BD43-8C12AA5F90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4" y="117123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9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norit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FBFBF"/>
      </a:accent1>
      <a:accent2>
        <a:srgbClr val="A5A5A5"/>
      </a:accent2>
      <a:accent3>
        <a:srgbClr val="A5A5A5"/>
      </a:accent3>
      <a:accent4>
        <a:srgbClr val="FFC000"/>
      </a:accent4>
      <a:accent5>
        <a:srgbClr val="7F7F7F"/>
      </a:accent5>
      <a:accent6>
        <a:srgbClr val="A5A5A5"/>
      </a:accent6>
      <a:hlink>
        <a:srgbClr val="0563C1"/>
      </a:hlink>
      <a:folHlink>
        <a:srgbClr val="954F72"/>
      </a:folHlink>
    </a:clrScheme>
    <a:fontScheme name="Senorita">
      <a:majorFont>
        <a:latin typeface="Archivo Black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12899</TotalTime>
  <Words>356</Words>
  <Application>Microsoft Office PowerPoint</Application>
  <PresentationFormat>On-screen Show (16:9)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Archivo Black</vt:lpstr>
      <vt:lpstr>Arial</vt:lpstr>
      <vt:lpstr>Calibri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GiantDesign</dc:creator>
  <cp:lastModifiedBy>Rachel Wood</cp:lastModifiedBy>
  <cp:revision>63</cp:revision>
  <dcterms:created xsi:type="dcterms:W3CDTF">2019-08-23T08:10:12Z</dcterms:created>
  <dcterms:modified xsi:type="dcterms:W3CDTF">2023-07-03T16:22:11Z</dcterms:modified>
</cp:coreProperties>
</file>