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7" r:id="rId1"/>
  </p:sldMasterIdLst>
  <p:notesMasterIdLst>
    <p:notesMasterId r:id="rId16"/>
  </p:notesMasterIdLst>
  <p:handoutMasterIdLst>
    <p:handoutMasterId r:id="rId17"/>
  </p:handoutMasterIdLst>
  <p:sldIdLst>
    <p:sldId id="256" r:id="rId2"/>
    <p:sldId id="257" r:id="rId3"/>
    <p:sldId id="261" r:id="rId4"/>
    <p:sldId id="258" r:id="rId5"/>
    <p:sldId id="264" r:id="rId6"/>
    <p:sldId id="259" r:id="rId7"/>
    <p:sldId id="260" r:id="rId8"/>
    <p:sldId id="265" r:id="rId9"/>
    <p:sldId id="266" r:id="rId10"/>
    <p:sldId id="267" r:id="rId11"/>
    <p:sldId id="268" r:id="rId12"/>
    <p:sldId id="262" r:id="rId13"/>
    <p:sldId id="263" r:id="rId14"/>
    <p:sldId id="269" r:id="rId15"/>
  </p:sldIdLst>
  <p:sldSz cx="12192000" cy="6858000"/>
  <p:notesSz cx="6858000" cy="9144000"/>
  <p:defaultTextStyle>
    <a:defPPr rtl="0">
      <a:defRPr lang="en-GB"/>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30A83DA-0D54-459B-AA60-F617A5DAC8E3}" v="1018" dt="2023-04-05T14:30:50.10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91" autoAdjust="0"/>
    <p:restoredTop sz="94660"/>
  </p:normalViewPr>
  <p:slideViewPr>
    <p:cSldViewPr snapToGrid="0">
      <p:cViewPr varScale="1">
        <p:scale>
          <a:sx n="117" d="100"/>
          <a:sy n="117" d="100"/>
        </p:scale>
        <p:origin x="102" y="312"/>
      </p:cViewPr>
      <p:guideLst/>
    </p:cSldViewPr>
  </p:slideViewPr>
  <p:notesTextViewPr>
    <p:cViewPr>
      <p:scale>
        <a:sx n="1" d="1"/>
        <a:sy n="1" d="1"/>
      </p:scale>
      <p:origin x="0" y="0"/>
    </p:cViewPr>
  </p:notesTextViewPr>
  <p:notesViewPr>
    <p:cSldViewPr snapToGrid="0">
      <p:cViewPr varScale="1">
        <p:scale>
          <a:sx n="96" d="100"/>
          <a:sy n="96" d="100"/>
        </p:scale>
        <p:origin x="355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B5A6B9A-9D3B-4590-9BD1-C40B6381C9F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F939317B-0CB6-40EB-9E68-0A105491AFB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AFC19EB-6FBC-45A8-8158-B1F69188592C}" type="datetime1">
              <a:rPr lang="en-GB" smtClean="0"/>
              <a:t>05/04/2023</a:t>
            </a:fld>
            <a:endParaRPr lang="en-GB" dirty="0"/>
          </a:p>
        </p:txBody>
      </p:sp>
      <p:sp>
        <p:nvSpPr>
          <p:cNvPr id="4" name="Footer Placeholder 3">
            <a:extLst>
              <a:ext uri="{FF2B5EF4-FFF2-40B4-BE49-F238E27FC236}">
                <a16:creationId xmlns:a16="http://schemas.microsoft.com/office/drawing/2014/main" id="{5E1645FF-BFBB-45AC-B5C8-585FF774F7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DBB714C0-EFFC-4844-80C1-17032055154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CAFA82C-F8B6-4735-A8D7-5B85FB7E05BC}" type="slidenum">
              <a:rPr lang="en-GB" smtClean="0"/>
              <a:t>‹#›</a:t>
            </a:fld>
            <a:endParaRPr lang="en-GB"/>
          </a:p>
        </p:txBody>
      </p:sp>
    </p:spTree>
    <p:extLst>
      <p:ext uri="{BB962C8B-B14F-4D97-AF65-F5344CB8AC3E}">
        <p14:creationId xmlns:p14="http://schemas.microsoft.com/office/powerpoint/2010/main" val="385971667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noProof="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54419C-010B-4E67-896F-FF715D1B196E}" type="datetime1">
              <a:rPr lang="en-GB" noProof="0" smtClean="0"/>
              <a:pPr/>
              <a:t>05/04/2023</a:t>
            </a:fld>
            <a:endParaRPr lang="en-GB" noProof="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noProof="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272999-C585-4931-BDB4-1F8E49B2156F}" type="slidenum">
              <a:rPr lang="en-GB" noProof="0" smtClean="0"/>
              <a:t>‹#›</a:t>
            </a:fld>
            <a:endParaRPr lang="en-GB" noProof="0"/>
          </a:p>
        </p:txBody>
      </p:sp>
    </p:spTree>
    <p:extLst>
      <p:ext uri="{BB962C8B-B14F-4D97-AF65-F5344CB8AC3E}">
        <p14:creationId xmlns:p14="http://schemas.microsoft.com/office/powerpoint/2010/main" val="403472546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D272999-C585-4931-BDB4-1F8E49B2156F}" type="slidenum">
              <a:rPr lang="en-GB" smtClean="0"/>
              <a:t>1</a:t>
            </a:fld>
            <a:endParaRPr lang="en-GB"/>
          </a:p>
        </p:txBody>
      </p:sp>
    </p:spTree>
    <p:extLst>
      <p:ext uri="{BB962C8B-B14F-4D97-AF65-F5344CB8AC3E}">
        <p14:creationId xmlns:p14="http://schemas.microsoft.com/office/powerpoint/2010/main" val="6632530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dirty="0"/>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4" name="Date Placeholder 3"/>
          <p:cNvSpPr>
            <a:spLocks noGrp="1"/>
          </p:cNvSpPr>
          <p:nvPr>
            <p:ph type="dt" sz="half" idx="10"/>
          </p:nvPr>
        </p:nvSpPr>
        <p:spPr/>
        <p:txBody>
          <a:bodyPr/>
          <a:lstStyle/>
          <a:p>
            <a:fld id="{5A069CB8-F204-4D06-B913-C5A26A89888A}" type="datetimeFigureOut">
              <a:rPr lang="en-US" dirty="0"/>
              <a:t>4/5/2023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89290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0B6E300-0A13-4A81-945A-7333C271A069}" type="datetimeFigureOut">
              <a:rPr lang="en-US" dirty="0"/>
              <a:t>4/5/2023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2135116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34671962-1EA4-46E7-BCB0-F36CE46D1A59}" type="datetimeFigureOut">
              <a:rPr lang="en-US" dirty="0"/>
              <a:t>4/5/2023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310182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D30BB376-B19C-488D-ABEB-03C7E6E9E3E0}" type="datetimeFigureOut">
              <a:rPr lang="en-US" dirty="0"/>
              <a:t>4/5/2023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29637A9-119A-49DA-BD12-AAC58B377D80}" type="slidenum">
              <a:rPr lang="en-US" dirty="0"/>
              <a:t>‹#›</a:t>
            </a:fld>
            <a:endParaRPr lang="en-US" dirty="0"/>
          </a:p>
        </p:txBody>
      </p:sp>
    </p:spTree>
    <p:extLst>
      <p:ext uri="{BB962C8B-B14F-4D97-AF65-F5344CB8AC3E}">
        <p14:creationId xmlns:p14="http://schemas.microsoft.com/office/powerpoint/2010/main" val="13849994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dirty="0"/>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486F077B-A50F-4D64-8574-E2D6A98A5553}" type="datetimeFigureOut">
              <a:rPr lang="en-US" dirty="0"/>
              <a:t>4/5/2023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1392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dirty="0"/>
              <a:t>Click to edit Master title style</a:t>
            </a:r>
          </a:p>
        </p:txBody>
      </p:sp>
      <p:sp>
        <p:nvSpPr>
          <p:cNvPr id="3" name="Content Placeholder 2"/>
          <p:cNvSpPr>
            <a:spLocks noGrp="1"/>
          </p:cNvSpPr>
          <p:nvPr>
            <p:ph sz="half" idx="1"/>
          </p:nvPr>
        </p:nvSpPr>
        <p:spPr>
          <a:xfrm>
            <a:off x="1097278" y="1845734"/>
            <a:ext cx="4937760" cy="40233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17920" y="1845735"/>
            <a:ext cx="4937760" cy="40233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7D9E2A62-1983-43A1-A163-D8AA46534C80}" type="datetimeFigureOut">
              <a:rPr lang="en-US" dirty="0"/>
              <a:t>4/5/2023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5781218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dirty="0"/>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898F3E3B-34E3-4345-B2A1-994B83598A9C}" type="datetimeFigureOut">
              <a:rPr lang="en-US" dirty="0"/>
              <a:t>4/5/2023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826250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FD816C96-82A1-4D77-8ADA-627AC6FE3D65}" type="datetimeFigureOut">
              <a:rPr lang="en-US" dirty="0"/>
              <a:t>4/5/2023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5596069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D102C1E-28F2-47E9-802D-339E64E2F920}" type="datetimeFigureOut">
              <a:rPr lang="en-US" dirty="0"/>
              <a:t>4/5/2023</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1101821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dirty="0"/>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24271A48-F18A-45B3-BC05-1E27DA3F88AF}" type="datetimeFigureOut">
              <a:rPr lang="en-US" dirty="0"/>
              <a:t>4/5/2023</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39402849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dirty="0"/>
              <a:t>Click to edit Master title style</a:t>
            </a:r>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65B747F8-9654-4282-85D2-65F41AAE7A75}" type="datetimeFigureOut">
              <a:rPr lang="en-US" dirty="0"/>
              <a:t>4/5/2023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2356427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5DC5B261-8843-42D1-AAFC-05E20E2D9B97}" type="datetimeFigureOut">
              <a:rPr lang="en-US" dirty="0"/>
              <a:t>4/5/2023</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2451425"/>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2.png"/><Relationship Id="rId7" Type="http://schemas.openxmlformats.org/officeDocument/2006/relationships/image" Target="../media/image3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sv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3.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2.png"/><Relationship Id="rId7"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3.png"/><Relationship Id="rId9"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6.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9.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388" y="202898"/>
            <a:ext cx="10068697" cy="2690890"/>
          </a:xfrm>
        </p:spPr>
        <p:txBody>
          <a:bodyPr rtlCol="0">
            <a:normAutofit/>
          </a:bodyPr>
          <a:lstStyle/>
          <a:p>
            <a:pPr algn="ctr"/>
            <a:r>
              <a:rPr lang="en-GB" sz="6600" b="1" dirty="0">
                <a:ea typeface="+mj-lt"/>
                <a:cs typeface="+mj-lt"/>
              </a:rPr>
              <a:t>Shirebrook Health Inequalities and Vaccine Hesitancy Report</a:t>
            </a:r>
            <a:endParaRPr lang="en-US" sz="6600" dirty="0"/>
          </a:p>
        </p:txBody>
      </p:sp>
      <p:sp>
        <p:nvSpPr>
          <p:cNvPr id="3" name="Subtitle 2"/>
          <p:cNvSpPr>
            <a:spLocks noGrp="1"/>
          </p:cNvSpPr>
          <p:nvPr>
            <p:ph type="subTitle" idx="1"/>
          </p:nvPr>
        </p:nvSpPr>
        <p:spPr/>
        <p:txBody>
          <a:bodyPr vert="horz" lIns="91440" tIns="45720" rIns="91440" bIns="45720" rtlCol="0" anchor="t">
            <a:normAutofit fontScale="92500" lnSpcReduction="10000"/>
          </a:bodyPr>
          <a:lstStyle/>
          <a:p>
            <a:pPr algn="ctr"/>
            <a:r>
              <a:rPr lang="en-GB" b="1" dirty="0">
                <a:ea typeface="+mj-lt"/>
                <a:cs typeface="+mj-lt"/>
              </a:rPr>
              <a:t>Community Trusted Voices </a:t>
            </a:r>
            <a:endParaRPr lang="en-US"/>
          </a:p>
          <a:p>
            <a:pPr algn="ctr"/>
            <a:r>
              <a:rPr lang="en-GB" b="1" dirty="0">
                <a:ea typeface="+mj-lt"/>
                <a:cs typeface="+mj-lt"/>
              </a:rPr>
              <a:t>Approach to Resident Feedback on the Wider Determinants of Health</a:t>
            </a:r>
            <a:endParaRPr lang="en-GB" dirty="0"/>
          </a:p>
          <a:p>
            <a:endParaRPr lang="en-GB" dirty="0">
              <a:cs typeface="Calibri Light"/>
            </a:endParaRPr>
          </a:p>
          <a:p>
            <a:endParaRPr lang="en-GB" dirty="0">
              <a:cs typeface="Calibri Light"/>
            </a:endParaRPr>
          </a:p>
        </p:txBody>
      </p:sp>
      <p:pic>
        <p:nvPicPr>
          <p:cNvPr id="4" name="Picture 4" descr="A picture containing clipart&#10;&#10;Description automatically generated">
            <a:extLst>
              <a:ext uri="{FF2B5EF4-FFF2-40B4-BE49-F238E27FC236}">
                <a16:creationId xmlns:a16="http://schemas.microsoft.com/office/drawing/2014/main" id="{60F9D1C8-E8F9-263C-67BE-CEDCE17FAFAE}"/>
              </a:ext>
            </a:extLst>
          </p:cNvPr>
          <p:cNvPicPr>
            <a:picLocks noChangeAspect="1"/>
          </p:cNvPicPr>
          <p:nvPr/>
        </p:nvPicPr>
        <p:blipFill>
          <a:blip r:embed="rId3"/>
          <a:stretch>
            <a:fillRect/>
          </a:stretch>
        </p:blipFill>
        <p:spPr>
          <a:xfrm>
            <a:off x="194733" y="5478103"/>
            <a:ext cx="2743200" cy="795528"/>
          </a:xfrm>
          <a:prstGeom prst="rect">
            <a:avLst/>
          </a:prstGeom>
        </p:spPr>
      </p:pic>
      <p:pic>
        <p:nvPicPr>
          <p:cNvPr id="5" name="Picture 5" descr="Icon&#10;&#10;Description automatically generated">
            <a:extLst>
              <a:ext uri="{FF2B5EF4-FFF2-40B4-BE49-F238E27FC236}">
                <a16:creationId xmlns:a16="http://schemas.microsoft.com/office/drawing/2014/main" id="{88F23C92-4426-7D75-7A18-377070A1C005}"/>
              </a:ext>
            </a:extLst>
          </p:cNvPr>
          <p:cNvPicPr>
            <a:picLocks noChangeAspect="1"/>
          </p:cNvPicPr>
          <p:nvPr/>
        </p:nvPicPr>
        <p:blipFill>
          <a:blip r:embed="rId4"/>
          <a:stretch>
            <a:fillRect/>
          </a:stretch>
        </p:blipFill>
        <p:spPr>
          <a:xfrm>
            <a:off x="221721" y="4679950"/>
            <a:ext cx="809625" cy="800100"/>
          </a:xfrm>
          <a:prstGeom prst="rect">
            <a:avLst/>
          </a:prstGeom>
        </p:spPr>
      </p:pic>
      <p:pic>
        <p:nvPicPr>
          <p:cNvPr id="6" name="Picture 6" descr="Icon&#10;&#10;Description automatically generated">
            <a:extLst>
              <a:ext uri="{FF2B5EF4-FFF2-40B4-BE49-F238E27FC236}">
                <a16:creationId xmlns:a16="http://schemas.microsoft.com/office/drawing/2014/main" id="{FF89C457-00DE-A4A8-7D23-75F9CCFF5EE1}"/>
              </a:ext>
            </a:extLst>
          </p:cNvPr>
          <p:cNvPicPr>
            <a:picLocks noChangeAspect="1"/>
          </p:cNvPicPr>
          <p:nvPr/>
        </p:nvPicPr>
        <p:blipFill>
          <a:blip r:embed="rId5"/>
          <a:stretch>
            <a:fillRect/>
          </a:stretch>
        </p:blipFill>
        <p:spPr>
          <a:xfrm>
            <a:off x="9881285" y="-2776"/>
            <a:ext cx="2310715" cy="1177843"/>
          </a:xfrm>
          <a:prstGeom prst="rect">
            <a:avLst/>
          </a:prstGeom>
        </p:spPr>
      </p:pic>
      <p:sp>
        <p:nvSpPr>
          <p:cNvPr id="7" name="TextBox 6">
            <a:extLst>
              <a:ext uri="{FF2B5EF4-FFF2-40B4-BE49-F238E27FC236}">
                <a16:creationId xmlns:a16="http://schemas.microsoft.com/office/drawing/2014/main" id="{F87F55F7-4C4B-3E8A-082E-90BC0BCB1828}"/>
              </a:ext>
            </a:extLst>
          </p:cNvPr>
          <p:cNvSpPr txBox="1"/>
          <p:nvPr/>
        </p:nvSpPr>
        <p:spPr>
          <a:xfrm>
            <a:off x="1182130" y="2953264"/>
            <a:ext cx="7315199" cy="14465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b="1" dirty="0"/>
              <a:t>Steve Morris </a:t>
            </a:r>
            <a:r>
              <a:rPr lang="en-GB" sz="1400" dirty="0"/>
              <a:t>Head of Bolsover CVS</a:t>
            </a:r>
            <a:endParaRPr lang="en-GB" sz="1400">
              <a:cs typeface="Calibri"/>
            </a:endParaRPr>
          </a:p>
          <a:p>
            <a:r>
              <a:rPr lang="en-GB" sz="1400" b="1" dirty="0"/>
              <a:t>Debbie Fennell </a:t>
            </a:r>
            <a:r>
              <a:rPr lang="en-GB" sz="1400" dirty="0"/>
              <a:t>Bolsover CVS Engagement Lead</a:t>
            </a:r>
            <a:endParaRPr lang="en-GB" sz="1400">
              <a:cs typeface="Calibri"/>
            </a:endParaRPr>
          </a:p>
          <a:p>
            <a:r>
              <a:rPr lang="en-GB" sz="1400" b="1" dirty="0"/>
              <a:t>Sophie Maher </a:t>
            </a:r>
            <a:r>
              <a:rPr lang="en-GB" sz="1400" dirty="0"/>
              <a:t>Service Development Officer, Health Protection, Derbyshire County Council</a:t>
            </a:r>
            <a:endParaRPr lang="en-GB" sz="1400">
              <a:cs typeface="Calibri"/>
            </a:endParaRPr>
          </a:p>
          <a:p>
            <a:r>
              <a:rPr lang="en-GB" sz="1400" b="1" dirty="0"/>
              <a:t>Lorna Sumner </a:t>
            </a:r>
            <a:r>
              <a:rPr lang="en-GB" sz="1400" dirty="0"/>
              <a:t>Project Officer, Health Protection, Derbyshire County Council</a:t>
            </a:r>
            <a:endParaRPr lang="en-GB" sz="1400">
              <a:cs typeface="Calibri"/>
            </a:endParaRPr>
          </a:p>
          <a:p>
            <a:r>
              <a:rPr lang="en-GB" sz="1400" b="1" dirty="0"/>
              <a:t>Alison Tranter </a:t>
            </a:r>
            <a:r>
              <a:rPr lang="en-GB" sz="1400" dirty="0"/>
              <a:t>Advanced Public Health Practitioner, Health Protection, Derbyshire County Council</a:t>
            </a:r>
            <a:endParaRPr lang="en-GB" sz="1400" dirty="0">
              <a:cs typeface="Calibri"/>
            </a:endParaRPr>
          </a:p>
          <a:p>
            <a:endParaRPr lang="en-GB"/>
          </a:p>
        </p:txBody>
      </p:sp>
      <p:sp>
        <p:nvSpPr>
          <p:cNvPr id="9" name="Subtitle 2">
            <a:extLst>
              <a:ext uri="{FF2B5EF4-FFF2-40B4-BE49-F238E27FC236}">
                <a16:creationId xmlns:a16="http://schemas.microsoft.com/office/drawing/2014/main" id="{BC46F078-AAFB-EFC6-9A97-4888976DCB19}"/>
              </a:ext>
            </a:extLst>
          </p:cNvPr>
          <p:cNvSpPr txBox="1">
            <a:spLocks/>
          </p:cNvSpPr>
          <p:nvPr/>
        </p:nvSpPr>
        <p:spPr>
          <a:xfrm>
            <a:off x="7955991" y="3640075"/>
            <a:ext cx="3859428" cy="1143000"/>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r>
              <a:rPr lang="en-GB" b="1" dirty="0">
                <a:ea typeface="+mj-lt"/>
                <a:cs typeface="+mj-lt"/>
              </a:rPr>
              <a:t>April 2023</a:t>
            </a:r>
            <a:endParaRPr lang="en-GB" b="1" dirty="0">
              <a:cs typeface="Calibri Light"/>
            </a:endParaRPr>
          </a:p>
          <a:p>
            <a:endParaRPr lang="en-GB" dirty="0">
              <a:cs typeface="Calibri Light"/>
            </a:endParaRPr>
          </a:p>
          <a:p>
            <a:endParaRPr lang="en-GB" dirty="0">
              <a:cs typeface="Calibri Light"/>
            </a:endParaRPr>
          </a:p>
        </p:txBody>
      </p:sp>
    </p:spTree>
    <p:extLst>
      <p:ext uri="{BB962C8B-B14F-4D97-AF65-F5344CB8AC3E}">
        <p14:creationId xmlns:p14="http://schemas.microsoft.com/office/powerpoint/2010/main" val="20290025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F9509-DB7F-5902-8A16-6CC31B9908CB}"/>
              </a:ext>
            </a:extLst>
          </p:cNvPr>
          <p:cNvSpPr>
            <a:spLocks noGrp="1"/>
          </p:cNvSpPr>
          <p:nvPr>
            <p:ph type="title"/>
          </p:nvPr>
        </p:nvSpPr>
        <p:spPr/>
        <p:txBody>
          <a:bodyPr/>
          <a:lstStyle/>
          <a:p>
            <a:r>
              <a:rPr lang="en-GB" dirty="0">
                <a:cs typeface="Calibri Light"/>
              </a:rPr>
              <a:t>Findings</a:t>
            </a:r>
            <a:endParaRPr lang="en-GB" dirty="0"/>
          </a:p>
        </p:txBody>
      </p:sp>
      <p:pic>
        <p:nvPicPr>
          <p:cNvPr id="5" name="Picture 4" descr="A picture containing clipart&#10;&#10;Description automatically generated">
            <a:extLst>
              <a:ext uri="{FF2B5EF4-FFF2-40B4-BE49-F238E27FC236}">
                <a16:creationId xmlns:a16="http://schemas.microsoft.com/office/drawing/2014/main" id="{A6986973-40E1-2BFC-221E-DAA0998E44E4}"/>
              </a:ext>
            </a:extLst>
          </p:cNvPr>
          <p:cNvPicPr>
            <a:picLocks noChangeAspect="1"/>
          </p:cNvPicPr>
          <p:nvPr/>
        </p:nvPicPr>
        <p:blipFill>
          <a:blip r:embed="rId2"/>
          <a:stretch>
            <a:fillRect/>
          </a:stretch>
        </p:blipFill>
        <p:spPr>
          <a:xfrm>
            <a:off x="194733" y="5478103"/>
            <a:ext cx="2743200" cy="795528"/>
          </a:xfrm>
          <a:prstGeom prst="rect">
            <a:avLst/>
          </a:prstGeom>
        </p:spPr>
      </p:pic>
      <p:pic>
        <p:nvPicPr>
          <p:cNvPr id="7" name="Picture 5" descr="Icon&#10;&#10;Description automatically generated">
            <a:extLst>
              <a:ext uri="{FF2B5EF4-FFF2-40B4-BE49-F238E27FC236}">
                <a16:creationId xmlns:a16="http://schemas.microsoft.com/office/drawing/2014/main" id="{3780A76E-2D39-536A-6AAF-0D9F57744296}"/>
              </a:ext>
            </a:extLst>
          </p:cNvPr>
          <p:cNvPicPr>
            <a:picLocks noChangeAspect="1"/>
          </p:cNvPicPr>
          <p:nvPr/>
        </p:nvPicPr>
        <p:blipFill>
          <a:blip r:embed="rId3"/>
          <a:stretch>
            <a:fillRect/>
          </a:stretch>
        </p:blipFill>
        <p:spPr>
          <a:xfrm>
            <a:off x="190829" y="4721139"/>
            <a:ext cx="809625" cy="800100"/>
          </a:xfrm>
          <a:prstGeom prst="rect">
            <a:avLst/>
          </a:prstGeom>
        </p:spPr>
      </p:pic>
      <p:pic>
        <p:nvPicPr>
          <p:cNvPr id="9" name="Picture 6" descr="Icon&#10;&#10;Description automatically generated">
            <a:extLst>
              <a:ext uri="{FF2B5EF4-FFF2-40B4-BE49-F238E27FC236}">
                <a16:creationId xmlns:a16="http://schemas.microsoft.com/office/drawing/2014/main" id="{D9E2AC74-7967-6344-4A37-9D2EE70215A9}"/>
              </a:ext>
            </a:extLst>
          </p:cNvPr>
          <p:cNvPicPr>
            <a:picLocks noChangeAspect="1"/>
          </p:cNvPicPr>
          <p:nvPr/>
        </p:nvPicPr>
        <p:blipFill>
          <a:blip r:embed="rId4"/>
          <a:stretch>
            <a:fillRect/>
          </a:stretch>
        </p:blipFill>
        <p:spPr>
          <a:xfrm>
            <a:off x="9881285" y="-2776"/>
            <a:ext cx="2310715" cy="1177843"/>
          </a:xfrm>
          <a:prstGeom prst="rect">
            <a:avLst/>
          </a:prstGeom>
        </p:spPr>
      </p:pic>
      <p:pic>
        <p:nvPicPr>
          <p:cNvPr id="10" name="Picture 10">
            <a:extLst>
              <a:ext uri="{FF2B5EF4-FFF2-40B4-BE49-F238E27FC236}">
                <a16:creationId xmlns:a16="http://schemas.microsoft.com/office/drawing/2014/main" id="{F41E81FA-68F2-D07F-15BF-5A296ECC4679}"/>
              </a:ext>
            </a:extLst>
          </p:cNvPr>
          <p:cNvPicPr>
            <a:picLocks noChangeAspect="1"/>
          </p:cNvPicPr>
          <p:nvPr/>
        </p:nvPicPr>
        <p:blipFill>
          <a:blip r:embed="rId5"/>
          <a:stretch>
            <a:fillRect/>
          </a:stretch>
        </p:blipFill>
        <p:spPr>
          <a:xfrm>
            <a:off x="3045940" y="1836251"/>
            <a:ext cx="7438767" cy="4225525"/>
          </a:xfrm>
          <a:prstGeom prst="rect">
            <a:avLst/>
          </a:prstGeom>
        </p:spPr>
      </p:pic>
    </p:spTree>
    <p:extLst>
      <p:ext uri="{BB962C8B-B14F-4D97-AF65-F5344CB8AC3E}">
        <p14:creationId xmlns:p14="http://schemas.microsoft.com/office/powerpoint/2010/main" val="25194151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F9509-DB7F-5902-8A16-6CC31B9908CB}"/>
              </a:ext>
            </a:extLst>
          </p:cNvPr>
          <p:cNvSpPr>
            <a:spLocks noGrp="1"/>
          </p:cNvSpPr>
          <p:nvPr>
            <p:ph type="title"/>
          </p:nvPr>
        </p:nvSpPr>
        <p:spPr/>
        <p:txBody>
          <a:bodyPr/>
          <a:lstStyle/>
          <a:p>
            <a:r>
              <a:rPr lang="en-GB" dirty="0">
                <a:cs typeface="Calibri Light"/>
              </a:rPr>
              <a:t>Findings</a:t>
            </a:r>
            <a:endParaRPr lang="en-GB" dirty="0"/>
          </a:p>
        </p:txBody>
      </p:sp>
      <p:pic>
        <p:nvPicPr>
          <p:cNvPr id="5" name="Picture 4" descr="A picture containing clipart&#10;&#10;Description automatically generated">
            <a:extLst>
              <a:ext uri="{FF2B5EF4-FFF2-40B4-BE49-F238E27FC236}">
                <a16:creationId xmlns:a16="http://schemas.microsoft.com/office/drawing/2014/main" id="{A6986973-40E1-2BFC-221E-DAA0998E44E4}"/>
              </a:ext>
            </a:extLst>
          </p:cNvPr>
          <p:cNvPicPr>
            <a:picLocks noChangeAspect="1"/>
          </p:cNvPicPr>
          <p:nvPr/>
        </p:nvPicPr>
        <p:blipFill>
          <a:blip r:embed="rId2"/>
          <a:stretch>
            <a:fillRect/>
          </a:stretch>
        </p:blipFill>
        <p:spPr>
          <a:xfrm>
            <a:off x="194733" y="5478103"/>
            <a:ext cx="2743200" cy="795528"/>
          </a:xfrm>
          <a:prstGeom prst="rect">
            <a:avLst/>
          </a:prstGeom>
        </p:spPr>
      </p:pic>
      <p:pic>
        <p:nvPicPr>
          <p:cNvPr id="7" name="Picture 5" descr="Icon&#10;&#10;Description automatically generated">
            <a:extLst>
              <a:ext uri="{FF2B5EF4-FFF2-40B4-BE49-F238E27FC236}">
                <a16:creationId xmlns:a16="http://schemas.microsoft.com/office/drawing/2014/main" id="{3780A76E-2D39-536A-6AAF-0D9F57744296}"/>
              </a:ext>
            </a:extLst>
          </p:cNvPr>
          <p:cNvPicPr>
            <a:picLocks noChangeAspect="1"/>
          </p:cNvPicPr>
          <p:nvPr/>
        </p:nvPicPr>
        <p:blipFill>
          <a:blip r:embed="rId3"/>
          <a:stretch>
            <a:fillRect/>
          </a:stretch>
        </p:blipFill>
        <p:spPr>
          <a:xfrm>
            <a:off x="190829" y="4721139"/>
            <a:ext cx="809625" cy="800100"/>
          </a:xfrm>
          <a:prstGeom prst="rect">
            <a:avLst/>
          </a:prstGeom>
        </p:spPr>
      </p:pic>
      <p:pic>
        <p:nvPicPr>
          <p:cNvPr id="9" name="Picture 6" descr="Icon&#10;&#10;Description automatically generated">
            <a:extLst>
              <a:ext uri="{FF2B5EF4-FFF2-40B4-BE49-F238E27FC236}">
                <a16:creationId xmlns:a16="http://schemas.microsoft.com/office/drawing/2014/main" id="{D9E2AC74-7967-6344-4A37-9D2EE70215A9}"/>
              </a:ext>
            </a:extLst>
          </p:cNvPr>
          <p:cNvPicPr>
            <a:picLocks noChangeAspect="1"/>
          </p:cNvPicPr>
          <p:nvPr/>
        </p:nvPicPr>
        <p:blipFill>
          <a:blip r:embed="rId4"/>
          <a:stretch>
            <a:fillRect/>
          </a:stretch>
        </p:blipFill>
        <p:spPr>
          <a:xfrm>
            <a:off x="9881285" y="-2776"/>
            <a:ext cx="2310715" cy="1177843"/>
          </a:xfrm>
          <a:prstGeom prst="rect">
            <a:avLst/>
          </a:prstGeom>
        </p:spPr>
      </p:pic>
      <p:pic>
        <p:nvPicPr>
          <p:cNvPr id="4" name="Graphic 5" descr="Shirt with solid fill">
            <a:extLst>
              <a:ext uri="{FF2B5EF4-FFF2-40B4-BE49-F238E27FC236}">
                <a16:creationId xmlns:a16="http://schemas.microsoft.com/office/drawing/2014/main" id="{2E45A86F-F546-E86B-945B-63CF93AC0D6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930611" y="2034746"/>
            <a:ext cx="1120345" cy="1120345"/>
          </a:xfrm>
          <a:prstGeom prst="rect">
            <a:avLst/>
          </a:prstGeom>
        </p:spPr>
      </p:pic>
      <p:pic>
        <p:nvPicPr>
          <p:cNvPr id="6" name="Graphic 7" descr="Trousers with solid fill">
            <a:extLst>
              <a:ext uri="{FF2B5EF4-FFF2-40B4-BE49-F238E27FC236}">
                <a16:creationId xmlns:a16="http://schemas.microsoft.com/office/drawing/2014/main" id="{8AE423D9-ACD1-E84B-55EB-A0FF4CBF5DE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657070" y="2096530"/>
            <a:ext cx="1120345" cy="1120345"/>
          </a:xfrm>
          <a:prstGeom prst="rect">
            <a:avLst/>
          </a:prstGeom>
        </p:spPr>
      </p:pic>
      <p:sp>
        <p:nvSpPr>
          <p:cNvPr id="11" name="TextBox 10">
            <a:extLst>
              <a:ext uri="{FF2B5EF4-FFF2-40B4-BE49-F238E27FC236}">
                <a16:creationId xmlns:a16="http://schemas.microsoft.com/office/drawing/2014/main" id="{DDAE7773-369F-DC1C-9075-06FD3EB20145}"/>
              </a:ext>
            </a:extLst>
          </p:cNvPr>
          <p:cNvSpPr txBox="1"/>
          <p:nvPr/>
        </p:nvSpPr>
        <p:spPr>
          <a:xfrm>
            <a:off x="2376616" y="3334265"/>
            <a:ext cx="2928550"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GB" sz="2000" dirty="0">
                <a:solidFill>
                  <a:schemeClr val="tx2"/>
                </a:solidFill>
              </a:rPr>
              <a:t>Sense of community</a:t>
            </a:r>
            <a:endParaRPr lang="en-GB" sz="2000" dirty="0">
              <a:solidFill>
                <a:schemeClr val="tx2"/>
              </a:solidFill>
              <a:cs typeface="Calibri"/>
            </a:endParaRPr>
          </a:p>
          <a:p>
            <a:pPr marL="285750" indent="-285750">
              <a:buFont typeface="Arial"/>
              <a:buChar char="•"/>
            </a:pPr>
            <a:r>
              <a:rPr lang="en-GB" sz="2000" dirty="0">
                <a:solidFill>
                  <a:schemeClr val="tx2"/>
                </a:solidFill>
                <a:cs typeface="Calibri"/>
              </a:rPr>
              <a:t>Community projects</a:t>
            </a:r>
          </a:p>
          <a:p>
            <a:pPr marL="285750" indent="-285750">
              <a:buFont typeface="Arial"/>
              <a:buChar char="•"/>
            </a:pPr>
            <a:r>
              <a:rPr lang="en-GB" sz="2000" dirty="0">
                <a:solidFill>
                  <a:schemeClr val="tx2"/>
                </a:solidFill>
                <a:cs typeface="Calibri"/>
              </a:rPr>
              <a:t>Green spaces</a:t>
            </a:r>
          </a:p>
          <a:p>
            <a:pPr marL="285750" indent="-285750">
              <a:buFont typeface="Arial"/>
              <a:buChar char="•"/>
            </a:pPr>
            <a:endParaRPr lang="en-GB" dirty="0">
              <a:solidFill>
                <a:schemeClr val="tx2"/>
              </a:solidFill>
              <a:cs typeface="Calibri"/>
            </a:endParaRPr>
          </a:p>
          <a:p>
            <a:endParaRPr lang="en-GB">
              <a:cs typeface="Calibri" panose="020F0502020204030204"/>
            </a:endParaRPr>
          </a:p>
        </p:txBody>
      </p:sp>
      <p:sp>
        <p:nvSpPr>
          <p:cNvPr id="12" name="TextBox 11">
            <a:extLst>
              <a:ext uri="{FF2B5EF4-FFF2-40B4-BE49-F238E27FC236}">
                <a16:creationId xmlns:a16="http://schemas.microsoft.com/office/drawing/2014/main" id="{A327A327-4942-D7D9-DC6A-A6D57891BF70}"/>
              </a:ext>
            </a:extLst>
          </p:cNvPr>
          <p:cNvSpPr txBox="1"/>
          <p:nvPr/>
        </p:nvSpPr>
        <p:spPr>
          <a:xfrm>
            <a:off x="6732374" y="3334264"/>
            <a:ext cx="3752334"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GB" sz="2000" dirty="0">
                <a:solidFill>
                  <a:schemeClr val="tx2"/>
                </a:solidFill>
                <a:cs typeface="Calibri"/>
              </a:rPr>
              <a:t>Antisocial behaviour</a:t>
            </a:r>
            <a:endParaRPr lang="en-US" sz="2000" dirty="0">
              <a:solidFill>
                <a:schemeClr val="tx2"/>
              </a:solidFill>
            </a:endParaRPr>
          </a:p>
          <a:p>
            <a:pPr marL="285750" indent="-285750">
              <a:buFont typeface="Arial"/>
              <a:buChar char="•"/>
            </a:pPr>
            <a:r>
              <a:rPr lang="en-GB" sz="2000" dirty="0">
                <a:solidFill>
                  <a:schemeClr val="tx2"/>
                </a:solidFill>
                <a:cs typeface="Calibri"/>
              </a:rPr>
              <a:t>Fear of crime</a:t>
            </a:r>
            <a:endParaRPr lang="en-GB" sz="2000" dirty="0">
              <a:solidFill>
                <a:schemeClr val="tx2"/>
              </a:solidFill>
            </a:endParaRPr>
          </a:p>
          <a:p>
            <a:pPr marL="285750" indent="-285750">
              <a:buFont typeface="Arial"/>
              <a:buChar char="•"/>
            </a:pPr>
            <a:r>
              <a:rPr lang="en-GB" sz="2000" dirty="0">
                <a:solidFill>
                  <a:schemeClr val="tx2"/>
                </a:solidFill>
                <a:cs typeface="Calibri"/>
              </a:rPr>
              <a:t>Opportunity for youths</a:t>
            </a:r>
          </a:p>
          <a:p>
            <a:pPr marL="285750" indent="-285750">
              <a:buFont typeface="Arial"/>
              <a:buChar char="•"/>
            </a:pPr>
            <a:r>
              <a:rPr lang="en-GB" sz="2000" dirty="0">
                <a:solidFill>
                  <a:schemeClr val="tx2"/>
                </a:solidFill>
                <a:cs typeface="Calibri"/>
              </a:rPr>
              <a:t>Appearance of area</a:t>
            </a:r>
          </a:p>
          <a:p>
            <a:pPr marL="285750" indent="-285750">
              <a:buFont typeface="Arial"/>
              <a:buChar char="•"/>
            </a:pPr>
            <a:r>
              <a:rPr lang="en-GB" sz="2000" dirty="0">
                <a:solidFill>
                  <a:schemeClr val="tx2"/>
                </a:solidFill>
                <a:cs typeface="Calibri" panose="020F0502020204030204"/>
              </a:rPr>
              <a:t>Lack of investment</a:t>
            </a:r>
          </a:p>
          <a:p>
            <a:pPr marL="285750" indent="-285750">
              <a:buFont typeface="Arial"/>
              <a:buChar char="•"/>
            </a:pPr>
            <a:r>
              <a:rPr lang="en-GB" sz="2000" dirty="0">
                <a:solidFill>
                  <a:schemeClr val="tx2"/>
                </a:solidFill>
                <a:cs typeface="Calibri" panose="020F0502020204030204"/>
              </a:rPr>
              <a:t>Shopping facilities</a:t>
            </a:r>
          </a:p>
          <a:p>
            <a:pPr marL="285750" indent="-285750">
              <a:buFont typeface="Arial"/>
              <a:buChar char="•"/>
            </a:pPr>
            <a:r>
              <a:rPr lang="en-GB" sz="2000" dirty="0">
                <a:solidFill>
                  <a:schemeClr val="tx2"/>
                </a:solidFill>
                <a:cs typeface="Calibri" panose="020F0502020204030204"/>
              </a:rPr>
              <a:t>Unreliable public transport</a:t>
            </a:r>
          </a:p>
          <a:p>
            <a:pPr marL="285750" indent="-285750">
              <a:buFont typeface="Arial"/>
              <a:buChar char="•"/>
            </a:pPr>
            <a:r>
              <a:rPr lang="en-GB" sz="2000" dirty="0">
                <a:solidFill>
                  <a:schemeClr val="tx2"/>
                </a:solidFill>
                <a:cs typeface="Calibri" panose="020F0502020204030204"/>
              </a:rPr>
              <a:t>Employment opportunities</a:t>
            </a:r>
          </a:p>
          <a:p>
            <a:pPr marL="285750" indent="-285750">
              <a:buFont typeface="Arial"/>
              <a:buChar char="•"/>
            </a:pPr>
            <a:r>
              <a:rPr lang="en-GB" sz="2000" dirty="0">
                <a:solidFill>
                  <a:schemeClr val="tx2"/>
                </a:solidFill>
                <a:cs typeface="Calibri" panose="020F0502020204030204"/>
              </a:rPr>
              <a:t>Access to GPs</a:t>
            </a:r>
          </a:p>
          <a:p>
            <a:pPr marL="285750" indent="-285750">
              <a:buFont typeface="Arial"/>
              <a:buChar char="•"/>
            </a:pPr>
            <a:endParaRPr lang="en-GB" sz="2000" dirty="0">
              <a:solidFill>
                <a:srgbClr val="455F51"/>
              </a:solidFill>
              <a:cs typeface="Calibri" panose="020F0502020204030204"/>
            </a:endParaRPr>
          </a:p>
          <a:p>
            <a:pPr marL="285750" indent="-285750">
              <a:buFont typeface="Arial"/>
              <a:buChar char="•"/>
            </a:pPr>
            <a:endParaRPr lang="en-GB" sz="2000" dirty="0">
              <a:solidFill>
                <a:srgbClr val="455F51"/>
              </a:solidFill>
              <a:cs typeface="Calibri" panose="020F0502020204030204"/>
            </a:endParaRPr>
          </a:p>
          <a:p>
            <a:endParaRPr lang="en-GB" sz="2000">
              <a:cs typeface="Calibri" panose="020F0502020204030204"/>
            </a:endParaRPr>
          </a:p>
        </p:txBody>
      </p:sp>
    </p:spTree>
    <p:extLst>
      <p:ext uri="{BB962C8B-B14F-4D97-AF65-F5344CB8AC3E}">
        <p14:creationId xmlns:p14="http://schemas.microsoft.com/office/powerpoint/2010/main" val="9054513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F9509-DB7F-5902-8A16-6CC31B9908CB}"/>
              </a:ext>
            </a:extLst>
          </p:cNvPr>
          <p:cNvSpPr>
            <a:spLocks noGrp="1"/>
          </p:cNvSpPr>
          <p:nvPr>
            <p:ph type="title"/>
          </p:nvPr>
        </p:nvSpPr>
        <p:spPr/>
        <p:txBody>
          <a:bodyPr/>
          <a:lstStyle/>
          <a:p>
            <a:r>
              <a:rPr lang="en-GB" dirty="0">
                <a:cs typeface="Calibri Light"/>
              </a:rPr>
              <a:t>Recommendations</a:t>
            </a:r>
            <a:endParaRPr lang="en-GB" dirty="0" err="1"/>
          </a:p>
        </p:txBody>
      </p:sp>
      <p:graphicFrame>
        <p:nvGraphicFramePr>
          <p:cNvPr id="6" name="Content Placeholder 5">
            <a:extLst>
              <a:ext uri="{FF2B5EF4-FFF2-40B4-BE49-F238E27FC236}">
                <a16:creationId xmlns:a16="http://schemas.microsoft.com/office/drawing/2014/main" id="{84FDDFAB-A35E-AE6F-B896-1C0C1E029ED0}"/>
              </a:ext>
            </a:extLst>
          </p:cNvPr>
          <p:cNvGraphicFramePr>
            <a:graphicFrameLocks noGrp="1"/>
          </p:cNvGraphicFramePr>
          <p:nvPr>
            <p:ph idx="1"/>
            <p:extLst>
              <p:ext uri="{D42A27DB-BD31-4B8C-83A1-F6EECF244321}">
                <p14:modId xmlns:p14="http://schemas.microsoft.com/office/powerpoint/2010/main" val="2578324815"/>
              </p:ext>
            </p:extLst>
          </p:nvPr>
        </p:nvGraphicFramePr>
        <p:xfrm>
          <a:off x="1096963" y="1846263"/>
          <a:ext cx="10058399" cy="2940696"/>
        </p:xfrm>
        <a:graphic>
          <a:graphicData uri="http://schemas.openxmlformats.org/drawingml/2006/table">
            <a:tbl>
              <a:tblPr firstRow="1" bandRow="1">
                <a:tableStyleId>{5C22544A-7EE6-4342-B048-85BDC9FD1C3A}</a:tableStyleId>
              </a:tblPr>
              <a:tblGrid>
                <a:gridCol w="2157536">
                  <a:extLst>
                    <a:ext uri="{9D8B030D-6E8A-4147-A177-3AD203B41FA5}">
                      <a16:colId xmlns:a16="http://schemas.microsoft.com/office/drawing/2014/main" val="1887368620"/>
                    </a:ext>
                  </a:extLst>
                </a:gridCol>
                <a:gridCol w="7900863">
                  <a:extLst>
                    <a:ext uri="{9D8B030D-6E8A-4147-A177-3AD203B41FA5}">
                      <a16:colId xmlns:a16="http://schemas.microsoft.com/office/drawing/2014/main" val="456746707"/>
                    </a:ext>
                  </a:extLst>
                </a:gridCol>
              </a:tblGrid>
              <a:tr h="342278">
                <a:tc>
                  <a:txBody>
                    <a:bodyPr/>
                    <a:lstStyle/>
                    <a:p>
                      <a:pPr algn="ctr" rtl="0"/>
                      <a:r>
                        <a:rPr lang="en-GB" sz="1200" dirty="0">
                          <a:effectLst/>
                        </a:rPr>
                        <a:t>Themes</a:t>
                      </a:r>
                    </a:p>
                  </a:txBody>
                  <a:tcPr marL="36576" marR="36576" marT="36576" marB="36576"/>
                </a:tc>
                <a:tc>
                  <a:txBody>
                    <a:bodyPr/>
                    <a:lstStyle/>
                    <a:p>
                      <a:pPr algn="ctr" rtl="0"/>
                      <a:r>
                        <a:rPr lang="en-GB" sz="1200" dirty="0">
                          <a:effectLst/>
                        </a:rPr>
                        <a:t>Recommendations</a:t>
                      </a:r>
                    </a:p>
                  </a:txBody>
                  <a:tcPr marL="36576" marR="36576" marT="36576" marB="36576"/>
                </a:tc>
                <a:extLst>
                  <a:ext uri="{0D108BD9-81ED-4DB2-BD59-A6C34878D82A}">
                    <a16:rowId xmlns:a16="http://schemas.microsoft.com/office/drawing/2014/main" val="1384156683"/>
                  </a:ext>
                </a:extLst>
              </a:tr>
              <a:tr h="819573">
                <a:tc>
                  <a:txBody>
                    <a:bodyPr/>
                    <a:lstStyle/>
                    <a:p>
                      <a:pPr algn="ctr" rtl="0">
                        <a:lnSpc>
                          <a:spcPct val="107000"/>
                        </a:lnSpc>
                        <a:spcAft>
                          <a:spcPts val="800"/>
                        </a:spcAft>
                      </a:pPr>
                      <a:r>
                        <a:rPr lang="en-GB" sz="1200" dirty="0">
                          <a:effectLst/>
                        </a:rPr>
                        <a:t>Low uptake of the Covid-19 vaccination amongst certain groups</a:t>
                      </a:r>
                    </a:p>
                  </a:txBody>
                  <a:tcPr marL="36576" marR="36576" marT="36576" marB="36576"/>
                </a:tc>
                <a:tc>
                  <a:txBody>
                    <a:bodyPr/>
                    <a:lstStyle/>
                    <a:p>
                      <a:pPr marL="359410" indent="-359410" rtl="0"/>
                      <a:r>
                        <a:rPr lang="en-GB" sz="1200" dirty="0">
                          <a:effectLst/>
                        </a:rPr>
                        <a:t>¨ Work directly with trusted voices in Migrant Communities. Continue to build trust and partnership ways of working to pass on positive health messaging. Encourage more feedback on health access experience in the UK. This would not just be for Covid- but for all health messaging. Derbyshire Unemployed Workers Union for example are a great conduit to this community. </a:t>
                      </a:r>
                    </a:p>
                  </a:txBody>
                  <a:tcPr marL="36576" marR="36576" marT="36576" marB="36576"/>
                </a:tc>
                <a:extLst>
                  <a:ext uri="{0D108BD9-81ED-4DB2-BD59-A6C34878D82A}">
                    <a16:rowId xmlns:a16="http://schemas.microsoft.com/office/drawing/2014/main" val="65305851"/>
                  </a:ext>
                </a:extLst>
              </a:tr>
              <a:tr h="819573">
                <a:tc>
                  <a:txBody>
                    <a:bodyPr/>
                    <a:lstStyle/>
                    <a:p>
                      <a:pPr algn="ctr" rtl="0"/>
                      <a:r>
                        <a:rPr lang="en-GB" sz="1200" dirty="0">
                          <a:effectLst/>
                        </a:rPr>
                        <a:t>Trust </a:t>
                      </a:r>
                    </a:p>
                  </a:txBody>
                  <a:tcPr marL="36576" marR="36576" marT="36576" marB="36576"/>
                </a:tc>
                <a:tc>
                  <a:txBody>
                    <a:bodyPr/>
                    <a:lstStyle/>
                    <a:p>
                      <a:pPr marL="359410" indent="-359410" rtl="0">
                        <a:spcAft>
                          <a:spcPts val="0"/>
                        </a:spcAft>
                      </a:pPr>
                      <a:r>
                        <a:rPr lang="en-GB" sz="1200" dirty="0">
                          <a:effectLst/>
                        </a:rPr>
                        <a:t>¨ Clearer resources supporting vaccine information regarding ingredients and testing co produced with the community to ensure appropriate resources created for different groups from the outset.</a:t>
                      </a:r>
                    </a:p>
                    <a:p>
                      <a:pPr marL="359410" indent="-359410" rtl="0">
                        <a:spcAft>
                          <a:spcPts val="800"/>
                        </a:spcAft>
                      </a:pPr>
                      <a:r>
                        <a:rPr lang="en-GB" sz="1200" dirty="0">
                          <a:effectLst/>
                        </a:rPr>
                        <a:t>¨ Engaging with different communities through their trusted leaders and peers, utilising organisations that already support these groups to share information.</a:t>
                      </a:r>
                    </a:p>
                  </a:txBody>
                  <a:tcPr marL="36576" marR="36576" marT="36576" marB="36576"/>
                </a:tc>
                <a:extLst>
                  <a:ext uri="{0D108BD9-81ED-4DB2-BD59-A6C34878D82A}">
                    <a16:rowId xmlns:a16="http://schemas.microsoft.com/office/drawing/2014/main" val="1645612956"/>
                  </a:ext>
                </a:extLst>
              </a:tr>
              <a:tr h="298026">
                <a:tc>
                  <a:txBody>
                    <a:bodyPr/>
                    <a:lstStyle/>
                    <a:p>
                      <a:pPr algn="ctr" rtl="0"/>
                      <a:r>
                        <a:rPr lang="en-GB" sz="1200" dirty="0">
                          <a:effectLst/>
                        </a:rPr>
                        <a:t>Good Access to Vaccinations </a:t>
                      </a:r>
                    </a:p>
                  </a:txBody>
                  <a:tcPr marL="36576" marR="36576" marT="36576" marB="36576"/>
                </a:tc>
                <a:tc>
                  <a:txBody>
                    <a:bodyPr/>
                    <a:lstStyle/>
                    <a:p>
                      <a:pPr marL="359410" indent="-359410" rtl="0"/>
                      <a:r>
                        <a:rPr lang="en-GB" sz="1200" dirty="0">
                          <a:effectLst/>
                        </a:rPr>
                        <a:t>¨ Use lessons learned from the review of the roving vaccination clinic model for future interventions.</a:t>
                      </a:r>
                    </a:p>
                  </a:txBody>
                  <a:tcPr marL="36576" marR="36576" marT="36576" marB="36576"/>
                </a:tc>
                <a:extLst>
                  <a:ext uri="{0D108BD9-81ED-4DB2-BD59-A6C34878D82A}">
                    <a16:rowId xmlns:a16="http://schemas.microsoft.com/office/drawing/2014/main" val="3861171956"/>
                  </a:ext>
                </a:extLst>
              </a:tr>
              <a:tr h="661246">
                <a:tc>
                  <a:txBody>
                    <a:bodyPr/>
                    <a:lstStyle/>
                    <a:p>
                      <a:pPr algn="ctr" rtl="0"/>
                      <a:r>
                        <a:rPr lang="en-GB" sz="1200" dirty="0">
                          <a:effectLst/>
                        </a:rPr>
                        <a:t>Feeling Mislead and 3</a:t>
                      </a:r>
                      <a:r>
                        <a:rPr lang="en-GB" sz="1200" baseline="30000" dirty="0">
                          <a:effectLst/>
                        </a:rPr>
                        <a:t>rd</a:t>
                      </a:r>
                      <a:r>
                        <a:rPr lang="en-GB" sz="1200" dirty="0">
                          <a:effectLst/>
                        </a:rPr>
                        <a:t> Dose/booster uptake </a:t>
                      </a:r>
                    </a:p>
                  </a:txBody>
                  <a:tcPr marL="36576" marR="36576" marT="36576" marB="36576"/>
                </a:tc>
                <a:tc>
                  <a:txBody>
                    <a:bodyPr/>
                    <a:lstStyle/>
                    <a:p>
                      <a:pPr marL="359410" indent="-359410" rtl="0"/>
                      <a:r>
                        <a:rPr lang="en-GB" sz="1200" dirty="0">
                          <a:effectLst/>
                        </a:rPr>
                        <a:t>¨ Including information on purpose of vaccination in guidance to trusted leaders including clearer information on protecting yourself, protecting others and vaccinations don’t stop individuals for contracting the virus, but can reduce the possible harmful illness. This could also include the wider impact of time off work and the impact this has on the economy.</a:t>
                      </a:r>
                    </a:p>
                  </a:txBody>
                  <a:tcPr marL="36576" marR="36576" marT="36576" marB="36576"/>
                </a:tc>
                <a:extLst>
                  <a:ext uri="{0D108BD9-81ED-4DB2-BD59-A6C34878D82A}">
                    <a16:rowId xmlns:a16="http://schemas.microsoft.com/office/drawing/2014/main" val="4108284801"/>
                  </a:ext>
                </a:extLst>
              </a:tr>
            </a:tbl>
          </a:graphicData>
        </a:graphic>
      </p:graphicFrame>
      <p:pic>
        <p:nvPicPr>
          <p:cNvPr id="5" name="Picture 4" descr="A picture containing clipart&#10;&#10;Description automatically generated">
            <a:extLst>
              <a:ext uri="{FF2B5EF4-FFF2-40B4-BE49-F238E27FC236}">
                <a16:creationId xmlns:a16="http://schemas.microsoft.com/office/drawing/2014/main" id="{A6986973-40E1-2BFC-221E-DAA0998E44E4}"/>
              </a:ext>
            </a:extLst>
          </p:cNvPr>
          <p:cNvPicPr>
            <a:picLocks noChangeAspect="1"/>
          </p:cNvPicPr>
          <p:nvPr/>
        </p:nvPicPr>
        <p:blipFill>
          <a:blip r:embed="rId2"/>
          <a:stretch>
            <a:fillRect/>
          </a:stretch>
        </p:blipFill>
        <p:spPr>
          <a:xfrm>
            <a:off x="194733" y="5478103"/>
            <a:ext cx="2743200" cy="795528"/>
          </a:xfrm>
          <a:prstGeom prst="rect">
            <a:avLst/>
          </a:prstGeom>
        </p:spPr>
      </p:pic>
      <p:pic>
        <p:nvPicPr>
          <p:cNvPr id="7" name="Picture 5" descr="Icon&#10;&#10;Description automatically generated">
            <a:extLst>
              <a:ext uri="{FF2B5EF4-FFF2-40B4-BE49-F238E27FC236}">
                <a16:creationId xmlns:a16="http://schemas.microsoft.com/office/drawing/2014/main" id="{3780A76E-2D39-536A-6AAF-0D9F57744296}"/>
              </a:ext>
            </a:extLst>
          </p:cNvPr>
          <p:cNvPicPr>
            <a:picLocks noChangeAspect="1"/>
          </p:cNvPicPr>
          <p:nvPr/>
        </p:nvPicPr>
        <p:blipFill>
          <a:blip r:embed="rId3"/>
          <a:stretch>
            <a:fillRect/>
          </a:stretch>
        </p:blipFill>
        <p:spPr>
          <a:xfrm>
            <a:off x="221721" y="4679950"/>
            <a:ext cx="809625" cy="800100"/>
          </a:xfrm>
          <a:prstGeom prst="rect">
            <a:avLst/>
          </a:prstGeom>
        </p:spPr>
      </p:pic>
      <p:pic>
        <p:nvPicPr>
          <p:cNvPr id="9" name="Picture 6" descr="Icon&#10;&#10;Description automatically generated">
            <a:extLst>
              <a:ext uri="{FF2B5EF4-FFF2-40B4-BE49-F238E27FC236}">
                <a16:creationId xmlns:a16="http://schemas.microsoft.com/office/drawing/2014/main" id="{D9E2AC74-7967-6344-4A37-9D2EE70215A9}"/>
              </a:ext>
            </a:extLst>
          </p:cNvPr>
          <p:cNvPicPr>
            <a:picLocks noChangeAspect="1"/>
          </p:cNvPicPr>
          <p:nvPr/>
        </p:nvPicPr>
        <p:blipFill>
          <a:blip r:embed="rId4"/>
          <a:stretch>
            <a:fillRect/>
          </a:stretch>
        </p:blipFill>
        <p:spPr>
          <a:xfrm>
            <a:off x="9881285" y="-2776"/>
            <a:ext cx="2310715" cy="1177843"/>
          </a:xfrm>
          <a:prstGeom prst="rect">
            <a:avLst/>
          </a:prstGeom>
        </p:spPr>
      </p:pic>
      <p:sp>
        <p:nvSpPr>
          <p:cNvPr id="8" name="TextBox 7">
            <a:extLst>
              <a:ext uri="{FF2B5EF4-FFF2-40B4-BE49-F238E27FC236}">
                <a16:creationId xmlns:a16="http://schemas.microsoft.com/office/drawing/2014/main" id="{A84838CA-CF8C-4863-D1F3-E30BE4409506}"/>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Tree>
    <p:extLst>
      <p:ext uri="{BB962C8B-B14F-4D97-AF65-F5344CB8AC3E}">
        <p14:creationId xmlns:p14="http://schemas.microsoft.com/office/powerpoint/2010/main" val="36455670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F9509-DB7F-5902-8A16-6CC31B9908CB}"/>
              </a:ext>
            </a:extLst>
          </p:cNvPr>
          <p:cNvSpPr>
            <a:spLocks noGrp="1"/>
          </p:cNvSpPr>
          <p:nvPr>
            <p:ph type="title"/>
          </p:nvPr>
        </p:nvSpPr>
        <p:spPr/>
        <p:txBody>
          <a:bodyPr/>
          <a:lstStyle/>
          <a:p>
            <a:r>
              <a:rPr lang="en-GB" dirty="0">
                <a:cs typeface="Calibri Light"/>
              </a:rPr>
              <a:t>Recommendations</a:t>
            </a:r>
            <a:endParaRPr lang="en-GB" dirty="0" err="1"/>
          </a:p>
        </p:txBody>
      </p:sp>
      <p:graphicFrame>
        <p:nvGraphicFramePr>
          <p:cNvPr id="6" name="Content Placeholder 5">
            <a:extLst>
              <a:ext uri="{FF2B5EF4-FFF2-40B4-BE49-F238E27FC236}">
                <a16:creationId xmlns:a16="http://schemas.microsoft.com/office/drawing/2014/main" id="{84FDDFAB-A35E-AE6F-B896-1C0C1E029ED0}"/>
              </a:ext>
            </a:extLst>
          </p:cNvPr>
          <p:cNvGraphicFramePr>
            <a:graphicFrameLocks noGrp="1"/>
          </p:cNvGraphicFramePr>
          <p:nvPr>
            <p:ph idx="1"/>
            <p:extLst>
              <p:ext uri="{D42A27DB-BD31-4B8C-83A1-F6EECF244321}">
                <p14:modId xmlns:p14="http://schemas.microsoft.com/office/powerpoint/2010/main" val="1281928265"/>
              </p:ext>
            </p:extLst>
          </p:nvPr>
        </p:nvGraphicFramePr>
        <p:xfrm>
          <a:off x="1181630" y="1736196"/>
          <a:ext cx="10654466" cy="3655674"/>
        </p:xfrm>
        <a:graphic>
          <a:graphicData uri="http://schemas.openxmlformats.org/drawingml/2006/table">
            <a:tbl>
              <a:tblPr firstRow="1" bandRow="1">
                <a:tableStyleId>{5C22544A-7EE6-4342-B048-85BDC9FD1C3A}</a:tableStyleId>
              </a:tblPr>
              <a:tblGrid>
                <a:gridCol w="1726418">
                  <a:extLst>
                    <a:ext uri="{9D8B030D-6E8A-4147-A177-3AD203B41FA5}">
                      <a16:colId xmlns:a16="http://schemas.microsoft.com/office/drawing/2014/main" val="1887368620"/>
                    </a:ext>
                  </a:extLst>
                </a:gridCol>
                <a:gridCol w="8928048">
                  <a:extLst>
                    <a:ext uri="{9D8B030D-6E8A-4147-A177-3AD203B41FA5}">
                      <a16:colId xmlns:a16="http://schemas.microsoft.com/office/drawing/2014/main" val="456746707"/>
                    </a:ext>
                  </a:extLst>
                </a:gridCol>
              </a:tblGrid>
              <a:tr h="280047">
                <a:tc>
                  <a:txBody>
                    <a:bodyPr/>
                    <a:lstStyle/>
                    <a:p>
                      <a:pPr algn="ctr" rtl="0"/>
                      <a:r>
                        <a:rPr lang="en-GB" sz="1200" dirty="0">
                          <a:effectLst/>
                          <a:latin typeface="Calibri"/>
                        </a:rPr>
                        <a:t>Themes</a:t>
                      </a:r>
                    </a:p>
                  </a:txBody>
                  <a:tcPr marL="36576" marR="36576" marT="36576" marB="36576"/>
                </a:tc>
                <a:tc>
                  <a:txBody>
                    <a:bodyPr/>
                    <a:lstStyle/>
                    <a:p>
                      <a:pPr algn="ctr" rtl="0"/>
                      <a:r>
                        <a:rPr lang="en-GB" sz="1200" dirty="0">
                          <a:effectLst/>
                          <a:latin typeface="Calibri"/>
                        </a:rPr>
                        <a:t>Recommendations</a:t>
                      </a:r>
                    </a:p>
                  </a:txBody>
                  <a:tcPr marL="36576" marR="36576" marT="36576" marB="36576"/>
                </a:tc>
                <a:extLst>
                  <a:ext uri="{0D108BD9-81ED-4DB2-BD59-A6C34878D82A}">
                    <a16:rowId xmlns:a16="http://schemas.microsoft.com/office/drawing/2014/main" val="1384156683"/>
                  </a:ext>
                </a:extLst>
              </a:tr>
              <a:tr h="623331">
                <a:tc>
                  <a:txBody>
                    <a:bodyPr/>
                    <a:lstStyle/>
                    <a:p>
                      <a:pPr algn="ctr" rtl="0"/>
                      <a:r>
                        <a:rPr lang="en-GB" sz="1200" dirty="0">
                          <a:effectLst/>
                          <a:latin typeface="Calibri"/>
                        </a:rPr>
                        <a:t>Lack of Pride in the area from the community </a:t>
                      </a:r>
                    </a:p>
                  </a:txBody>
                  <a:tcPr marL="36576" marR="36576" marT="36576" marB="36576"/>
                </a:tc>
                <a:tc>
                  <a:txBody>
                    <a:bodyPr/>
                    <a:lstStyle/>
                    <a:p>
                      <a:pPr marL="359410" indent="-359410" rtl="0"/>
                      <a:r>
                        <a:rPr lang="en-GB" sz="1200" dirty="0">
                          <a:effectLst/>
                          <a:latin typeface="Calibri"/>
                        </a:rPr>
                        <a:t>¨ Engage young people – from toddler up – get them to own their community, murals, walks, conversations. Make the first steps of the generation change, so we can alleviate health inequalities. </a:t>
                      </a:r>
                    </a:p>
                  </a:txBody>
                  <a:tcPr marL="36576" marR="36576" marT="36576" marB="36576"/>
                </a:tc>
                <a:extLst>
                  <a:ext uri="{0D108BD9-81ED-4DB2-BD59-A6C34878D82A}">
                    <a16:rowId xmlns:a16="http://schemas.microsoft.com/office/drawing/2014/main" val="729541318"/>
                  </a:ext>
                </a:extLst>
              </a:tr>
              <a:tr h="1743521">
                <a:tc>
                  <a:txBody>
                    <a:bodyPr/>
                    <a:lstStyle/>
                    <a:p>
                      <a:pPr algn="ctr" rtl="0"/>
                      <a:r>
                        <a:rPr lang="en-GB" sz="1200" dirty="0">
                          <a:effectLst/>
                          <a:latin typeface="Calibri"/>
                        </a:rPr>
                        <a:t>Low rates of Physical Activity </a:t>
                      </a:r>
                    </a:p>
                  </a:txBody>
                  <a:tcPr marL="36576" marR="36576" marT="36576" marB="36576"/>
                </a:tc>
                <a:tc>
                  <a:txBody>
                    <a:bodyPr/>
                    <a:lstStyle/>
                    <a:p>
                      <a:pPr marL="359410" indent="-359410" rtl="0">
                        <a:lnSpc>
                          <a:spcPct val="118000"/>
                        </a:lnSpc>
                      </a:pPr>
                      <a:r>
                        <a:rPr lang="en-GB" sz="1200" dirty="0">
                          <a:effectLst/>
                          <a:latin typeface="Calibri"/>
                        </a:rPr>
                        <a:t>¨ More resource put into Shirebrook for community led physical provision. E.g. Walk and Talk. This must be led by community champions who are advocates.</a:t>
                      </a:r>
                    </a:p>
                    <a:p>
                      <a:pPr marL="359410" indent="-359410" rtl="0">
                        <a:lnSpc>
                          <a:spcPct val="118000"/>
                        </a:lnSpc>
                      </a:pPr>
                      <a:r>
                        <a:rPr lang="en-GB" sz="1200" dirty="0">
                          <a:effectLst/>
                          <a:latin typeface="Calibri"/>
                        </a:rPr>
                        <a:t>¨ As an already established group Shirebrook Rangers could look to diversify their model to incorporate other physical activity initiatives.</a:t>
                      </a:r>
                    </a:p>
                    <a:p>
                      <a:pPr marL="359410" indent="-359410" rtl="0">
                        <a:lnSpc>
                          <a:spcPct val="118000"/>
                        </a:lnSpc>
                        <a:spcAft>
                          <a:spcPts val="0"/>
                        </a:spcAft>
                      </a:pPr>
                      <a:r>
                        <a:rPr lang="en-GB" sz="1200" dirty="0">
                          <a:effectLst/>
                          <a:latin typeface="Calibri"/>
                        </a:rPr>
                        <a:t>¨ Review transport and connectivity – community transport model to allow people, with an emphasis on young people to access the swimming pool in nearby </a:t>
                      </a:r>
                      <a:r>
                        <a:rPr lang="en-GB" sz="1200" dirty="0" err="1">
                          <a:effectLst/>
                          <a:latin typeface="Calibri"/>
                        </a:rPr>
                        <a:t>Clowne</a:t>
                      </a:r>
                      <a:r>
                        <a:rPr lang="en-GB" sz="1200" dirty="0">
                          <a:effectLst/>
                          <a:latin typeface="Calibri"/>
                        </a:rPr>
                        <a:t>. </a:t>
                      </a:r>
                    </a:p>
                    <a:p>
                      <a:pPr marL="359410" indent="-359410" rtl="0">
                        <a:lnSpc>
                          <a:spcPct val="118000"/>
                        </a:lnSpc>
                        <a:spcAft>
                          <a:spcPts val="0"/>
                        </a:spcAft>
                      </a:pPr>
                      <a:r>
                        <a:rPr lang="en-GB" sz="1200" dirty="0">
                          <a:effectLst/>
                          <a:latin typeface="Calibri"/>
                        </a:rPr>
                        <a:t>¨ Work with Holiday Activities and Food Programme to develop an offer that is appropriate for the community .</a:t>
                      </a:r>
                    </a:p>
                    <a:p>
                      <a:pPr marL="359410" indent="-359410" rtl="0">
                        <a:lnSpc>
                          <a:spcPct val="118000"/>
                        </a:lnSpc>
                        <a:spcAft>
                          <a:spcPts val="0"/>
                        </a:spcAft>
                      </a:pPr>
                      <a:r>
                        <a:rPr lang="en-GB" sz="1200" dirty="0">
                          <a:effectLst/>
                          <a:latin typeface="Calibri"/>
                        </a:rPr>
                        <a:t>¨ More youth led community leaders!</a:t>
                      </a:r>
                    </a:p>
                    <a:p>
                      <a:pPr marL="359410" indent="-359410" rtl="0">
                        <a:lnSpc>
                          <a:spcPct val="118000"/>
                        </a:lnSpc>
                        <a:spcAft>
                          <a:spcPts val="800"/>
                        </a:spcAft>
                      </a:pPr>
                      <a:r>
                        <a:rPr lang="en-GB" sz="1200" dirty="0">
                          <a:effectLst/>
                          <a:latin typeface="Calibri"/>
                        </a:rPr>
                        <a:t>¨ Use good access to green space as a way of engaging with Eastern European community.</a:t>
                      </a:r>
                    </a:p>
                  </a:txBody>
                  <a:tcPr marL="36576" marR="36576" marT="36576" marB="36576"/>
                </a:tc>
                <a:extLst>
                  <a:ext uri="{0D108BD9-81ED-4DB2-BD59-A6C34878D82A}">
                    <a16:rowId xmlns:a16="http://schemas.microsoft.com/office/drawing/2014/main" val="3290767746"/>
                  </a:ext>
                </a:extLst>
              </a:tr>
              <a:tr h="966612">
                <a:tc>
                  <a:txBody>
                    <a:bodyPr/>
                    <a:lstStyle/>
                    <a:p>
                      <a:pPr algn="ctr" rtl="0"/>
                      <a:r>
                        <a:rPr lang="en-GB" sz="1200" dirty="0">
                          <a:effectLst/>
                          <a:latin typeface="Calibri"/>
                        </a:rPr>
                        <a:t>Access to other services and support </a:t>
                      </a:r>
                    </a:p>
                  </a:txBody>
                  <a:tcPr marL="36576" marR="36576" marT="36576" marB="36576"/>
                </a:tc>
                <a:tc>
                  <a:txBody>
                    <a:bodyPr/>
                    <a:lstStyle/>
                    <a:p>
                      <a:pPr marL="359410" indent="-359410" rtl="0">
                        <a:lnSpc>
                          <a:spcPct val="105000"/>
                        </a:lnSpc>
                        <a:spcAft>
                          <a:spcPts val="0"/>
                        </a:spcAft>
                      </a:pPr>
                      <a:r>
                        <a:rPr lang="en-GB" sz="1200" dirty="0">
                          <a:effectLst/>
                          <a:latin typeface="Calibri"/>
                        </a:rPr>
                        <a:t>¨ Work with Cost of Living support (warm hubs, food banks) to relay health messages. </a:t>
                      </a:r>
                    </a:p>
                    <a:p>
                      <a:pPr marL="359410" indent="-359410" rtl="0">
                        <a:spcAft>
                          <a:spcPts val="0"/>
                        </a:spcAft>
                      </a:pPr>
                      <a:r>
                        <a:rPr lang="en-GB" sz="1200" dirty="0">
                          <a:effectLst/>
                          <a:latin typeface="Calibri"/>
                        </a:rPr>
                        <a:t>¨ More low-level community-based intervention to support people to improve emotional wellbeing. This could be linked with physical health provision. </a:t>
                      </a:r>
                    </a:p>
                    <a:p>
                      <a:pPr marL="359410" indent="-359410" rtl="0">
                        <a:lnSpc>
                          <a:spcPct val="107000"/>
                        </a:lnSpc>
                        <a:spcAft>
                          <a:spcPts val="800"/>
                        </a:spcAft>
                      </a:pPr>
                      <a:r>
                        <a:rPr lang="en-GB" sz="1200" dirty="0">
                          <a:effectLst/>
                          <a:latin typeface="Calibri"/>
                        </a:rPr>
                        <a:t>¨ Review of Improving Access to Phycological Theories (IAPT ) and how to access Mental Health support within the town. </a:t>
                      </a:r>
                    </a:p>
                  </a:txBody>
                  <a:tcPr marL="36576" marR="36576" marT="36576" marB="36576"/>
                </a:tc>
                <a:extLst>
                  <a:ext uri="{0D108BD9-81ED-4DB2-BD59-A6C34878D82A}">
                    <a16:rowId xmlns:a16="http://schemas.microsoft.com/office/drawing/2014/main" val="3588662530"/>
                  </a:ext>
                </a:extLst>
              </a:tr>
            </a:tbl>
          </a:graphicData>
        </a:graphic>
      </p:graphicFrame>
      <p:pic>
        <p:nvPicPr>
          <p:cNvPr id="5" name="Picture 4" descr="A picture containing clipart&#10;&#10;Description automatically generated">
            <a:extLst>
              <a:ext uri="{FF2B5EF4-FFF2-40B4-BE49-F238E27FC236}">
                <a16:creationId xmlns:a16="http://schemas.microsoft.com/office/drawing/2014/main" id="{A6986973-40E1-2BFC-221E-DAA0998E44E4}"/>
              </a:ext>
            </a:extLst>
          </p:cNvPr>
          <p:cNvPicPr>
            <a:picLocks noChangeAspect="1"/>
          </p:cNvPicPr>
          <p:nvPr/>
        </p:nvPicPr>
        <p:blipFill>
          <a:blip r:embed="rId2"/>
          <a:stretch>
            <a:fillRect/>
          </a:stretch>
        </p:blipFill>
        <p:spPr>
          <a:xfrm>
            <a:off x="194733" y="5478103"/>
            <a:ext cx="2743200" cy="795528"/>
          </a:xfrm>
          <a:prstGeom prst="rect">
            <a:avLst/>
          </a:prstGeom>
        </p:spPr>
      </p:pic>
      <p:pic>
        <p:nvPicPr>
          <p:cNvPr id="7" name="Picture 5" descr="Icon&#10;&#10;Description automatically generated">
            <a:extLst>
              <a:ext uri="{FF2B5EF4-FFF2-40B4-BE49-F238E27FC236}">
                <a16:creationId xmlns:a16="http://schemas.microsoft.com/office/drawing/2014/main" id="{3780A76E-2D39-536A-6AAF-0D9F57744296}"/>
              </a:ext>
            </a:extLst>
          </p:cNvPr>
          <p:cNvPicPr>
            <a:picLocks noChangeAspect="1"/>
          </p:cNvPicPr>
          <p:nvPr/>
        </p:nvPicPr>
        <p:blipFill>
          <a:blip r:embed="rId3"/>
          <a:stretch>
            <a:fillRect/>
          </a:stretch>
        </p:blipFill>
        <p:spPr>
          <a:xfrm>
            <a:off x="221721" y="4679950"/>
            <a:ext cx="809625" cy="800100"/>
          </a:xfrm>
          <a:prstGeom prst="rect">
            <a:avLst/>
          </a:prstGeom>
        </p:spPr>
      </p:pic>
      <p:pic>
        <p:nvPicPr>
          <p:cNvPr id="9" name="Picture 6" descr="Icon&#10;&#10;Description automatically generated">
            <a:extLst>
              <a:ext uri="{FF2B5EF4-FFF2-40B4-BE49-F238E27FC236}">
                <a16:creationId xmlns:a16="http://schemas.microsoft.com/office/drawing/2014/main" id="{D9E2AC74-7967-6344-4A37-9D2EE70215A9}"/>
              </a:ext>
            </a:extLst>
          </p:cNvPr>
          <p:cNvPicPr>
            <a:picLocks noChangeAspect="1"/>
          </p:cNvPicPr>
          <p:nvPr/>
        </p:nvPicPr>
        <p:blipFill>
          <a:blip r:embed="rId4"/>
          <a:stretch>
            <a:fillRect/>
          </a:stretch>
        </p:blipFill>
        <p:spPr>
          <a:xfrm>
            <a:off x="9881285" y="-2776"/>
            <a:ext cx="2310715" cy="1177843"/>
          </a:xfrm>
          <a:prstGeom prst="rect">
            <a:avLst/>
          </a:prstGeom>
        </p:spPr>
      </p:pic>
      <p:sp>
        <p:nvSpPr>
          <p:cNvPr id="8" name="TextBox 7">
            <a:extLst>
              <a:ext uri="{FF2B5EF4-FFF2-40B4-BE49-F238E27FC236}">
                <a16:creationId xmlns:a16="http://schemas.microsoft.com/office/drawing/2014/main" id="{A84838CA-CF8C-4863-D1F3-E30BE4409506}"/>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Tree>
    <p:extLst>
      <p:ext uri="{BB962C8B-B14F-4D97-AF65-F5344CB8AC3E}">
        <p14:creationId xmlns:p14="http://schemas.microsoft.com/office/powerpoint/2010/main" val="36027612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69C20-C957-EDA7-B068-3964BFBD61E3}"/>
              </a:ext>
            </a:extLst>
          </p:cNvPr>
          <p:cNvSpPr>
            <a:spLocks noGrp="1"/>
          </p:cNvSpPr>
          <p:nvPr>
            <p:ph type="title"/>
          </p:nvPr>
        </p:nvSpPr>
        <p:spPr/>
        <p:txBody>
          <a:bodyPr/>
          <a:lstStyle/>
          <a:p>
            <a:r>
              <a:rPr lang="en-GB" dirty="0">
                <a:cs typeface="Calibri Light"/>
              </a:rPr>
              <a:t>Next Steps</a:t>
            </a:r>
            <a:endParaRPr lang="en-GB" dirty="0"/>
          </a:p>
        </p:txBody>
      </p:sp>
      <p:sp>
        <p:nvSpPr>
          <p:cNvPr id="3" name="Content Placeholder 2">
            <a:extLst>
              <a:ext uri="{FF2B5EF4-FFF2-40B4-BE49-F238E27FC236}">
                <a16:creationId xmlns:a16="http://schemas.microsoft.com/office/drawing/2014/main" id="{C527010C-0DAE-6350-E19F-FC3CA57D6E51}"/>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34399545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F9509-DB7F-5902-8A16-6CC31B9908CB}"/>
              </a:ext>
            </a:extLst>
          </p:cNvPr>
          <p:cNvSpPr>
            <a:spLocks noGrp="1"/>
          </p:cNvSpPr>
          <p:nvPr>
            <p:ph type="title"/>
          </p:nvPr>
        </p:nvSpPr>
        <p:spPr/>
        <p:txBody>
          <a:bodyPr/>
          <a:lstStyle/>
          <a:p>
            <a:r>
              <a:rPr lang="en-GB" dirty="0">
                <a:cs typeface="Calibri Light"/>
              </a:rPr>
              <a:t>Shirebrook</a:t>
            </a:r>
            <a:endParaRPr lang="en-GB" dirty="0"/>
          </a:p>
        </p:txBody>
      </p:sp>
      <p:pic>
        <p:nvPicPr>
          <p:cNvPr id="5" name="Picture 4" descr="A picture containing clipart&#10;&#10;Description automatically generated">
            <a:extLst>
              <a:ext uri="{FF2B5EF4-FFF2-40B4-BE49-F238E27FC236}">
                <a16:creationId xmlns:a16="http://schemas.microsoft.com/office/drawing/2014/main" id="{A6986973-40E1-2BFC-221E-DAA0998E44E4}"/>
              </a:ext>
            </a:extLst>
          </p:cNvPr>
          <p:cNvPicPr>
            <a:picLocks noChangeAspect="1"/>
          </p:cNvPicPr>
          <p:nvPr/>
        </p:nvPicPr>
        <p:blipFill>
          <a:blip r:embed="rId2"/>
          <a:stretch>
            <a:fillRect/>
          </a:stretch>
        </p:blipFill>
        <p:spPr>
          <a:xfrm>
            <a:off x="194733" y="5478103"/>
            <a:ext cx="2743200" cy="795528"/>
          </a:xfrm>
          <a:prstGeom prst="rect">
            <a:avLst/>
          </a:prstGeom>
        </p:spPr>
      </p:pic>
      <p:pic>
        <p:nvPicPr>
          <p:cNvPr id="7" name="Picture 5" descr="Icon&#10;&#10;Description automatically generated">
            <a:extLst>
              <a:ext uri="{FF2B5EF4-FFF2-40B4-BE49-F238E27FC236}">
                <a16:creationId xmlns:a16="http://schemas.microsoft.com/office/drawing/2014/main" id="{3780A76E-2D39-536A-6AAF-0D9F57744296}"/>
              </a:ext>
            </a:extLst>
          </p:cNvPr>
          <p:cNvPicPr>
            <a:picLocks noChangeAspect="1"/>
          </p:cNvPicPr>
          <p:nvPr/>
        </p:nvPicPr>
        <p:blipFill>
          <a:blip r:embed="rId3"/>
          <a:stretch>
            <a:fillRect/>
          </a:stretch>
        </p:blipFill>
        <p:spPr>
          <a:xfrm>
            <a:off x="221721" y="4679950"/>
            <a:ext cx="809625" cy="800100"/>
          </a:xfrm>
          <a:prstGeom prst="rect">
            <a:avLst/>
          </a:prstGeom>
        </p:spPr>
      </p:pic>
      <p:pic>
        <p:nvPicPr>
          <p:cNvPr id="9" name="Picture 6" descr="Icon&#10;&#10;Description automatically generated">
            <a:extLst>
              <a:ext uri="{FF2B5EF4-FFF2-40B4-BE49-F238E27FC236}">
                <a16:creationId xmlns:a16="http://schemas.microsoft.com/office/drawing/2014/main" id="{D9E2AC74-7967-6344-4A37-9D2EE70215A9}"/>
              </a:ext>
            </a:extLst>
          </p:cNvPr>
          <p:cNvPicPr>
            <a:picLocks noChangeAspect="1"/>
          </p:cNvPicPr>
          <p:nvPr/>
        </p:nvPicPr>
        <p:blipFill>
          <a:blip r:embed="rId4"/>
          <a:stretch>
            <a:fillRect/>
          </a:stretch>
        </p:blipFill>
        <p:spPr>
          <a:xfrm>
            <a:off x="9881285" y="-2776"/>
            <a:ext cx="2310715" cy="1177843"/>
          </a:xfrm>
          <a:prstGeom prst="rect">
            <a:avLst/>
          </a:prstGeom>
        </p:spPr>
      </p:pic>
      <p:pic>
        <p:nvPicPr>
          <p:cNvPr id="24" name="Graphic 24" descr="Map with pin with solid fill">
            <a:extLst>
              <a:ext uri="{FF2B5EF4-FFF2-40B4-BE49-F238E27FC236}">
                <a16:creationId xmlns:a16="http://schemas.microsoft.com/office/drawing/2014/main" id="{A5A07963-3F53-698B-A7DD-653DB009823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221260" y="1839097"/>
            <a:ext cx="914400" cy="914400"/>
          </a:xfrm>
          <a:prstGeom prst="rect">
            <a:avLst/>
          </a:prstGeom>
        </p:spPr>
      </p:pic>
      <p:pic>
        <p:nvPicPr>
          <p:cNvPr id="25" name="Graphic 25" descr="Needle with solid fill">
            <a:extLst>
              <a:ext uri="{FF2B5EF4-FFF2-40B4-BE49-F238E27FC236}">
                <a16:creationId xmlns:a16="http://schemas.microsoft.com/office/drawing/2014/main" id="{63282C6C-9159-FE25-AF1F-ADD86BE464B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795584" y="1869989"/>
            <a:ext cx="914400" cy="914400"/>
          </a:xfrm>
          <a:prstGeom prst="rect">
            <a:avLst/>
          </a:prstGeom>
        </p:spPr>
      </p:pic>
      <p:pic>
        <p:nvPicPr>
          <p:cNvPr id="26" name="Graphic 26" descr="Gravestone with solid fill">
            <a:extLst>
              <a:ext uri="{FF2B5EF4-FFF2-40B4-BE49-F238E27FC236}">
                <a16:creationId xmlns:a16="http://schemas.microsoft.com/office/drawing/2014/main" id="{EBF190B3-8B57-EEBD-2B31-F9B8DA78590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236043" y="1869989"/>
            <a:ext cx="914400" cy="914400"/>
          </a:xfrm>
          <a:prstGeom prst="rect">
            <a:avLst/>
          </a:prstGeom>
        </p:spPr>
      </p:pic>
      <p:pic>
        <p:nvPicPr>
          <p:cNvPr id="27" name="Graphic 27" descr="Users with solid fill">
            <a:extLst>
              <a:ext uri="{FF2B5EF4-FFF2-40B4-BE49-F238E27FC236}">
                <a16:creationId xmlns:a16="http://schemas.microsoft.com/office/drawing/2014/main" id="{5D127EAB-8F87-C037-9DB9-7D6D643F8D0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314936" y="1797908"/>
            <a:ext cx="914400" cy="914400"/>
          </a:xfrm>
          <a:prstGeom prst="rect">
            <a:avLst/>
          </a:prstGeom>
        </p:spPr>
      </p:pic>
      <p:sp>
        <p:nvSpPr>
          <p:cNvPr id="28" name="TextBox 27">
            <a:extLst>
              <a:ext uri="{FF2B5EF4-FFF2-40B4-BE49-F238E27FC236}">
                <a16:creationId xmlns:a16="http://schemas.microsoft.com/office/drawing/2014/main" id="{BC1F3642-95A3-8869-56A8-D36BCD90713D}"/>
              </a:ext>
            </a:extLst>
          </p:cNvPr>
          <p:cNvSpPr txBox="1"/>
          <p:nvPr/>
        </p:nvSpPr>
        <p:spPr>
          <a:xfrm>
            <a:off x="409833" y="2819400"/>
            <a:ext cx="2526957"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dirty="0">
                <a:solidFill>
                  <a:srgbClr val="404040"/>
                </a:solidFill>
              </a:rPr>
              <a:t>Bolsover District contains some of the most deprived areas in Derbyshire, Some of these being Langwith, Shirebrook South and </a:t>
            </a:r>
            <a:r>
              <a:rPr lang="en-GB" dirty="0" err="1">
                <a:solidFill>
                  <a:srgbClr val="404040"/>
                </a:solidFill>
              </a:rPr>
              <a:t>Pleasley</a:t>
            </a:r>
            <a:r>
              <a:rPr lang="en-GB" dirty="0">
                <a:solidFill>
                  <a:srgbClr val="404040"/>
                </a:solidFill>
              </a:rPr>
              <a:t> MSOA. </a:t>
            </a:r>
            <a:endParaRPr lang="en-GB" dirty="0">
              <a:cs typeface="Calibri" panose="020F0502020204030204"/>
            </a:endParaRPr>
          </a:p>
        </p:txBody>
      </p:sp>
      <p:sp>
        <p:nvSpPr>
          <p:cNvPr id="29" name="TextBox 28">
            <a:extLst>
              <a:ext uri="{FF2B5EF4-FFF2-40B4-BE49-F238E27FC236}">
                <a16:creationId xmlns:a16="http://schemas.microsoft.com/office/drawing/2014/main" id="{547C037E-14DD-D8DE-F9E9-A4D94B4FB55D}"/>
              </a:ext>
            </a:extLst>
          </p:cNvPr>
          <p:cNvSpPr txBox="1"/>
          <p:nvPr/>
        </p:nvSpPr>
        <p:spPr>
          <a:xfrm>
            <a:off x="3045941" y="2881184"/>
            <a:ext cx="2115065"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dirty="0">
                <a:solidFill>
                  <a:srgbClr val="404040"/>
                </a:solidFill>
              </a:rPr>
              <a:t>This MSOA also contains the Low vaccination uptake LSOAs.</a:t>
            </a:r>
            <a:endParaRPr lang="en-GB" dirty="0">
              <a:cs typeface="Calibri" panose="020F0502020204030204"/>
            </a:endParaRPr>
          </a:p>
        </p:txBody>
      </p:sp>
      <p:sp>
        <p:nvSpPr>
          <p:cNvPr id="30" name="TextBox 29">
            <a:extLst>
              <a:ext uri="{FF2B5EF4-FFF2-40B4-BE49-F238E27FC236}">
                <a16:creationId xmlns:a16="http://schemas.microsoft.com/office/drawing/2014/main" id="{8216CBD9-CA69-27EF-79F6-3535FB84B31D}"/>
              </a:ext>
            </a:extLst>
          </p:cNvPr>
          <p:cNvSpPr txBox="1"/>
          <p:nvPr/>
        </p:nvSpPr>
        <p:spPr>
          <a:xfrm>
            <a:off x="5239265" y="2850292"/>
            <a:ext cx="2743200"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a:solidFill>
                  <a:srgbClr val="404040"/>
                </a:solidFill>
              </a:rPr>
              <a:t>Bolsover has been disproportionality affected by covid-19 as it contains the highest rates of Deaths with COVID-19 on the death certificate in Derbyshire.</a:t>
            </a:r>
            <a:endParaRPr lang="en-GB"/>
          </a:p>
        </p:txBody>
      </p:sp>
      <p:sp>
        <p:nvSpPr>
          <p:cNvPr id="31" name="TextBox 30">
            <a:extLst>
              <a:ext uri="{FF2B5EF4-FFF2-40B4-BE49-F238E27FC236}">
                <a16:creationId xmlns:a16="http://schemas.microsoft.com/office/drawing/2014/main" id="{6DE2E095-650A-ACC2-AF50-185F64D1AF0D}"/>
              </a:ext>
            </a:extLst>
          </p:cNvPr>
          <p:cNvSpPr txBox="1"/>
          <p:nvPr/>
        </p:nvSpPr>
        <p:spPr>
          <a:xfrm>
            <a:off x="8143103" y="2819400"/>
            <a:ext cx="3371334"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a:solidFill>
                  <a:srgbClr val="404040"/>
                </a:solidFill>
              </a:rPr>
              <a:t>From intelligence from the community, we know that many individuals originally from Eastern European countries reside in Shirebrook. Prior to the covid-19 Vaccination rollout of the first dose it was identified that there would be some barriers to vaccination uptake from certain groups such as those living in areas of Deprivation and Ethnic Minority groups.</a:t>
            </a:r>
            <a:endParaRPr lang="en-GB"/>
          </a:p>
        </p:txBody>
      </p:sp>
    </p:spTree>
    <p:extLst>
      <p:ext uri="{BB962C8B-B14F-4D97-AF65-F5344CB8AC3E}">
        <p14:creationId xmlns:p14="http://schemas.microsoft.com/office/powerpoint/2010/main" val="22757148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F9509-DB7F-5902-8A16-6CC31B9908CB}"/>
              </a:ext>
            </a:extLst>
          </p:cNvPr>
          <p:cNvSpPr>
            <a:spLocks noGrp="1"/>
          </p:cNvSpPr>
          <p:nvPr>
            <p:ph type="title"/>
          </p:nvPr>
        </p:nvSpPr>
        <p:spPr/>
        <p:txBody>
          <a:bodyPr/>
          <a:lstStyle/>
          <a:p>
            <a:r>
              <a:rPr lang="en-GB" dirty="0">
                <a:cs typeface="Calibri Light"/>
              </a:rPr>
              <a:t>Need</a:t>
            </a:r>
            <a:endParaRPr lang="en-GB" dirty="0"/>
          </a:p>
        </p:txBody>
      </p:sp>
      <p:pic>
        <p:nvPicPr>
          <p:cNvPr id="4" name="Picture 5" descr="Chart&#10;&#10;Description automatically generated">
            <a:extLst>
              <a:ext uri="{FF2B5EF4-FFF2-40B4-BE49-F238E27FC236}">
                <a16:creationId xmlns:a16="http://schemas.microsoft.com/office/drawing/2014/main" id="{1E03FB59-B845-572B-BCFB-080B297B34FF}"/>
              </a:ext>
            </a:extLst>
          </p:cNvPr>
          <p:cNvPicPr>
            <a:picLocks noGrp="1" noChangeAspect="1"/>
          </p:cNvPicPr>
          <p:nvPr>
            <p:ph idx="1"/>
          </p:nvPr>
        </p:nvPicPr>
        <p:blipFill>
          <a:blip r:embed="rId2"/>
          <a:stretch>
            <a:fillRect/>
          </a:stretch>
        </p:blipFill>
        <p:spPr>
          <a:xfrm>
            <a:off x="1144133" y="2350403"/>
            <a:ext cx="4157019" cy="3127290"/>
          </a:xfrm>
        </p:spPr>
      </p:pic>
      <p:pic>
        <p:nvPicPr>
          <p:cNvPr id="5" name="Picture 4" descr="A picture containing clipart&#10;&#10;Description automatically generated">
            <a:extLst>
              <a:ext uri="{FF2B5EF4-FFF2-40B4-BE49-F238E27FC236}">
                <a16:creationId xmlns:a16="http://schemas.microsoft.com/office/drawing/2014/main" id="{A6986973-40E1-2BFC-221E-DAA0998E44E4}"/>
              </a:ext>
            </a:extLst>
          </p:cNvPr>
          <p:cNvPicPr>
            <a:picLocks noChangeAspect="1"/>
          </p:cNvPicPr>
          <p:nvPr/>
        </p:nvPicPr>
        <p:blipFill>
          <a:blip r:embed="rId3"/>
          <a:stretch>
            <a:fillRect/>
          </a:stretch>
        </p:blipFill>
        <p:spPr>
          <a:xfrm>
            <a:off x="194733" y="5478103"/>
            <a:ext cx="2743200" cy="795528"/>
          </a:xfrm>
          <a:prstGeom prst="rect">
            <a:avLst/>
          </a:prstGeom>
        </p:spPr>
      </p:pic>
      <p:pic>
        <p:nvPicPr>
          <p:cNvPr id="7" name="Picture 5" descr="Icon&#10;&#10;Description automatically generated">
            <a:extLst>
              <a:ext uri="{FF2B5EF4-FFF2-40B4-BE49-F238E27FC236}">
                <a16:creationId xmlns:a16="http://schemas.microsoft.com/office/drawing/2014/main" id="{3780A76E-2D39-536A-6AAF-0D9F57744296}"/>
              </a:ext>
            </a:extLst>
          </p:cNvPr>
          <p:cNvPicPr>
            <a:picLocks noChangeAspect="1"/>
          </p:cNvPicPr>
          <p:nvPr/>
        </p:nvPicPr>
        <p:blipFill>
          <a:blip r:embed="rId4"/>
          <a:stretch>
            <a:fillRect/>
          </a:stretch>
        </p:blipFill>
        <p:spPr>
          <a:xfrm>
            <a:off x="221721" y="4679950"/>
            <a:ext cx="809625" cy="800100"/>
          </a:xfrm>
          <a:prstGeom prst="rect">
            <a:avLst/>
          </a:prstGeom>
        </p:spPr>
      </p:pic>
      <p:pic>
        <p:nvPicPr>
          <p:cNvPr id="9" name="Picture 6" descr="Icon&#10;&#10;Description automatically generated">
            <a:extLst>
              <a:ext uri="{FF2B5EF4-FFF2-40B4-BE49-F238E27FC236}">
                <a16:creationId xmlns:a16="http://schemas.microsoft.com/office/drawing/2014/main" id="{D9E2AC74-7967-6344-4A37-9D2EE70215A9}"/>
              </a:ext>
            </a:extLst>
          </p:cNvPr>
          <p:cNvPicPr>
            <a:picLocks noChangeAspect="1"/>
          </p:cNvPicPr>
          <p:nvPr/>
        </p:nvPicPr>
        <p:blipFill>
          <a:blip r:embed="rId5"/>
          <a:stretch>
            <a:fillRect/>
          </a:stretch>
        </p:blipFill>
        <p:spPr>
          <a:xfrm>
            <a:off x="9881285" y="-2776"/>
            <a:ext cx="2310715" cy="1177843"/>
          </a:xfrm>
          <a:prstGeom prst="rect">
            <a:avLst/>
          </a:prstGeom>
        </p:spPr>
      </p:pic>
      <p:sp>
        <p:nvSpPr>
          <p:cNvPr id="6" name="TextBox 5">
            <a:extLst>
              <a:ext uri="{FF2B5EF4-FFF2-40B4-BE49-F238E27FC236}">
                <a16:creationId xmlns:a16="http://schemas.microsoft.com/office/drawing/2014/main" id="{97ECB28C-7302-E8ED-72A3-C24150CBB27A}"/>
              </a:ext>
            </a:extLst>
          </p:cNvPr>
          <p:cNvSpPr txBox="1"/>
          <p:nvPr/>
        </p:nvSpPr>
        <p:spPr>
          <a:xfrm>
            <a:off x="1223319" y="1717590"/>
            <a:ext cx="4833551"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200" b="1" dirty="0">
                <a:solidFill>
                  <a:srgbClr val="003300"/>
                </a:solidFill>
              </a:rPr>
              <a:t>Cumulative percentage of adults aged 18+ who have received three COVID-19 vaccinations in England, by national deprivation quintile, November 2021 to October 2022</a:t>
            </a:r>
          </a:p>
          <a:p>
            <a:endParaRPr lang="en-GB"/>
          </a:p>
        </p:txBody>
      </p:sp>
      <p:sp>
        <p:nvSpPr>
          <p:cNvPr id="8" name="TextBox 7">
            <a:extLst>
              <a:ext uri="{FF2B5EF4-FFF2-40B4-BE49-F238E27FC236}">
                <a16:creationId xmlns:a16="http://schemas.microsoft.com/office/drawing/2014/main" id="{7AC7A983-8507-BA8F-4847-994D43B59082}"/>
              </a:ext>
            </a:extLst>
          </p:cNvPr>
          <p:cNvSpPr txBox="1"/>
          <p:nvPr/>
        </p:nvSpPr>
        <p:spPr>
          <a:xfrm>
            <a:off x="7792995" y="6021859"/>
            <a:ext cx="4401065"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000" dirty="0"/>
              <a:t>Source: COVID-19 Health Inequalities Monitoring for England (CHIME) tool </a:t>
            </a:r>
            <a:endParaRPr lang="en-GB"/>
          </a:p>
        </p:txBody>
      </p:sp>
      <p:pic>
        <p:nvPicPr>
          <p:cNvPr id="10" name="Picture 10" descr="Graphical user interface, chart&#10;&#10;Description automatically generated">
            <a:extLst>
              <a:ext uri="{FF2B5EF4-FFF2-40B4-BE49-F238E27FC236}">
                <a16:creationId xmlns:a16="http://schemas.microsoft.com/office/drawing/2014/main" id="{6EEEBB20-AB32-39FF-B68F-94E33A7C3617}"/>
              </a:ext>
            </a:extLst>
          </p:cNvPr>
          <p:cNvPicPr>
            <a:picLocks noChangeAspect="1"/>
          </p:cNvPicPr>
          <p:nvPr/>
        </p:nvPicPr>
        <p:blipFill>
          <a:blip r:embed="rId6"/>
          <a:stretch>
            <a:fillRect/>
          </a:stretch>
        </p:blipFill>
        <p:spPr>
          <a:xfrm>
            <a:off x="5692345" y="2173084"/>
            <a:ext cx="5049794" cy="3675424"/>
          </a:xfrm>
          <a:prstGeom prst="rect">
            <a:avLst/>
          </a:prstGeom>
        </p:spPr>
      </p:pic>
      <p:sp>
        <p:nvSpPr>
          <p:cNvPr id="11" name="TextBox 10">
            <a:extLst>
              <a:ext uri="{FF2B5EF4-FFF2-40B4-BE49-F238E27FC236}">
                <a16:creationId xmlns:a16="http://schemas.microsoft.com/office/drawing/2014/main" id="{116EE914-4258-BB1C-399E-039351651271}"/>
              </a:ext>
            </a:extLst>
          </p:cNvPr>
          <p:cNvSpPr txBox="1"/>
          <p:nvPr/>
        </p:nvSpPr>
        <p:spPr>
          <a:xfrm>
            <a:off x="5826211" y="1717589"/>
            <a:ext cx="516306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200" b="1" dirty="0">
                <a:solidFill>
                  <a:srgbClr val="003300"/>
                </a:solidFill>
              </a:rPr>
              <a:t>Cumulative percentage of adults aged 18+ who have not received a vaccination in England, by ethnic group, December 2020 to October 2022</a:t>
            </a:r>
          </a:p>
        </p:txBody>
      </p:sp>
    </p:spTree>
    <p:extLst>
      <p:ext uri="{BB962C8B-B14F-4D97-AF65-F5344CB8AC3E}">
        <p14:creationId xmlns:p14="http://schemas.microsoft.com/office/powerpoint/2010/main" val="33186929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F9509-DB7F-5902-8A16-6CC31B9908CB}"/>
              </a:ext>
            </a:extLst>
          </p:cNvPr>
          <p:cNvSpPr>
            <a:spLocks noGrp="1"/>
          </p:cNvSpPr>
          <p:nvPr>
            <p:ph type="title"/>
          </p:nvPr>
        </p:nvSpPr>
        <p:spPr/>
        <p:txBody>
          <a:bodyPr/>
          <a:lstStyle/>
          <a:p>
            <a:r>
              <a:rPr lang="en-GB" dirty="0">
                <a:cs typeface="Calibri Light"/>
              </a:rPr>
              <a:t>Approach</a:t>
            </a:r>
            <a:endParaRPr lang="en-GB" dirty="0"/>
          </a:p>
        </p:txBody>
      </p:sp>
      <p:pic>
        <p:nvPicPr>
          <p:cNvPr id="4" name="Picture 5" descr="A picture containing text, indoor&#10;&#10;Description automatically generated">
            <a:extLst>
              <a:ext uri="{FF2B5EF4-FFF2-40B4-BE49-F238E27FC236}">
                <a16:creationId xmlns:a16="http://schemas.microsoft.com/office/drawing/2014/main" id="{46E66F60-D837-F66D-19C4-4BACC0C64932}"/>
              </a:ext>
            </a:extLst>
          </p:cNvPr>
          <p:cNvPicPr>
            <a:picLocks noGrp="1" noChangeAspect="1"/>
          </p:cNvPicPr>
          <p:nvPr>
            <p:ph idx="1"/>
          </p:nvPr>
        </p:nvPicPr>
        <p:blipFill>
          <a:blip r:embed="rId2"/>
          <a:stretch>
            <a:fillRect/>
          </a:stretch>
        </p:blipFill>
        <p:spPr>
          <a:xfrm>
            <a:off x="1220047" y="2180484"/>
            <a:ext cx="4761469" cy="2740367"/>
          </a:xfrm>
        </p:spPr>
      </p:pic>
      <p:pic>
        <p:nvPicPr>
          <p:cNvPr id="5" name="Picture 4" descr="A picture containing clipart&#10;&#10;Description automatically generated">
            <a:extLst>
              <a:ext uri="{FF2B5EF4-FFF2-40B4-BE49-F238E27FC236}">
                <a16:creationId xmlns:a16="http://schemas.microsoft.com/office/drawing/2014/main" id="{A6986973-40E1-2BFC-221E-DAA0998E44E4}"/>
              </a:ext>
            </a:extLst>
          </p:cNvPr>
          <p:cNvPicPr>
            <a:picLocks noChangeAspect="1"/>
          </p:cNvPicPr>
          <p:nvPr/>
        </p:nvPicPr>
        <p:blipFill>
          <a:blip r:embed="rId3"/>
          <a:stretch>
            <a:fillRect/>
          </a:stretch>
        </p:blipFill>
        <p:spPr>
          <a:xfrm>
            <a:off x="194733" y="5478103"/>
            <a:ext cx="2743200" cy="795528"/>
          </a:xfrm>
          <a:prstGeom prst="rect">
            <a:avLst/>
          </a:prstGeom>
        </p:spPr>
      </p:pic>
      <p:pic>
        <p:nvPicPr>
          <p:cNvPr id="7" name="Picture 5" descr="Icon&#10;&#10;Description automatically generated">
            <a:extLst>
              <a:ext uri="{FF2B5EF4-FFF2-40B4-BE49-F238E27FC236}">
                <a16:creationId xmlns:a16="http://schemas.microsoft.com/office/drawing/2014/main" id="{3780A76E-2D39-536A-6AAF-0D9F57744296}"/>
              </a:ext>
            </a:extLst>
          </p:cNvPr>
          <p:cNvPicPr>
            <a:picLocks noChangeAspect="1"/>
          </p:cNvPicPr>
          <p:nvPr/>
        </p:nvPicPr>
        <p:blipFill>
          <a:blip r:embed="rId4"/>
          <a:stretch>
            <a:fillRect/>
          </a:stretch>
        </p:blipFill>
        <p:spPr>
          <a:xfrm>
            <a:off x="221721" y="4679950"/>
            <a:ext cx="809625" cy="800100"/>
          </a:xfrm>
          <a:prstGeom prst="rect">
            <a:avLst/>
          </a:prstGeom>
        </p:spPr>
      </p:pic>
      <p:pic>
        <p:nvPicPr>
          <p:cNvPr id="9" name="Picture 6" descr="Icon&#10;&#10;Description automatically generated">
            <a:extLst>
              <a:ext uri="{FF2B5EF4-FFF2-40B4-BE49-F238E27FC236}">
                <a16:creationId xmlns:a16="http://schemas.microsoft.com/office/drawing/2014/main" id="{D9E2AC74-7967-6344-4A37-9D2EE70215A9}"/>
              </a:ext>
            </a:extLst>
          </p:cNvPr>
          <p:cNvPicPr>
            <a:picLocks noChangeAspect="1"/>
          </p:cNvPicPr>
          <p:nvPr/>
        </p:nvPicPr>
        <p:blipFill>
          <a:blip r:embed="rId5"/>
          <a:stretch>
            <a:fillRect/>
          </a:stretch>
        </p:blipFill>
        <p:spPr>
          <a:xfrm>
            <a:off x="9881285" y="-2776"/>
            <a:ext cx="2310715" cy="1177843"/>
          </a:xfrm>
          <a:prstGeom prst="rect">
            <a:avLst/>
          </a:prstGeom>
        </p:spPr>
      </p:pic>
      <p:pic>
        <p:nvPicPr>
          <p:cNvPr id="6" name="Picture 7">
            <a:extLst>
              <a:ext uri="{FF2B5EF4-FFF2-40B4-BE49-F238E27FC236}">
                <a16:creationId xmlns:a16="http://schemas.microsoft.com/office/drawing/2014/main" id="{E7FAC8A9-E2D2-B89A-A961-E42C3A39CB37}"/>
              </a:ext>
            </a:extLst>
          </p:cNvPr>
          <p:cNvPicPr>
            <a:picLocks noChangeAspect="1"/>
          </p:cNvPicPr>
          <p:nvPr/>
        </p:nvPicPr>
        <p:blipFill>
          <a:blip r:embed="rId6"/>
          <a:stretch>
            <a:fillRect/>
          </a:stretch>
        </p:blipFill>
        <p:spPr>
          <a:xfrm>
            <a:off x="6207210" y="2179071"/>
            <a:ext cx="4905632" cy="2746991"/>
          </a:xfrm>
          <a:prstGeom prst="rect">
            <a:avLst/>
          </a:prstGeom>
        </p:spPr>
      </p:pic>
      <p:sp>
        <p:nvSpPr>
          <p:cNvPr id="10" name="Content Placeholder 2">
            <a:extLst>
              <a:ext uri="{FF2B5EF4-FFF2-40B4-BE49-F238E27FC236}">
                <a16:creationId xmlns:a16="http://schemas.microsoft.com/office/drawing/2014/main" id="{DE423AC6-A478-7EBC-7B38-A9D9B5604729}"/>
              </a:ext>
            </a:extLst>
          </p:cNvPr>
          <p:cNvSpPr txBox="1">
            <a:spLocks/>
          </p:cNvSpPr>
          <p:nvPr/>
        </p:nvSpPr>
        <p:spPr>
          <a:xfrm>
            <a:off x="1148767" y="1825139"/>
            <a:ext cx="2458995" cy="573766"/>
          </a:xfrm>
          <a:prstGeom prst="rect">
            <a:avLst/>
          </a:prstGeom>
        </p:spPr>
        <p:txBody>
          <a:bodyPr vert="horz" lIns="0" tIns="45720" rIns="0" bIns="45720" rtlCol="0" anchor="t">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GB" dirty="0">
                <a:cs typeface="Calibri"/>
              </a:rPr>
              <a:t>Pants and tops</a:t>
            </a:r>
            <a:endParaRPr lang="en-GB" dirty="0"/>
          </a:p>
        </p:txBody>
      </p:sp>
    </p:spTree>
    <p:extLst>
      <p:ext uri="{BB962C8B-B14F-4D97-AF65-F5344CB8AC3E}">
        <p14:creationId xmlns:p14="http://schemas.microsoft.com/office/powerpoint/2010/main" val="708651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F9509-DB7F-5902-8A16-6CC31B9908CB}"/>
              </a:ext>
            </a:extLst>
          </p:cNvPr>
          <p:cNvSpPr>
            <a:spLocks noGrp="1"/>
          </p:cNvSpPr>
          <p:nvPr>
            <p:ph type="title"/>
          </p:nvPr>
        </p:nvSpPr>
        <p:spPr/>
        <p:txBody>
          <a:bodyPr/>
          <a:lstStyle/>
          <a:p>
            <a:r>
              <a:rPr lang="en-GB" dirty="0">
                <a:cs typeface="Calibri Light"/>
              </a:rPr>
              <a:t>Approach</a:t>
            </a:r>
            <a:endParaRPr lang="en-GB" dirty="0"/>
          </a:p>
        </p:txBody>
      </p:sp>
      <p:pic>
        <p:nvPicPr>
          <p:cNvPr id="5" name="Picture 4" descr="A picture containing clipart&#10;&#10;Description automatically generated">
            <a:extLst>
              <a:ext uri="{FF2B5EF4-FFF2-40B4-BE49-F238E27FC236}">
                <a16:creationId xmlns:a16="http://schemas.microsoft.com/office/drawing/2014/main" id="{A6986973-40E1-2BFC-221E-DAA0998E44E4}"/>
              </a:ext>
            </a:extLst>
          </p:cNvPr>
          <p:cNvPicPr>
            <a:picLocks noChangeAspect="1"/>
          </p:cNvPicPr>
          <p:nvPr/>
        </p:nvPicPr>
        <p:blipFill>
          <a:blip r:embed="rId2"/>
          <a:stretch>
            <a:fillRect/>
          </a:stretch>
        </p:blipFill>
        <p:spPr>
          <a:xfrm>
            <a:off x="194733" y="5478103"/>
            <a:ext cx="2743200" cy="795528"/>
          </a:xfrm>
          <a:prstGeom prst="rect">
            <a:avLst/>
          </a:prstGeom>
        </p:spPr>
      </p:pic>
      <p:pic>
        <p:nvPicPr>
          <p:cNvPr id="7" name="Picture 5" descr="Icon&#10;&#10;Description automatically generated">
            <a:extLst>
              <a:ext uri="{FF2B5EF4-FFF2-40B4-BE49-F238E27FC236}">
                <a16:creationId xmlns:a16="http://schemas.microsoft.com/office/drawing/2014/main" id="{3780A76E-2D39-536A-6AAF-0D9F57744296}"/>
              </a:ext>
            </a:extLst>
          </p:cNvPr>
          <p:cNvPicPr>
            <a:picLocks noChangeAspect="1"/>
          </p:cNvPicPr>
          <p:nvPr/>
        </p:nvPicPr>
        <p:blipFill>
          <a:blip r:embed="rId3"/>
          <a:stretch>
            <a:fillRect/>
          </a:stretch>
        </p:blipFill>
        <p:spPr>
          <a:xfrm>
            <a:off x="221721" y="4679950"/>
            <a:ext cx="809625" cy="800100"/>
          </a:xfrm>
          <a:prstGeom prst="rect">
            <a:avLst/>
          </a:prstGeom>
        </p:spPr>
      </p:pic>
      <p:pic>
        <p:nvPicPr>
          <p:cNvPr id="9" name="Picture 6" descr="Icon&#10;&#10;Description automatically generated">
            <a:extLst>
              <a:ext uri="{FF2B5EF4-FFF2-40B4-BE49-F238E27FC236}">
                <a16:creationId xmlns:a16="http://schemas.microsoft.com/office/drawing/2014/main" id="{D9E2AC74-7967-6344-4A37-9D2EE70215A9}"/>
              </a:ext>
            </a:extLst>
          </p:cNvPr>
          <p:cNvPicPr>
            <a:picLocks noChangeAspect="1"/>
          </p:cNvPicPr>
          <p:nvPr/>
        </p:nvPicPr>
        <p:blipFill>
          <a:blip r:embed="rId4"/>
          <a:stretch>
            <a:fillRect/>
          </a:stretch>
        </p:blipFill>
        <p:spPr>
          <a:xfrm>
            <a:off x="9881285" y="-2776"/>
            <a:ext cx="2310715" cy="1177843"/>
          </a:xfrm>
          <a:prstGeom prst="rect">
            <a:avLst/>
          </a:prstGeom>
        </p:spPr>
      </p:pic>
      <p:pic>
        <p:nvPicPr>
          <p:cNvPr id="10" name="Picture 10" descr="A picture containing text, person, ceiling, indoor&#10;&#10;Description automatically generated">
            <a:extLst>
              <a:ext uri="{FF2B5EF4-FFF2-40B4-BE49-F238E27FC236}">
                <a16:creationId xmlns:a16="http://schemas.microsoft.com/office/drawing/2014/main" id="{3E2F529B-F0DD-D23D-4ADD-DCDA17B42487}"/>
              </a:ext>
            </a:extLst>
          </p:cNvPr>
          <p:cNvPicPr>
            <a:picLocks noGrp="1" noChangeAspect="1"/>
          </p:cNvPicPr>
          <p:nvPr>
            <p:ph idx="1"/>
          </p:nvPr>
        </p:nvPicPr>
        <p:blipFill>
          <a:blip r:embed="rId5"/>
          <a:stretch>
            <a:fillRect/>
          </a:stretch>
        </p:blipFill>
        <p:spPr>
          <a:xfrm>
            <a:off x="4600677" y="2242154"/>
            <a:ext cx="3494388" cy="2664168"/>
          </a:xfrm>
        </p:spPr>
      </p:pic>
      <p:pic>
        <p:nvPicPr>
          <p:cNvPr id="11" name="Picture 11" descr="A picture containing text, person, holding, accessory&#10;&#10;Description automatically generated">
            <a:extLst>
              <a:ext uri="{FF2B5EF4-FFF2-40B4-BE49-F238E27FC236}">
                <a16:creationId xmlns:a16="http://schemas.microsoft.com/office/drawing/2014/main" id="{9AC4C685-163E-6D1B-48B9-491613533726}"/>
              </a:ext>
            </a:extLst>
          </p:cNvPr>
          <p:cNvPicPr>
            <a:picLocks noChangeAspect="1"/>
          </p:cNvPicPr>
          <p:nvPr/>
        </p:nvPicPr>
        <p:blipFill>
          <a:blip r:embed="rId6"/>
          <a:stretch>
            <a:fillRect/>
          </a:stretch>
        </p:blipFill>
        <p:spPr>
          <a:xfrm>
            <a:off x="1099751" y="2241600"/>
            <a:ext cx="3350739" cy="2663122"/>
          </a:xfrm>
          <a:prstGeom prst="rect">
            <a:avLst/>
          </a:prstGeom>
        </p:spPr>
      </p:pic>
      <p:pic>
        <p:nvPicPr>
          <p:cNvPr id="12" name="Picture 12" descr="A picture containing indoor, floor, ceiling, bedroom&#10;&#10;Description automatically generated">
            <a:extLst>
              <a:ext uri="{FF2B5EF4-FFF2-40B4-BE49-F238E27FC236}">
                <a16:creationId xmlns:a16="http://schemas.microsoft.com/office/drawing/2014/main" id="{58C4B532-5965-ADF5-455C-E0D9190CC994}"/>
              </a:ext>
            </a:extLst>
          </p:cNvPr>
          <p:cNvPicPr>
            <a:picLocks noChangeAspect="1"/>
          </p:cNvPicPr>
          <p:nvPr/>
        </p:nvPicPr>
        <p:blipFill>
          <a:blip r:embed="rId7"/>
          <a:stretch>
            <a:fillRect/>
          </a:stretch>
        </p:blipFill>
        <p:spPr>
          <a:xfrm>
            <a:off x="8215184" y="2242751"/>
            <a:ext cx="2650524" cy="2660821"/>
          </a:xfrm>
          <a:prstGeom prst="rect">
            <a:avLst/>
          </a:prstGeom>
        </p:spPr>
      </p:pic>
      <p:sp>
        <p:nvSpPr>
          <p:cNvPr id="14" name="Content Placeholder 2">
            <a:extLst>
              <a:ext uri="{FF2B5EF4-FFF2-40B4-BE49-F238E27FC236}">
                <a16:creationId xmlns:a16="http://schemas.microsoft.com/office/drawing/2014/main" id="{7064EA45-F5BC-F611-72A6-3707BAE8C77B}"/>
              </a:ext>
            </a:extLst>
          </p:cNvPr>
          <p:cNvSpPr txBox="1">
            <a:spLocks/>
          </p:cNvSpPr>
          <p:nvPr/>
        </p:nvSpPr>
        <p:spPr>
          <a:xfrm>
            <a:off x="1097280" y="1804544"/>
            <a:ext cx="2458995" cy="573766"/>
          </a:xfrm>
          <a:prstGeom prst="rect">
            <a:avLst/>
          </a:prstGeom>
        </p:spPr>
        <p:txBody>
          <a:bodyPr vert="horz" lIns="0" tIns="45720" rIns="0" bIns="45720" rtlCol="0" anchor="t">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GB" dirty="0">
                <a:cs typeface="Calibri"/>
              </a:rPr>
              <a:t>Spin the wheel</a:t>
            </a:r>
            <a:endParaRPr lang="en-GB" dirty="0"/>
          </a:p>
        </p:txBody>
      </p:sp>
    </p:spTree>
    <p:extLst>
      <p:ext uri="{BB962C8B-B14F-4D97-AF65-F5344CB8AC3E}">
        <p14:creationId xmlns:p14="http://schemas.microsoft.com/office/powerpoint/2010/main" val="10997764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F9509-DB7F-5902-8A16-6CC31B9908CB}"/>
              </a:ext>
            </a:extLst>
          </p:cNvPr>
          <p:cNvSpPr>
            <a:spLocks noGrp="1"/>
          </p:cNvSpPr>
          <p:nvPr>
            <p:ph type="title"/>
          </p:nvPr>
        </p:nvSpPr>
        <p:spPr/>
        <p:txBody>
          <a:bodyPr/>
          <a:lstStyle/>
          <a:p>
            <a:r>
              <a:rPr lang="en-GB" dirty="0">
                <a:cs typeface="Calibri Light"/>
              </a:rPr>
              <a:t>Partners</a:t>
            </a:r>
            <a:endParaRPr lang="en-GB" dirty="0"/>
          </a:p>
        </p:txBody>
      </p:sp>
      <p:pic>
        <p:nvPicPr>
          <p:cNvPr id="5" name="Picture 4" descr="A picture containing clipart&#10;&#10;Description automatically generated">
            <a:extLst>
              <a:ext uri="{FF2B5EF4-FFF2-40B4-BE49-F238E27FC236}">
                <a16:creationId xmlns:a16="http://schemas.microsoft.com/office/drawing/2014/main" id="{A6986973-40E1-2BFC-221E-DAA0998E44E4}"/>
              </a:ext>
            </a:extLst>
          </p:cNvPr>
          <p:cNvPicPr>
            <a:picLocks noChangeAspect="1"/>
          </p:cNvPicPr>
          <p:nvPr/>
        </p:nvPicPr>
        <p:blipFill>
          <a:blip r:embed="rId2"/>
          <a:stretch>
            <a:fillRect/>
          </a:stretch>
        </p:blipFill>
        <p:spPr>
          <a:xfrm>
            <a:off x="194733" y="5478103"/>
            <a:ext cx="2743200" cy="795528"/>
          </a:xfrm>
          <a:prstGeom prst="rect">
            <a:avLst/>
          </a:prstGeom>
        </p:spPr>
      </p:pic>
      <p:pic>
        <p:nvPicPr>
          <p:cNvPr id="7" name="Picture 5" descr="Icon&#10;&#10;Description automatically generated">
            <a:extLst>
              <a:ext uri="{FF2B5EF4-FFF2-40B4-BE49-F238E27FC236}">
                <a16:creationId xmlns:a16="http://schemas.microsoft.com/office/drawing/2014/main" id="{3780A76E-2D39-536A-6AAF-0D9F57744296}"/>
              </a:ext>
            </a:extLst>
          </p:cNvPr>
          <p:cNvPicPr>
            <a:picLocks noChangeAspect="1"/>
          </p:cNvPicPr>
          <p:nvPr/>
        </p:nvPicPr>
        <p:blipFill>
          <a:blip r:embed="rId3"/>
          <a:stretch>
            <a:fillRect/>
          </a:stretch>
        </p:blipFill>
        <p:spPr>
          <a:xfrm>
            <a:off x="221721" y="4679950"/>
            <a:ext cx="809625" cy="800100"/>
          </a:xfrm>
          <a:prstGeom prst="rect">
            <a:avLst/>
          </a:prstGeom>
        </p:spPr>
      </p:pic>
      <p:pic>
        <p:nvPicPr>
          <p:cNvPr id="9" name="Picture 6" descr="Icon&#10;&#10;Description automatically generated">
            <a:extLst>
              <a:ext uri="{FF2B5EF4-FFF2-40B4-BE49-F238E27FC236}">
                <a16:creationId xmlns:a16="http://schemas.microsoft.com/office/drawing/2014/main" id="{D9E2AC74-7967-6344-4A37-9D2EE70215A9}"/>
              </a:ext>
            </a:extLst>
          </p:cNvPr>
          <p:cNvPicPr>
            <a:picLocks noChangeAspect="1"/>
          </p:cNvPicPr>
          <p:nvPr/>
        </p:nvPicPr>
        <p:blipFill>
          <a:blip r:embed="rId4"/>
          <a:stretch>
            <a:fillRect/>
          </a:stretch>
        </p:blipFill>
        <p:spPr>
          <a:xfrm>
            <a:off x="9881285" y="-2776"/>
            <a:ext cx="2310715" cy="1177843"/>
          </a:xfrm>
          <a:prstGeom prst="rect">
            <a:avLst/>
          </a:prstGeom>
        </p:spPr>
      </p:pic>
      <p:pic>
        <p:nvPicPr>
          <p:cNvPr id="4" name="Picture 5" descr="Logo&#10;&#10;Description automatically generated">
            <a:extLst>
              <a:ext uri="{FF2B5EF4-FFF2-40B4-BE49-F238E27FC236}">
                <a16:creationId xmlns:a16="http://schemas.microsoft.com/office/drawing/2014/main" id="{9E6E0332-0347-A2B3-CB3C-41D7F6086E57}"/>
              </a:ext>
            </a:extLst>
          </p:cNvPr>
          <p:cNvPicPr>
            <a:picLocks noChangeAspect="1"/>
          </p:cNvPicPr>
          <p:nvPr/>
        </p:nvPicPr>
        <p:blipFill>
          <a:blip r:embed="rId5"/>
          <a:stretch>
            <a:fillRect/>
          </a:stretch>
        </p:blipFill>
        <p:spPr>
          <a:xfrm>
            <a:off x="7117292" y="2012950"/>
            <a:ext cx="1733550" cy="1714500"/>
          </a:xfrm>
          <a:prstGeom prst="rect">
            <a:avLst/>
          </a:prstGeom>
        </p:spPr>
      </p:pic>
      <p:pic>
        <p:nvPicPr>
          <p:cNvPr id="6" name="Picture 7">
            <a:extLst>
              <a:ext uri="{FF2B5EF4-FFF2-40B4-BE49-F238E27FC236}">
                <a16:creationId xmlns:a16="http://schemas.microsoft.com/office/drawing/2014/main" id="{9EA82D10-0268-17B6-C2D1-E6CE10D1EDC7}"/>
              </a:ext>
            </a:extLst>
          </p:cNvPr>
          <p:cNvPicPr>
            <a:picLocks noChangeAspect="1"/>
          </p:cNvPicPr>
          <p:nvPr/>
        </p:nvPicPr>
        <p:blipFill>
          <a:blip r:embed="rId6"/>
          <a:stretch>
            <a:fillRect/>
          </a:stretch>
        </p:blipFill>
        <p:spPr>
          <a:xfrm>
            <a:off x="2508251" y="2127250"/>
            <a:ext cx="1485900" cy="1485900"/>
          </a:xfrm>
          <a:prstGeom prst="rect">
            <a:avLst/>
          </a:prstGeom>
        </p:spPr>
      </p:pic>
      <p:pic>
        <p:nvPicPr>
          <p:cNvPr id="8" name="Picture 9" descr="Logo&#10;&#10;Description automatically generated">
            <a:extLst>
              <a:ext uri="{FF2B5EF4-FFF2-40B4-BE49-F238E27FC236}">
                <a16:creationId xmlns:a16="http://schemas.microsoft.com/office/drawing/2014/main" id="{6A8EE6BA-1AB1-F459-0B47-1B72828136FD}"/>
              </a:ext>
            </a:extLst>
          </p:cNvPr>
          <p:cNvPicPr>
            <a:picLocks noChangeAspect="1"/>
          </p:cNvPicPr>
          <p:nvPr/>
        </p:nvPicPr>
        <p:blipFill>
          <a:blip r:embed="rId7"/>
          <a:stretch>
            <a:fillRect/>
          </a:stretch>
        </p:blipFill>
        <p:spPr>
          <a:xfrm>
            <a:off x="4384146" y="1861079"/>
            <a:ext cx="1933575" cy="1933575"/>
          </a:xfrm>
          <a:prstGeom prst="rect">
            <a:avLst/>
          </a:prstGeom>
        </p:spPr>
      </p:pic>
      <p:pic>
        <p:nvPicPr>
          <p:cNvPr id="10" name="Picture 10" descr="Text&#10;&#10;Description automatically generated">
            <a:extLst>
              <a:ext uri="{FF2B5EF4-FFF2-40B4-BE49-F238E27FC236}">
                <a16:creationId xmlns:a16="http://schemas.microsoft.com/office/drawing/2014/main" id="{9C47266B-7DA2-5570-B9DF-82F56F44FDAB}"/>
              </a:ext>
            </a:extLst>
          </p:cNvPr>
          <p:cNvPicPr>
            <a:picLocks noChangeAspect="1"/>
          </p:cNvPicPr>
          <p:nvPr/>
        </p:nvPicPr>
        <p:blipFill>
          <a:blip r:embed="rId8"/>
          <a:stretch>
            <a:fillRect/>
          </a:stretch>
        </p:blipFill>
        <p:spPr>
          <a:xfrm>
            <a:off x="2681289" y="4196292"/>
            <a:ext cx="2714625" cy="971550"/>
          </a:xfrm>
          <a:prstGeom prst="rect">
            <a:avLst/>
          </a:prstGeom>
        </p:spPr>
      </p:pic>
      <p:pic>
        <p:nvPicPr>
          <p:cNvPr id="11" name="Picture 11" descr="Text&#10;&#10;Description automatically generated">
            <a:extLst>
              <a:ext uri="{FF2B5EF4-FFF2-40B4-BE49-F238E27FC236}">
                <a16:creationId xmlns:a16="http://schemas.microsoft.com/office/drawing/2014/main" id="{4EC37312-838B-989B-AB08-46077B03E6CB}"/>
              </a:ext>
            </a:extLst>
          </p:cNvPr>
          <p:cNvPicPr>
            <a:picLocks noChangeAspect="1"/>
          </p:cNvPicPr>
          <p:nvPr/>
        </p:nvPicPr>
        <p:blipFill>
          <a:blip r:embed="rId9"/>
          <a:stretch>
            <a:fillRect/>
          </a:stretch>
        </p:blipFill>
        <p:spPr>
          <a:xfrm>
            <a:off x="5912378" y="4096280"/>
            <a:ext cx="2619375" cy="1171575"/>
          </a:xfrm>
          <a:prstGeom prst="rect">
            <a:avLst/>
          </a:prstGeom>
        </p:spPr>
      </p:pic>
    </p:spTree>
    <p:extLst>
      <p:ext uri="{BB962C8B-B14F-4D97-AF65-F5344CB8AC3E}">
        <p14:creationId xmlns:p14="http://schemas.microsoft.com/office/powerpoint/2010/main" val="21485422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F9509-DB7F-5902-8A16-6CC31B9908CB}"/>
              </a:ext>
            </a:extLst>
          </p:cNvPr>
          <p:cNvSpPr>
            <a:spLocks noGrp="1"/>
          </p:cNvSpPr>
          <p:nvPr>
            <p:ph type="title"/>
          </p:nvPr>
        </p:nvSpPr>
        <p:spPr/>
        <p:txBody>
          <a:bodyPr/>
          <a:lstStyle/>
          <a:p>
            <a:r>
              <a:rPr lang="en-GB" dirty="0">
                <a:cs typeface="Calibri Light"/>
              </a:rPr>
              <a:t>Findings</a:t>
            </a:r>
            <a:endParaRPr lang="en-GB" dirty="0"/>
          </a:p>
        </p:txBody>
      </p:sp>
      <p:pic>
        <p:nvPicPr>
          <p:cNvPr id="4" name="Picture 5" descr="Chart, pie chart&#10;&#10;Description automatically generated">
            <a:extLst>
              <a:ext uri="{FF2B5EF4-FFF2-40B4-BE49-F238E27FC236}">
                <a16:creationId xmlns:a16="http://schemas.microsoft.com/office/drawing/2014/main" id="{5CDAA331-EFFE-E05E-ECC7-F22FFD29F0F6}"/>
              </a:ext>
            </a:extLst>
          </p:cNvPr>
          <p:cNvPicPr>
            <a:picLocks noGrp="1" noChangeAspect="1"/>
          </p:cNvPicPr>
          <p:nvPr>
            <p:ph idx="1"/>
          </p:nvPr>
        </p:nvPicPr>
        <p:blipFill>
          <a:blip r:embed="rId2"/>
          <a:stretch>
            <a:fillRect/>
          </a:stretch>
        </p:blipFill>
        <p:spPr>
          <a:xfrm>
            <a:off x="1132348" y="1819621"/>
            <a:ext cx="2247900" cy="2371725"/>
          </a:xfrm>
        </p:spPr>
      </p:pic>
      <p:pic>
        <p:nvPicPr>
          <p:cNvPr id="5" name="Picture 4" descr="A picture containing clipart&#10;&#10;Description automatically generated">
            <a:extLst>
              <a:ext uri="{FF2B5EF4-FFF2-40B4-BE49-F238E27FC236}">
                <a16:creationId xmlns:a16="http://schemas.microsoft.com/office/drawing/2014/main" id="{A6986973-40E1-2BFC-221E-DAA0998E44E4}"/>
              </a:ext>
            </a:extLst>
          </p:cNvPr>
          <p:cNvPicPr>
            <a:picLocks noChangeAspect="1"/>
          </p:cNvPicPr>
          <p:nvPr/>
        </p:nvPicPr>
        <p:blipFill>
          <a:blip r:embed="rId3"/>
          <a:stretch>
            <a:fillRect/>
          </a:stretch>
        </p:blipFill>
        <p:spPr>
          <a:xfrm>
            <a:off x="194733" y="5478103"/>
            <a:ext cx="2743200" cy="795528"/>
          </a:xfrm>
          <a:prstGeom prst="rect">
            <a:avLst/>
          </a:prstGeom>
        </p:spPr>
      </p:pic>
      <p:pic>
        <p:nvPicPr>
          <p:cNvPr id="7" name="Picture 5" descr="Icon&#10;&#10;Description automatically generated">
            <a:extLst>
              <a:ext uri="{FF2B5EF4-FFF2-40B4-BE49-F238E27FC236}">
                <a16:creationId xmlns:a16="http://schemas.microsoft.com/office/drawing/2014/main" id="{3780A76E-2D39-536A-6AAF-0D9F57744296}"/>
              </a:ext>
            </a:extLst>
          </p:cNvPr>
          <p:cNvPicPr>
            <a:picLocks noChangeAspect="1"/>
          </p:cNvPicPr>
          <p:nvPr/>
        </p:nvPicPr>
        <p:blipFill>
          <a:blip r:embed="rId4"/>
          <a:stretch>
            <a:fillRect/>
          </a:stretch>
        </p:blipFill>
        <p:spPr>
          <a:xfrm>
            <a:off x="221721" y="4679950"/>
            <a:ext cx="809625" cy="800100"/>
          </a:xfrm>
          <a:prstGeom prst="rect">
            <a:avLst/>
          </a:prstGeom>
        </p:spPr>
      </p:pic>
      <p:pic>
        <p:nvPicPr>
          <p:cNvPr id="9" name="Picture 6" descr="Icon&#10;&#10;Description automatically generated">
            <a:extLst>
              <a:ext uri="{FF2B5EF4-FFF2-40B4-BE49-F238E27FC236}">
                <a16:creationId xmlns:a16="http://schemas.microsoft.com/office/drawing/2014/main" id="{D9E2AC74-7967-6344-4A37-9D2EE70215A9}"/>
              </a:ext>
            </a:extLst>
          </p:cNvPr>
          <p:cNvPicPr>
            <a:picLocks noChangeAspect="1"/>
          </p:cNvPicPr>
          <p:nvPr/>
        </p:nvPicPr>
        <p:blipFill>
          <a:blip r:embed="rId5"/>
          <a:stretch>
            <a:fillRect/>
          </a:stretch>
        </p:blipFill>
        <p:spPr>
          <a:xfrm>
            <a:off x="9881285" y="-2776"/>
            <a:ext cx="2310715" cy="1177843"/>
          </a:xfrm>
          <a:prstGeom prst="rect">
            <a:avLst/>
          </a:prstGeom>
        </p:spPr>
      </p:pic>
      <p:sp>
        <p:nvSpPr>
          <p:cNvPr id="11" name="TextBox 10">
            <a:extLst>
              <a:ext uri="{FF2B5EF4-FFF2-40B4-BE49-F238E27FC236}">
                <a16:creationId xmlns:a16="http://schemas.microsoft.com/office/drawing/2014/main" id="{55EDD63F-0A62-0FB7-957E-3A32C53B119C}"/>
              </a:ext>
            </a:extLst>
          </p:cNvPr>
          <p:cNvSpPr txBox="1"/>
          <p:nvPr/>
        </p:nvSpPr>
        <p:spPr>
          <a:xfrm>
            <a:off x="880534" y="4241800"/>
            <a:ext cx="2743200"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a:t>92% of people engaged across all venues had received at least one Covid-19 vaccination</a:t>
            </a:r>
          </a:p>
          <a:p>
            <a:pPr algn="ctr"/>
            <a:endParaRPr lang="en-GB"/>
          </a:p>
        </p:txBody>
      </p:sp>
      <p:pic>
        <p:nvPicPr>
          <p:cNvPr id="12" name="Picture 12" descr="Chart, pie chart&#10;&#10;Description automatically generated">
            <a:extLst>
              <a:ext uri="{FF2B5EF4-FFF2-40B4-BE49-F238E27FC236}">
                <a16:creationId xmlns:a16="http://schemas.microsoft.com/office/drawing/2014/main" id="{BAD9B1FE-9834-5743-E5CD-42065BA9060F}"/>
              </a:ext>
            </a:extLst>
          </p:cNvPr>
          <p:cNvPicPr>
            <a:picLocks noChangeAspect="1"/>
          </p:cNvPicPr>
          <p:nvPr/>
        </p:nvPicPr>
        <p:blipFill>
          <a:blip r:embed="rId6"/>
          <a:stretch>
            <a:fillRect/>
          </a:stretch>
        </p:blipFill>
        <p:spPr>
          <a:xfrm>
            <a:off x="4406370" y="1817159"/>
            <a:ext cx="2176991" cy="2410883"/>
          </a:xfrm>
          <a:prstGeom prst="rect">
            <a:avLst/>
          </a:prstGeom>
        </p:spPr>
      </p:pic>
      <p:pic>
        <p:nvPicPr>
          <p:cNvPr id="13" name="Picture 13" descr="Chart, pie chart&#10;&#10;Description automatically generated">
            <a:extLst>
              <a:ext uri="{FF2B5EF4-FFF2-40B4-BE49-F238E27FC236}">
                <a16:creationId xmlns:a16="http://schemas.microsoft.com/office/drawing/2014/main" id="{08E813FD-7181-B5DE-3D77-7B0C6FD91C49}"/>
              </a:ext>
            </a:extLst>
          </p:cNvPr>
          <p:cNvPicPr>
            <a:picLocks noChangeAspect="1"/>
          </p:cNvPicPr>
          <p:nvPr/>
        </p:nvPicPr>
        <p:blipFill>
          <a:blip r:embed="rId7"/>
          <a:stretch>
            <a:fillRect/>
          </a:stretch>
        </p:blipFill>
        <p:spPr>
          <a:xfrm>
            <a:off x="7367057" y="1742546"/>
            <a:ext cx="2978149" cy="2560107"/>
          </a:xfrm>
          <a:prstGeom prst="rect">
            <a:avLst/>
          </a:prstGeom>
        </p:spPr>
      </p:pic>
      <p:sp>
        <p:nvSpPr>
          <p:cNvPr id="14" name="TextBox 13">
            <a:extLst>
              <a:ext uri="{FF2B5EF4-FFF2-40B4-BE49-F238E27FC236}">
                <a16:creationId xmlns:a16="http://schemas.microsoft.com/office/drawing/2014/main" id="{314BE5DF-7F90-2A07-039D-CFE15C32541F}"/>
              </a:ext>
            </a:extLst>
          </p:cNvPr>
          <p:cNvSpPr txBox="1"/>
          <p:nvPr/>
        </p:nvSpPr>
        <p:spPr>
          <a:xfrm>
            <a:off x="4123267" y="4191000"/>
            <a:ext cx="2743200"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dirty="0"/>
              <a:t>The highest community group that had taken up the vaccine was Shirebrook rangers with 74/75 people indicating they had received the minimum of 1 vaccination</a:t>
            </a:r>
            <a:r>
              <a:rPr lang="en-GB" sz="1200" dirty="0">
                <a:latin typeface="Times New Roman"/>
              </a:rPr>
              <a:t> </a:t>
            </a:r>
            <a:endParaRPr lang="en-US"/>
          </a:p>
          <a:p>
            <a:endParaRPr lang="en-GB"/>
          </a:p>
        </p:txBody>
      </p:sp>
      <p:sp>
        <p:nvSpPr>
          <p:cNvPr id="15" name="TextBox 14">
            <a:extLst>
              <a:ext uri="{FF2B5EF4-FFF2-40B4-BE49-F238E27FC236}">
                <a16:creationId xmlns:a16="http://schemas.microsoft.com/office/drawing/2014/main" id="{16B32211-1778-04ED-4C78-164259691C5C}"/>
              </a:ext>
            </a:extLst>
          </p:cNvPr>
          <p:cNvSpPr txBox="1"/>
          <p:nvPr/>
        </p:nvSpPr>
        <p:spPr>
          <a:xfrm>
            <a:off x="7137400" y="4191000"/>
            <a:ext cx="3242733"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a:t>The group with the lowest uptake of the Covid-19 vaccine was Derbyshire Unemployed Workers Union. This group completed engagement with the migrant community of Shirebrook. </a:t>
            </a:r>
          </a:p>
          <a:p>
            <a:pPr algn="ctr"/>
            <a:endParaRPr lang="en-GB"/>
          </a:p>
        </p:txBody>
      </p:sp>
    </p:spTree>
    <p:extLst>
      <p:ext uri="{BB962C8B-B14F-4D97-AF65-F5344CB8AC3E}">
        <p14:creationId xmlns:p14="http://schemas.microsoft.com/office/powerpoint/2010/main" val="27580335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F9509-DB7F-5902-8A16-6CC31B9908CB}"/>
              </a:ext>
            </a:extLst>
          </p:cNvPr>
          <p:cNvSpPr>
            <a:spLocks noGrp="1"/>
          </p:cNvSpPr>
          <p:nvPr>
            <p:ph type="title"/>
          </p:nvPr>
        </p:nvSpPr>
        <p:spPr/>
        <p:txBody>
          <a:bodyPr/>
          <a:lstStyle/>
          <a:p>
            <a:r>
              <a:rPr lang="en-GB" dirty="0">
                <a:cs typeface="Calibri Light"/>
              </a:rPr>
              <a:t>Findings</a:t>
            </a:r>
            <a:endParaRPr lang="en-GB" dirty="0"/>
          </a:p>
        </p:txBody>
      </p:sp>
      <p:pic>
        <p:nvPicPr>
          <p:cNvPr id="5" name="Picture 4" descr="A picture containing clipart&#10;&#10;Description automatically generated">
            <a:extLst>
              <a:ext uri="{FF2B5EF4-FFF2-40B4-BE49-F238E27FC236}">
                <a16:creationId xmlns:a16="http://schemas.microsoft.com/office/drawing/2014/main" id="{A6986973-40E1-2BFC-221E-DAA0998E44E4}"/>
              </a:ext>
            </a:extLst>
          </p:cNvPr>
          <p:cNvPicPr>
            <a:picLocks noChangeAspect="1"/>
          </p:cNvPicPr>
          <p:nvPr/>
        </p:nvPicPr>
        <p:blipFill>
          <a:blip r:embed="rId2"/>
          <a:stretch>
            <a:fillRect/>
          </a:stretch>
        </p:blipFill>
        <p:spPr>
          <a:xfrm>
            <a:off x="194733" y="5478103"/>
            <a:ext cx="2743200" cy="795528"/>
          </a:xfrm>
          <a:prstGeom prst="rect">
            <a:avLst/>
          </a:prstGeom>
        </p:spPr>
      </p:pic>
      <p:pic>
        <p:nvPicPr>
          <p:cNvPr id="7" name="Picture 5" descr="Icon&#10;&#10;Description automatically generated">
            <a:extLst>
              <a:ext uri="{FF2B5EF4-FFF2-40B4-BE49-F238E27FC236}">
                <a16:creationId xmlns:a16="http://schemas.microsoft.com/office/drawing/2014/main" id="{3780A76E-2D39-536A-6AAF-0D9F57744296}"/>
              </a:ext>
            </a:extLst>
          </p:cNvPr>
          <p:cNvPicPr>
            <a:picLocks noChangeAspect="1"/>
          </p:cNvPicPr>
          <p:nvPr/>
        </p:nvPicPr>
        <p:blipFill>
          <a:blip r:embed="rId3"/>
          <a:stretch>
            <a:fillRect/>
          </a:stretch>
        </p:blipFill>
        <p:spPr>
          <a:xfrm>
            <a:off x="190829" y="4721139"/>
            <a:ext cx="809625" cy="800100"/>
          </a:xfrm>
          <a:prstGeom prst="rect">
            <a:avLst/>
          </a:prstGeom>
        </p:spPr>
      </p:pic>
      <p:pic>
        <p:nvPicPr>
          <p:cNvPr id="9" name="Picture 6" descr="Icon&#10;&#10;Description automatically generated">
            <a:extLst>
              <a:ext uri="{FF2B5EF4-FFF2-40B4-BE49-F238E27FC236}">
                <a16:creationId xmlns:a16="http://schemas.microsoft.com/office/drawing/2014/main" id="{D9E2AC74-7967-6344-4A37-9D2EE70215A9}"/>
              </a:ext>
            </a:extLst>
          </p:cNvPr>
          <p:cNvPicPr>
            <a:picLocks noChangeAspect="1"/>
          </p:cNvPicPr>
          <p:nvPr/>
        </p:nvPicPr>
        <p:blipFill>
          <a:blip r:embed="rId4"/>
          <a:stretch>
            <a:fillRect/>
          </a:stretch>
        </p:blipFill>
        <p:spPr>
          <a:xfrm>
            <a:off x="9881285" y="-2776"/>
            <a:ext cx="2310715" cy="1177843"/>
          </a:xfrm>
          <a:prstGeom prst="rect">
            <a:avLst/>
          </a:prstGeom>
        </p:spPr>
      </p:pic>
      <p:sp>
        <p:nvSpPr>
          <p:cNvPr id="17" name="TextBox 16">
            <a:extLst>
              <a:ext uri="{FF2B5EF4-FFF2-40B4-BE49-F238E27FC236}">
                <a16:creationId xmlns:a16="http://schemas.microsoft.com/office/drawing/2014/main" id="{9FC9577E-D760-BC38-35B9-1510A35C86BA}"/>
              </a:ext>
            </a:extLst>
          </p:cNvPr>
          <p:cNvSpPr txBox="1"/>
          <p:nvPr/>
        </p:nvSpPr>
        <p:spPr>
          <a:xfrm>
            <a:off x="596099" y="2650523"/>
            <a:ext cx="2743200" cy="166199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400" i="1">
                <a:solidFill>
                  <a:srgbClr val="003300"/>
                </a:solidFill>
                <a:latin typeface="Calibri Light"/>
              </a:rPr>
              <a:t>“I’ve never had any problems with regular periods before I had the COVID jab.  After it I’ve had nothing but problems.  I honestly believe it was the jab that caused it.  It couldn’t have been anything else.”</a:t>
            </a:r>
          </a:p>
          <a:p>
            <a:endParaRPr lang="en-GB"/>
          </a:p>
        </p:txBody>
      </p:sp>
      <p:pic>
        <p:nvPicPr>
          <p:cNvPr id="18" name="Picture 18" descr="Text&#10;&#10;Description automatically generated">
            <a:extLst>
              <a:ext uri="{FF2B5EF4-FFF2-40B4-BE49-F238E27FC236}">
                <a16:creationId xmlns:a16="http://schemas.microsoft.com/office/drawing/2014/main" id="{D469D674-295F-B78C-41C7-F800C5D183D2}"/>
              </a:ext>
            </a:extLst>
          </p:cNvPr>
          <p:cNvPicPr>
            <a:picLocks noChangeAspect="1"/>
          </p:cNvPicPr>
          <p:nvPr/>
        </p:nvPicPr>
        <p:blipFill>
          <a:blip r:embed="rId5"/>
          <a:stretch>
            <a:fillRect/>
          </a:stretch>
        </p:blipFill>
        <p:spPr>
          <a:xfrm>
            <a:off x="3406345" y="1892819"/>
            <a:ext cx="2743200" cy="1651334"/>
          </a:xfrm>
          <a:prstGeom prst="rect">
            <a:avLst/>
          </a:prstGeom>
        </p:spPr>
      </p:pic>
      <p:pic>
        <p:nvPicPr>
          <p:cNvPr id="19" name="Picture 19">
            <a:extLst>
              <a:ext uri="{FF2B5EF4-FFF2-40B4-BE49-F238E27FC236}">
                <a16:creationId xmlns:a16="http://schemas.microsoft.com/office/drawing/2014/main" id="{2AEA6A82-DBE0-BEBC-E4D4-A0BC65E724F6}"/>
              </a:ext>
            </a:extLst>
          </p:cNvPr>
          <p:cNvPicPr>
            <a:picLocks noChangeAspect="1"/>
          </p:cNvPicPr>
          <p:nvPr/>
        </p:nvPicPr>
        <p:blipFill>
          <a:blip r:embed="rId6"/>
          <a:stretch>
            <a:fillRect/>
          </a:stretch>
        </p:blipFill>
        <p:spPr>
          <a:xfrm>
            <a:off x="6495534" y="2974593"/>
            <a:ext cx="2743200" cy="1629624"/>
          </a:xfrm>
          <a:prstGeom prst="rect">
            <a:avLst/>
          </a:prstGeom>
        </p:spPr>
      </p:pic>
      <p:sp>
        <p:nvSpPr>
          <p:cNvPr id="20" name="TextBox 19">
            <a:extLst>
              <a:ext uri="{FF2B5EF4-FFF2-40B4-BE49-F238E27FC236}">
                <a16:creationId xmlns:a16="http://schemas.microsoft.com/office/drawing/2014/main" id="{2CAB1893-A82F-9648-9936-755C0459D0EE}"/>
              </a:ext>
            </a:extLst>
          </p:cNvPr>
          <p:cNvSpPr txBox="1"/>
          <p:nvPr/>
        </p:nvSpPr>
        <p:spPr>
          <a:xfrm>
            <a:off x="3560805" y="3694669"/>
            <a:ext cx="2743200"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400" i="1">
                <a:solidFill>
                  <a:srgbClr val="003300"/>
                </a:solidFill>
                <a:latin typeface="Calibri Light"/>
              </a:rPr>
              <a:t>“I am not having it. Not putting something that was rushed into my body.”</a:t>
            </a:r>
          </a:p>
          <a:p>
            <a:endParaRPr lang="en-GB"/>
          </a:p>
        </p:txBody>
      </p:sp>
      <p:sp>
        <p:nvSpPr>
          <p:cNvPr id="21" name="TextBox 20">
            <a:extLst>
              <a:ext uri="{FF2B5EF4-FFF2-40B4-BE49-F238E27FC236}">
                <a16:creationId xmlns:a16="http://schemas.microsoft.com/office/drawing/2014/main" id="{197A8466-68C8-2ECD-3526-C2A1A8649BD1}"/>
              </a:ext>
            </a:extLst>
          </p:cNvPr>
          <p:cNvSpPr txBox="1"/>
          <p:nvPr/>
        </p:nvSpPr>
        <p:spPr>
          <a:xfrm>
            <a:off x="6495534" y="1995615"/>
            <a:ext cx="2743200" cy="123110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400" i="1">
                <a:solidFill>
                  <a:srgbClr val="003300"/>
                </a:solidFill>
                <a:latin typeface="Calibri Light"/>
              </a:rPr>
              <a:t>‘I’m not having any more.  We were told it would stop COVID but it hasn’t stopped at all.  We’ve still got it.  It doesn’t do anything.”</a:t>
            </a:r>
          </a:p>
          <a:p>
            <a:endParaRPr lang="en-GB"/>
          </a:p>
        </p:txBody>
      </p:sp>
      <p:pic>
        <p:nvPicPr>
          <p:cNvPr id="22" name="Picture 22" descr="Text&#10;&#10;Description automatically generated">
            <a:extLst>
              <a:ext uri="{FF2B5EF4-FFF2-40B4-BE49-F238E27FC236}">
                <a16:creationId xmlns:a16="http://schemas.microsoft.com/office/drawing/2014/main" id="{815261F5-C979-E43C-F422-78A947434CEF}"/>
              </a:ext>
            </a:extLst>
          </p:cNvPr>
          <p:cNvPicPr>
            <a:picLocks noChangeAspect="1"/>
          </p:cNvPicPr>
          <p:nvPr/>
        </p:nvPicPr>
        <p:blipFill>
          <a:blip r:embed="rId7"/>
          <a:stretch>
            <a:fillRect/>
          </a:stretch>
        </p:blipFill>
        <p:spPr>
          <a:xfrm>
            <a:off x="3334265" y="4584703"/>
            <a:ext cx="2743200" cy="1683945"/>
          </a:xfrm>
          <a:prstGeom prst="rect">
            <a:avLst/>
          </a:prstGeom>
        </p:spPr>
      </p:pic>
      <p:sp>
        <p:nvSpPr>
          <p:cNvPr id="23" name="TextBox 22">
            <a:extLst>
              <a:ext uri="{FF2B5EF4-FFF2-40B4-BE49-F238E27FC236}">
                <a16:creationId xmlns:a16="http://schemas.microsoft.com/office/drawing/2014/main" id="{73AC4C11-D7BC-B1CE-C9F9-E588C3429FE8}"/>
              </a:ext>
            </a:extLst>
          </p:cNvPr>
          <p:cNvSpPr txBox="1"/>
          <p:nvPr/>
        </p:nvSpPr>
        <p:spPr>
          <a:xfrm>
            <a:off x="6495536" y="4600832"/>
            <a:ext cx="2743200" cy="187743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400" i="1">
                <a:solidFill>
                  <a:srgbClr val="003300"/>
                </a:solidFill>
                <a:latin typeface="Calibri Light"/>
              </a:rPr>
              <a:t>“I've had the first 2 but I've since had COVID 5 times so it doesn't do anything.  I'm not having any more.  We were told it would stop COVID but it hasn't.  We've still got it.  It doesn't do anything.  There is no point in having any more.”</a:t>
            </a:r>
          </a:p>
          <a:p>
            <a:endParaRPr lang="en-GB"/>
          </a:p>
        </p:txBody>
      </p:sp>
      <p:sp>
        <p:nvSpPr>
          <p:cNvPr id="25" name="TextBox 24">
            <a:extLst>
              <a:ext uri="{FF2B5EF4-FFF2-40B4-BE49-F238E27FC236}">
                <a16:creationId xmlns:a16="http://schemas.microsoft.com/office/drawing/2014/main" id="{A63E844D-332C-EB16-F2AF-1FCB95E0B551}"/>
              </a:ext>
            </a:extLst>
          </p:cNvPr>
          <p:cNvSpPr txBox="1"/>
          <p:nvPr/>
        </p:nvSpPr>
        <p:spPr>
          <a:xfrm>
            <a:off x="9234616" y="2716427"/>
            <a:ext cx="2743200"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400" i="1">
                <a:solidFill>
                  <a:srgbClr val="003300"/>
                </a:solidFill>
                <a:latin typeface="Calibri Light"/>
              </a:rPr>
              <a:t>“I've had my COVID jabs but only because I am a full-time carer and I didn't want them to be at risk.  I don't want the flu jabs or any others.  I have a needle phobia.  They were good with me though when I went for my COVID jabs.  I told them about my phobia and they were very nice about it.”</a:t>
            </a:r>
          </a:p>
          <a:p>
            <a:endParaRPr lang="en-GB"/>
          </a:p>
        </p:txBody>
      </p:sp>
    </p:spTree>
    <p:extLst>
      <p:ext uri="{BB962C8B-B14F-4D97-AF65-F5344CB8AC3E}">
        <p14:creationId xmlns:p14="http://schemas.microsoft.com/office/powerpoint/2010/main" val="27731019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F9509-DB7F-5902-8A16-6CC31B9908CB}"/>
              </a:ext>
            </a:extLst>
          </p:cNvPr>
          <p:cNvSpPr>
            <a:spLocks noGrp="1"/>
          </p:cNvSpPr>
          <p:nvPr>
            <p:ph type="title"/>
          </p:nvPr>
        </p:nvSpPr>
        <p:spPr/>
        <p:txBody>
          <a:bodyPr/>
          <a:lstStyle/>
          <a:p>
            <a:r>
              <a:rPr lang="en-GB" dirty="0">
                <a:cs typeface="Calibri Light"/>
              </a:rPr>
              <a:t>Findings</a:t>
            </a:r>
            <a:endParaRPr lang="en-GB" dirty="0"/>
          </a:p>
        </p:txBody>
      </p:sp>
      <p:pic>
        <p:nvPicPr>
          <p:cNvPr id="5" name="Picture 4" descr="A picture containing clipart&#10;&#10;Description automatically generated">
            <a:extLst>
              <a:ext uri="{FF2B5EF4-FFF2-40B4-BE49-F238E27FC236}">
                <a16:creationId xmlns:a16="http://schemas.microsoft.com/office/drawing/2014/main" id="{A6986973-40E1-2BFC-221E-DAA0998E44E4}"/>
              </a:ext>
            </a:extLst>
          </p:cNvPr>
          <p:cNvPicPr>
            <a:picLocks noChangeAspect="1"/>
          </p:cNvPicPr>
          <p:nvPr/>
        </p:nvPicPr>
        <p:blipFill>
          <a:blip r:embed="rId2"/>
          <a:stretch>
            <a:fillRect/>
          </a:stretch>
        </p:blipFill>
        <p:spPr>
          <a:xfrm>
            <a:off x="194733" y="5478103"/>
            <a:ext cx="2743200" cy="795528"/>
          </a:xfrm>
          <a:prstGeom prst="rect">
            <a:avLst/>
          </a:prstGeom>
        </p:spPr>
      </p:pic>
      <p:pic>
        <p:nvPicPr>
          <p:cNvPr id="7" name="Picture 5" descr="Icon&#10;&#10;Description automatically generated">
            <a:extLst>
              <a:ext uri="{FF2B5EF4-FFF2-40B4-BE49-F238E27FC236}">
                <a16:creationId xmlns:a16="http://schemas.microsoft.com/office/drawing/2014/main" id="{3780A76E-2D39-536A-6AAF-0D9F57744296}"/>
              </a:ext>
            </a:extLst>
          </p:cNvPr>
          <p:cNvPicPr>
            <a:picLocks noChangeAspect="1"/>
          </p:cNvPicPr>
          <p:nvPr/>
        </p:nvPicPr>
        <p:blipFill>
          <a:blip r:embed="rId3"/>
          <a:stretch>
            <a:fillRect/>
          </a:stretch>
        </p:blipFill>
        <p:spPr>
          <a:xfrm>
            <a:off x="190829" y="4721139"/>
            <a:ext cx="809625" cy="800100"/>
          </a:xfrm>
          <a:prstGeom prst="rect">
            <a:avLst/>
          </a:prstGeom>
        </p:spPr>
      </p:pic>
      <p:pic>
        <p:nvPicPr>
          <p:cNvPr id="9" name="Picture 6" descr="Icon&#10;&#10;Description automatically generated">
            <a:extLst>
              <a:ext uri="{FF2B5EF4-FFF2-40B4-BE49-F238E27FC236}">
                <a16:creationId xmlns:a16="http://schemas.microsoft.com/office/drawing/2014/main" id="{D9E2AC74-7967-6344-4A37-9D2EE70215A9}"/>
              </a:ext>
            </a:extLst>
          </p:cNvPr>
          <p:cNvPicPr>
            <a:picLocks noChangeAspect="1"/>
          </p:cNvPicPr>
          <p:nvPr/>
        </p:nvPicPr>
        <p:blipFill>
          <a:blip r:embed="rId4"/>
          <a:stretch>
            <a:fillRect/>
          </a:stretch>
        </p:blipFill>
        <p:spPr>
          <a:xfrm>
            <a:off x="9881285" y="-2776"/>
            <a:ext cx="2310715" cy="1177843"/>
          </a:xfrm>
          <a:prstGeom prst="rect">
            <a:avLst/>
          </a:prstGeom>
        </p:spPr>
      </p:pic>
      <p:pic>
        <p:nvPicPr>
          <p:cNvPr id="3" name="Picture 3" descr="Chart, pie chart&#10;&#10;Description automatically generated">
            <a:extLst>
              <a:ext uri="{FF2B5EF4-FFF2-40B4-BE49-F238E27FC236}">
                <a16:creationId xmlns:a16="http://schemas.microsoft.com/office/drawing/2014/main" id="{23FC0C82-3ECE-EF7F-0D22-9C3437CD32F6}"/>
              </a:ext>
            </a:extLst>
          </p:cNvPr>
          <p:cNvPicPr>
            <a:picLocks noChangeAspect="1"/>
          </p:cNvPicPr>
          <p:nvPr/>
        </p:nvPicPr>
        <p:blipFill>
          <a:blip r:embed="rId5"/>
          <a:stretch>
            <a:fillRect/>
          </a:stretch>
        </p:blipFill>
        <p:spPr>
          <a:xfrm>
            <a:off x="1099751" y="2032606"/>
            <a:ext cx="3793524" cy="2906055"/>
          </a:xfrm>
          <a:prstGeom prst="rect">
            <a:avLst/>
          </a:prstGeom>
        </p:spPr>
      </p:pic>
      <p:sp>
        <p:nvSpPr>
          <p:cNvPr id="4" name="TextBox 3">
            <a:extLst>
              <a:ext uri="{FF2B5EF4-FFF2-40B4-BE49-F238E27FC236}">
                <a16:creationId xmlns:a16="http://schemas.microsoft.com/office/drawing/2014/main" id="{75AFB839-4398-9450-E812-FA0F0C2D3A4E}"/>
              </a:ext>
            </a:extLst>
          </p:cNvPr>
          <p:cNvSpPr txBox="1"/>
          <p:nvPr/>
        </p:nvSpPr>
        <p:spPr>
          <a:xfrm>
            <a:off x="1315994" y="4878859"/>
            <a:ext cx="3361037"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dirty="0">
                <a:solidFill>
                  <a:schemeClr val="tx2"/>
                </a:solidFill>
              </a:rPr>
              <a:t>How often do you undertake physical activity?</a:t>
            </a:r>
          </a:p>
          <a:p>
            <a:pPr algn="ctr"/>
            <a:endParaRPr lang="en-GB"/>
          </a:p>
        </p:txBody>
      </p:sp>
      <p:pic>
        <p:nvPicPr>
          <p:cNvPr id="6" name="Picture 7" descr="Chart, pie chart&#10;&#10;Description automatically generated">
            <a:extLst>
              <a:ext uri="{FF2B5EF4-FFF2-40B4-BE49-F238E27FC236}">
                <a16:creationId xmlns:a16="http://schemas.microsoft.com/office/drawing/2014/main" id="{57C48684-35EC-398E-FE0D-06204FAF96E8}"/>
              </a:ext>
            </a:extLst>
          </p:cNvPr>
          <p:cNvPicPr>
            <a:picLocks noChangeAspect="1"/>
          </p:cNvPicPr>
          <p:nvPr/>
        </p:nvPicPr>
        <p:blipFill>
          <a:blip r:embed="rId6"/>
          <a:stretch>
            <a:fillRect/>
          </a:stretch>
        </p:blipFill>
        <p:spPr>
          <a:xfrm>
            <a:off x="4837670" y="2006299"/>
            <a:ext cx="3391929" cy="2979266"/>
          </a:xfrm>
          <a:prstGeom prst="rect">
            <a:avLst/>
          </a:prstGeom>
        </p:spPr>
      </p:pic>
      <p:sp>
        <p:nvSpPr>
          <p:cNvPr id="8" name="TextBox 7">
            <a:extLst>
              <a:ext uri="{FF2B5EF4-FFF2-40B4-BE49-F238E27FC236}">
                <a16:creationId xmlns:a16="http://schemas.microsoft.com/office/drawing/2014/main" id="{9263D6D0-75DF-A27A-C129-BF1B75315323}"/>
              </a:ext>
            </a:extLst>
          </p:cNvPr>
          <p:cNvSpPr txBox="1"/>
          <p:nvPr/>
        </p:nvSpPr>
        <p:spPr>
          <a:xfrm>
            <a:off x="5115697" y="4878859"/>
            <a:ext cx="274320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dirty="0">
                <a:solidFill>
                  <a:schemeClr val="tx2"/>
                </a:solidFill>
              </a:rPr>
              <a:t>Have you ever accessed mental health support?</a:t>
            </a:r>
          </a:p>
          <a:p>
            <a:pPr algn="ctr"/>
            <a:endParaRPr lang="en-GB"/>
          </a:p>
        </p:txBody>
      </p:sp>
      <p:sp>
        <p:nvSpPr>
          <p:cNvPr id="12" name="TextBox 11">
            <a:extLst>
              <a:ext uri="{FF2B5EF4-FFF2-40B4-BE49-F238E27FC236}">
                <a16:creationId xmlns:a16="http://schemas.microsoft.com/office/drawing/2014/main" id="{7F8C5E1D-0455-5B78-4F2D-1286FCEEFA72}"/>
              </a:ext>
            </a:extLst>
          </p:cNvPr>
          <p:cNvSpPr txBox="1"/>
          <p:nvPr/>
        </p:nvSpPr>
        <p:spPr>
          <a:xfrm>
            <a:off x="8513806" y="4878859"/>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dirty="0">
                <a:solidFill>
                  <a:schemeClr val="tx2"/>
                </a:solidFill>
              </a:rPr>
              <a:t>Do </a:t>
            </a:r>
            <a:r>
              <a:rPr lang="en-GB" dirty="0">
                <a:solidFill>
                  <a:schemeClr val="tx2"/>
                </a:solidFill>
                <a:cs typeface="Calibri"/>
              </a:rPr>
              <a:t>you have a recognised health condition?</a:t>
            </a:r>
          </a:p>
        </p:txBody>
      </p:sp>
      <p:pic>
        <p:nvPicPr>
          <p:cNvPr id="13" name="Picture 13" descr="Chart, pie chart&#10;&#10;Description automatically generated">
            <a:extLst>
              <a:ext uri="{FF2B5EF4-FFF2-40B4-BE49-F238E27FC236}">
                <a16:creationId xmlns:a16="http://schemas.microsoft.com/office/drawing/2014/main" id="{2096CAE9-4C4F-2AC6-0C05-A95188E41098}"/>
              </a:ext>
            </a:extLst>
          </p:cNvPr>
          <p:cNvPicPr>
            <a:picLocks noChangeAspect="1"/>
          </p:cNvPicPr>
          <p:nvPr/>
        </p:nvPicPr>
        <p:blipFill>
          <a:blip r:embed="rId7"/>
          <a:stretch>
            <a:fillRect/>
          </a:stretch>
        </p:blipFill>
        <p:spPr>
          <a:xfrm>
            <a:off x="8083764" y="2028568"/>
            <a:ext cx="3387038" cy="2914135"/>
          </a:xfrm>
          <a:prstGeom prst="rect">
            <a:avLst/>
          </a:prstGeom>
        </p:spPr>
      </p:pic>
    </p:spTree>
    <p:extLst>
      <p:ext uri="{BB962C8B-B14F-4D97-AF65-F5344CB8AC3E}">
        <p14:creationId xmlns:p14="http://schemas.microsoft.com/office/powerpoint/2010/main" val="3870835040"/>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Quotable</Template>
  <TotalTime>0</TotalTime>
  <Words>1</Words>
  <Application>Microsoft Office PowerPoint</Application>
  <PresentationFormat>Widescreen</PresentationFormat>
  <Paragraphs>1</Paragraphs>
  <Slides>14</Slides>
  <Notes>1</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Retrospect</vt:lpstr>
      <vt:lpstr>Shirebrook Health Inequalities and Vaccine Hesitancy Report</vt:lpstr>
      <vt:lpstr>Shirebrook</vt:lpstr>
      <vt:lpstr>Need</vt:lpstr>
      <vt:lpstr>Approach</vt:lpstr>
      <vt:lpstr>Approach</vt:lpstr>
      <vt:lpstr>Partners</vt:lpstr>
      <vt:lpstr>Findings</vt:lpstr>
      <vt:lpstr>Findings</vt:lpstr>
      <vt:lpstr>Findings</vt:lpstr>
      <vt:lpstr>Findings</vt:lpstr>
      <vt:lpstr>Findings</vt:lpstr>
      <vt:lpstr>Recommendations</vt:lpstr>
      <vt:lpstr>Recommendations</vt:lpstr>
      <vt:lpstr>Next Steps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303</cp:revision>
  <dcterms:created xsi:type="dcterms:W3CDTF">2023-04-05T13:18:20Z</dcterms:created>
  <dcterms:modified xsi:type="dcterms:W3CDTF">2023-04-05T14:30:59Z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68904da-5dbb-4716-9521-7a682c6e8720_Enabled">
    <vt:lpwstr>true</vt:lpwstr>
  </property>
  <property fmtid="{D5CDD505-2E9C-101B-9397-08002B2CF9AE}" pid="3" name="MSIP_Label_768904da-5dbb-4716-9521-7a682c6e8720_SetDate">
    <vt:lpwstr>2023-04-05T13:18:30Z</vt:lpwstr>
  </property>
  <property fmtid="{D5CDD505-2E9C-101B-9397-08002B2CF9AE}" pid="4" name="MSIP_Label_768904da-5dbb-4716-9521-7a682c6e8720_Method">
    <vt:lpwstr>Standard</vt:lpwstr>
  </property>
  <property fmtid="{D5CDD505-2E9C-101B-9397-08002B2CF9AE}" pid="5" name="MSIP_Label_768904da-5dbb-4716-9521-7a682c6e8720_Name">
    <vt:lpwstr>DCC Controlled</vt:lpwstr>
  </property>
  <property fmtid="{D5CDD505-2E9C-101B-9397-08002B2CF9AE}" pid="6" name="MSIP_Label_768904da-5dbb-4716-9521-7a682c6e8720_SiteId">
    <vt:lpwstr>429a8eb3-3210-4e1a-aaa2-6ccde0ddabc5</vt:lpwstr>
  </property>
  <property fmtid="{D5CDD505-2E9C-101B-9397-08002B2CF9AE}" pid="7" name="MSIP_Label_768904da-5dbb-4716-9521-7a682c6e8720_ActionId">
    <vt:lpwstr>32839c1a-7482-43c7-838d-77f06e162afe</vt:lpwstr>
  </property>
  <property fmtid="{D5CDD505-2E9C-101B-9397-08002B2CF9AE}" pid="8" name="MSIP_Label_768904da-5dbb-4716-9521-7a682c6e8720_ContentBits">
    <vt:lpwstr>2</vt:lpwstr>
  </property>
  <property fmtid="{D5CDD505-2E9C-101B-9397-08002B2CF9AE}" pid="9" name="ClassificationContentMarkingFooterLocations">
    <vt:lpwstr>Quotable:8</vt:lpwstr>
  </property>
  <property fmtid="{D5CDD505-2E9C-101B-9397-08002B2CF9AE}" pid="10" name="ClassificationContentMarkingFooterText">
    <vt:lpwstr>CONTROLLED</vt:lpwstr>
  </property>
</Properties>
</file>