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402" r:id="rId2"/>
    <p:sldId id="397" r:id="rId3"/>
    <p:sldId id="399" r:id="rId4"/>
    <p:sldId id="406" r:id="rId5"/>
    <p:sldId id="403" r:id="rId6"/>
    <p:sldId id="405" r:id="rId7"/>
    <p:sldId id="408" r:id="rId8"/>
    <p:sldId id="407" r:id="rId9"/>
    <p:sldId id="404" r:id="rId10"/>
    <p:sldId id="40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349"/>
    <a:srgbClr val="283991"/>
    <a:srgbClr val="2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C543A-5472-412D-9BEE-69528AEDB4BA}" type="doc">
      <dgm:prSet loTypeId="urn:microsoft.com/office/officeart/2005/8/layout/pyramid3" loCatId="pyramid" qsTypeId="urn:microsoft.com/office/officeart/2005/8/quickstyle/3d3" qsCatId="3D" csTypeId="urn:microsoft.com/office/officeart/2005/8/colors/accent4_5" csCatId="accent4" phldr="1"/>
      <dgm:spPr/>
    </dgm:pt>
    <dgm:pt modelId="{1A8B0F5B-A826-4D5B-8A84-2AC8308647C5}">
      <dgm:prSet phldrT="[Text]"/>
      <dgm:spPr/>
      <dgm:t>
        <a:bodyPr/>
        <a:lstStyle/>
        <a:p>
          <a:r>
            <a:rPr lang="en-GB" dirty="0"/>
            <a:t>Individual VCSE Groups, networks and projects </a:t>
          </a:r>
        </a:p>
        <a:p>
          <a:r>
            <a:rPr lang="en-GB" dirty="0"/>
            <a:t>(BFIN, POV, TLC, BHN etc etc)</a:t>
          </a:r>
        </a:p>
        <a:p>
          <a:r>
            <a:rPr lang="en-GB" dirty="0"/>
            <a:t>Volunteer Forum</a:t>
          </a:r>
        </a:p>
        <a:p>
          <a:r>
            <a:rPr lang="en-GB" dirty="0">
              <a:highlight>
                <a:srgbClr val="00FF00"/>
              </a:highlight>
            </a:rPr>
            <a:t>VCSE Health and Wellbeing Forum (Officers)</a:t>
          </a:r>
        </a:p>
        <a:p>
          <a:r>
            <a:rPr lang="en-GB" dirty="0"/>
            <a:t>VCSE Leaders Group</a:t>
          </a:r>
        </a:p>
        <a:p>
          <a:r>
            <a:rPr lang="en-GB" dirty="0"/>
            <a:t>Bassetlaw VOICES </a:t>
          </a:r>
        </a:p>
      </dgm:t>
    </dgm:pt>
    <dgm:pt modelId="{F5867CD9-C3BE-4413-B2E6-D61781BBCB51}" type="parTrans" cxnId="{CD745496-5758-4504-9551-2CD099A30AD4}">
      <dgm:prSet/>
      <dgm:spPr/>
      <dgm:t>
        <a:bodyPr/>
        <a:lstStyle/>
        <a:p>
          <a:endParaRPr lang="en-GB"/>
        </a:p>
      </dgm:t>
    </dgm:pt>
    <dgm:pt modelId="{6883777E-69F2-4C94-B728-02BBB2C8E793}" type="sibTrans" cxnId="{CD745496-5758-4504-9551-2CD099A30AD4}">
      <dgm:prSet/>
      <dgm:spPr/>
      <dgm:t>
        <a:bodyPr/>
        <a:lstStyle/>
        <a:p>
          <a:endParaRPr lang="en-GB"/>
        </a:p>
      </dgm:t>
    </dgm:pt>
    <dgm:pt modelId="{E75F3D30-1FD2-4E2E-A20E-072E7091E7C3}">
      <dgm:prSet phldrT="[Text]"/>
      <dgm:spPr/>
      <dgm:t>
        <a:bodyPr/>
        <a:lstStyle/>
        <a:p>
          <a:r>
            <a:rPr lang="en-GB" dirty="0"/>
            <a:t>Place Collaborative</a:t>
          </a:r>
        </a:p>
        <a:p>
          <a:r>
            <a:rPr lang="en-GB" dirty="0"/>
            <a:t>CYP Forum, Mental Health Forum, Financial Inclusion Forum etc  </a:t>
          </a:r>
        </a:p>
        <a:p>
          <a:r>
            <a:rPr lang="en-GB" dirty="0"/>
            <a:t>Health Inequalities Forum</a:t>
          </a:r>
        </a:p>
        <a:p>
          <a:r>
            <a:rPr lang="en-GB" dirty="0"/>
            <a:t>Public and Third Sector Partnership</a:t>
          </a:r>
        </a:p>
        <a:p>
          <a:r>
            <a:rPr lang="en-GB" dirty="0">
              <a:highlight>
                <a:srgbClr val="00FF00"/>
              </a:highlight>
            </a:rPr>
            <a:t>BPBP Cabinet</a:t>
          </a:r>
        </a:p>
        <a:p>
          <a:r>
            <a:rPr lang="en-GB" dirty="0"/>
            <a:t>BPBP</a:t>
          </a:r>
        </a:p>
      </dgm:t>
    </dgm:pt>
    <dgm:pt modelId="{5D6D069B-13CD-44CA-BA2A-C18FB859880E}" type="parTrans" cxnId="{1DEB400E-C88E-4CD1-8D48-448B43826F5B}">
      <dgm:prSet/>
      <dgm:spPr/>
      <dgm:t>
        <a:bodyPr/>
        <a:lstStyle/>
        <a:p>
          <a:endParaRPr lang="en-GB"/>
        </a:p>
      </dgm:t>
    </dgm:pt>
    <dgm:pt modelId="{85FB042B-2813-444F-A9B7-9CDFDF85A472}" type="sibTrans" cxnId="{1DEB400E-C88E-4CD1-8D48-448B43826F5B}">
      <dgm:prSet/>
      <dgm:spPr/>
      <dgm:t>
        <a:bodyPr/>
        <a:lstStyle/>
        <a:p>
          <a:endParaRPr lang="en-GB"/>
        </a:p>
      </dgm:t>
    </dgm:pt>
    <dgm:pt modelId="{7D3CA8AF-5B86-4ABC-9839-D3B055FDBC65}">
      <dgm:prSet phldrT="[Text]"/>
      <dgm:spPr/>
      <dgm:t>
        <a:bodyPr/>
        <a:lstStyle/>
        <a:p>
          <a:r>
            <a:rPr lang="en-GB" dirty="0"/>
            <a:t>VCSE Alliance</a:t>
          </a:r>
        </a:p>
        <a:p>
          <a:endParaRPr lang="en-GB" dirty="0"/>
        </a:p>
        <a:p>
          <a:r>
            <a:rPr lang="en-GB" dirty="0"/>
            <a:t>NNICP </a:t>
          </a:r>
        </a:p>
        <a:p>
          <a:r>
            <a:rPr lang="en-GB" dirty="0"/>
            <a:t>NNICB</a:t>
          </a:r>
        </a:p>
      </dgm:t>
    </dgm:pt>
    <dgm:pt modelId="{A11A2EAB-8356-4777-9355-CBE1D2256190}" type="parTrans" cxnId="{872605C4-3BC9-4E1A-8267-1780D9A5F102}">
      <dgm:prSet/>
      <dgm:spPr/>
      <dgm:t>
        <a:bodyPr/>
        <a:lstStyle/>
        <a:p>
          <a:endParaRPr lang="en-GB"/>
        </a:p>
      </dgm:t>
    </dgm:pt>
    <dgm:pt modelId="{633830ED-B995-413A-85C0-84B34E19D2F1}" type="sibTrans" cxnId="{872605C4-3BC9-4E1A-8267-1780D9A5F102}">
      <dgm:prSet/>
      <dgm:spPr/>
      <dgm:t>
        <a:bodyPr/>
        <a:lstStyle/>
        <a:p>
          <a:endParaRPr lang="en-GB"/>
        </a:p>
      </dgm:t>
    </dgm:pt>
    <dgm:pt modelId="{4C129B21-0130-4960-89B8-3BEA3637F9E2}" type="pres">
      <dgm:prSet presAssocID="{D99C543A-5472-412D-9BEE-69528AEDB4BA}" presName="Name0" presStyleCnt="0">
        <dgm:presLayoutVars>
          <dgm:dir/>
          <dgm:animLvl val="lvl"/>
          <dgm:resizeHandles val="exact"/>
        </dgm:presLayoutVars>
      </dgm:prSet>
      <dgm:spPr/>
    </dgm:pt>
    <dgm:pt modelId="{6408E4D3-3A88-412C-94F0-9C51726D46A7}" type="pres">
      <dgm:prSet presAssocID="{1A8B0F5B-A826-4D5B-8A84-2AC8308647C5}" presName="Name8" presStyleCnt="0"/>
      <dgm:spPr/>
    </dgm:pt>
    <dgm:pt modelId="{2950289B-539E-47C2-A638-F22BF1DDAC1B}" type="pres">
      <dgm:prSet presAssocID="{1A8B0F5B-A826-4D5B-8A84-2AC8308647C5}" presName="level" presStyleLbl="node1" presStyleIdx="0" presStyleCnt="3">
        <dgm:presLayoutVars>
          <dgm:chMax val="1"/>
          <dgm:bulletEnabled val="1"/>
        </dgm:presLayoutVars>
      </dgm:prSet>
      <dgm:spPr/>
    </dgm:pt>
    <dgm:pt modelId="{F4842D3B-076E-414D-945E-EAA518748E9C}" type="pres">
      <dgm:prSet presAssocID="{1A8B0F5B-A826-4D5B-8A84-2AC8308647C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A07FFE-434B-484B-9169-85CD5B325299}" type="pres">
      <dgm:prSet presAssocID="{E75F3D30-1FD2-4E2E-A20E-072E7091E7C3}" presName="Name8" presStyleCnt="0"/>
      <dgm:spPr/>
    </dgm:pt>
    <dgm:pt modelId="{E8A772C1-D630-4659-BA5D-5201027B0668}" type="pres">
      <dgm:prSet presAssocID="{E75F3D30-1FD2-4E2E-A20E-072E7091E7C3}" presName="level" presStyleLbl="node1" presStyleIdx="1" presStyleCnt="3">
        <dgm:presLayoutVars>
          <dgm:chMax val="1"/>
          <dgm:bulletEnabled val="1"/>
        </dgm:presLayoutVars>
      </dgm:prSet>
      <dgm:spPr/>
    </dgm:pt>
    <dgm:pt modelId="{22214FE3-F511-43B3-96B4-D9E418DBF5BB}" type="pres">
      <dgm:prSet presAssocID="{E75F3D30-1FD2-4E2E-A20E-072E7091E7C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A534B8C-7A80-4AF0-A045-255AE9D97441}" type="pres">
      <dgm:prSet presAssocID="{7D3CA8AF-5B86-4ABC-9839-D3B055FDBC65}" presName="Name8" presStyleCnt="0"/>
      <dgm:spPr/>
    </dgm:pt>
    <dgm:pt modelId="{4C705A72-4160-4D3E-907D-64630A19A99E}" type="pres">
      <dgm:prSet presAssocID="{7D3CA8AF-5B86-4ABC-9839-D3B055FDBC65}" presName="level" presStyleLbl="node1" presStyleIdx="2" presStyleCnt="3">
        <dgm:presLayoutVars>
          <dgm:chMax val="1"/>
          <dgm:bulletEnabled val="1"/>
        </dgm:presLayoutVars>
      </dgm:prSet>
      <dgm:spPr/>
    </dgm:pt>
    <dgm:pt modelId="{E67B8402-1DC1-4761-B036-8EC6BCCF7382}" type="pres">
      <dgm:prSet presAssocID="{7D3CA8AF-5B86-4ABC-9839-D3B055FDBC6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DEB400E-C88E-4CD1-8D48-448B43826F5B}" srcId="{D99C543A-5472-412D-9BEE-69528AEDB4BA}" destId="{E75F3D30-1FD2-4E2E-A20E-072E7091E7C3}" srcOrd="1" destOrd="0" parTransId="{5D6D069B-13CD-44CA-BA2A-C18FB859880E}" sibTransId="{85FB042B-2813-444F-A9B7-9CDFDF85A472}"/>
    <dgm:cxn modelId="{ADB9B92D-7B8B-4EEF-A41B-FCB580801144}" type="presOf" srcId="{E75F3D30-1FD2-4E2E-A20E-072E7091E7C3}" destId="{E8A772C1-D630-4659-BA5D-5201027B0668}" srcOrd="0" destOrd="0" presId="urn:microsoft.com/office/officeart/2005/8/layout/pyramid3"/>
    <dgm:cxn modelId="{D5FD424E-CC70-4768-8D34-5E628258E297}" type="presOf" srcId="{E75F3D30-1FD2-4E2E-A20E-072E7091E7C3}" destId="{22214FE3-F511-43B3-96B4-D9E418DBF5BB}" srcOrd="1" destOrd="0" presId="urn:microsoft.com/office/officeart/2005/8/layout/pyramid3"/>
    <dgm:cxn modelId="{8B54BC52-EF26-4208-B33B-7271B2DDD71B}" type="presOf" srcId="{D99C543A-5472-412D-9BEE-69528AEDB4BA}" destId="{4C129B21-0130-4960-89B8-3BEA3637F9E2}" srcOrd="0" destOrd="0" presId="urn:microsoft.com/office/officeart/2005/8/layout/pyramid3"/>
    <dgm:cxn modelId="{CD745496-5758-4504-9551-2CD099A30AD4}" srcId="{D99C543A-5472-412D-9BEE-69528AEDB4BA}" destId="{1A8B0F5B-A826-4D5B-8A84-2AC8308647C5}" srcOrd="0" destOrd="0" parTransId="{F5867CD9-C3BE-4413-B2E6-D61781BBCB51}" sibTransId="{6883777E-69F2-4C94-B728-02BBB2C8E793}"/>
    <dgm:cxn modelId="{CA86BCA8-7587-4C2A-A8F7-A477A394EE3F}" type="presOf" srcId="{7D3CA8AF-5B86-4ABC-9839-D3B055FDBC65}" destId="{E67B8402-1DC1-4761-B036-8EC6BCCF7382}" srcOrd="1" destOrd="0" presId="urn:microsoft.com/office/officeart/2005/8/layout/pyramid3"/>
    <dgm:cxn modelId="{33A96DB0-6EA6-45D5-B9B1-DE4667B3CA37}" type="presOf" srcId="{1A8B0F5B-A826-4D5B-8A84-2AC8308647C5}" destId="{F4842D3B-076E-414D-945E-EAA518748E9C}" srcOrd="1" destOrd="0" presId="urn:microsoft.com/office/officeart/2005/8/layout/pyramid3"/>
    <dgm:cxn modelId="{872605C4-3BC9-4E1A-8267-1780D9A5F102}" srcId="{D99C543A-5472-412D-9BEE-69528AEDB4BA}" destId="{7D3CA8AF-5B86-4ABC-9839-D3B055FDBC65}" srcOrd="2" destOrd="0" parTransId="{A11A2EAB-8356-4777-9355-CBE1D2256190}" sibTransId="{633830ED-B995-413A-85C0-84B34E19D2F1}"/>
    <dgm:cxn modelId="{F0DE46C5-DE40-4E39-87F3-821EB025DF2C}" type="presOf" srcId="{7D3CA8AF-5B86-4ABC-9839-D3B055FDBC65}" destId="{4C705A72-4160-4D3E-907D-64630A19A99E}" srcOrd="0" destOrd="0" presId="urn:microsoft.com/office/officeart/2005/8/layout/pyramid3"/>
    <dgm:cxn modelId="{47593BFD-8C7C-4605-8256-EE969F2B9220}" type="presOf" srcId="{1A8B0F5B-A826-4D5B-8A84-2AC8308647C5}" destId="{2950289B-539E-47C2-A638-F22BF1DDAC1B}" srcOrd="0" destOrd="0" presId="urn:microsoft.com/office/officeart/2005/8/layout/pyramid3"/>
    <dgm:cxn modelId="{FB646C2C-1F70-4D0F-8D81-8D82703A716D}" type="presParOf" srcId="{4C129B21-0130-4960-89B8-3BEA3637F9E2}" destId="{6408E4D3-3A88-412C-94F0-9C51726D46A7}" srcOrd="0" destOrd="0" presId="urn:microsoft.com/office/officeart/2005/8/layout/pyramid3"/>
    <dgm:cxn modelId="{C95ED425-2B4A-419B-8B1B-184D34479DC3}" type="presParOf" srcId="{6408E4D3-3A88-412C-94F0-9C51726D46A7}" destId="{2950289B-539E-47C2-A638-F22BF1DDAC1B}" srcOrd="0" destOrd="0" presId="urn:microsoft.com/office/officeart/2005/8/layout/pyramid3"/>
    <dgm:cxn modelId="{0296F30F-52FF-4493-9059-AD8C28FB0B24}" type="presParOf" srcId="{6408E4D3-3A88-412C-94F0-9C51726D46A7}" destId="{F4842D3B-076E-414D-945E-EAA518748E9C}" srcOrd="1" destOrd="0" presId="urn:microsoft.com/office/officeart/2005/8/layout/pyramid3"/>
    <dgm:cxn modelId="{70535753-ED6A-465C-BA14-F180EA21AFC7}" type="presParOf" srcId="{4C129B21-0130-4960-89B8-3BEA3637F9E2}" destId="{8AA07FFE-434B-484B-9169-85CD5B325299}" srcOrd="1" destOrd="0" presId="urn:microsoft.com/office/officeart/2005/8/layout/pyramid3"/>
    <dgm:cxn modelId="{E420AB0E-8B86-4061-9D23-A2609318F757}" type="presParOf" srcId="{8AA07FFE-434B-484B-9169-85CD5B325299}" destId="{E8A772C1-D630-4659-BA5D-5201027B0668}" srcOrd="0" destOrd="0" presId="urn:microsoft.com/office/officeart/2005/8/layout/pyramid3"/>
    <dgm:cxn modelId="{BE9D9B24-6919-450C-9DD5-41B14975B4EC}" type="presParOf" srcId="{8AA07FFE-434B-484B-9169-85CD5B325299}" destId="{22214FE3-F511-43B3-96B4-D9E418DBF5BB}" srcOrd="1" destOrd="0" presId="urn:microsoft.com/office/officeart/2005/8/layout/pyramid3"/>
    <dgm:cxn modelId="{A5E3117C-A918-4F2B-9B13-4F564FD1DF7B}" type="presParOf" srcId="{4C129B21-0130-4960-89B8-3BEA3637F9E2}" destId="{9A534B8C-7A80-4AF0-A045-255AE9D97441}" srcOrd="2" destOrd="0" presId="urn:microsoft.com/office/officeart/2005/8/layout/pyramid3"/>
    <dgm:cxn modelId="{A6C4EF1C-6CDD-4C58-A5F1-3750FE59A4B4}" type="presParOf" srcId="{9A534B8C-7A80-4AF0-A045-255AE9D97441}" destId="{4C705A72-4160-4D3E-907D-64630A19A99E}" srcOrd="0" destOrd="0" presId="urn:microsoft.com/office/officeart/2005/8/layout/pyramid3"/>
    <dgm:cxn modelId="{15DC4EE0-53CD-43D1-9435-91553356D464}" type="presParOf" srcId="{9A534B8C-7A80-4AF0-A045-255AE9D97441}" destId="{E67B8402-1DC1-4761-B036-8EC6BCCF738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0289B-539E-47C2-A638-F22BF1DDAC1B}">
      <dsp:nvSpPr>
        <dsp:cNvPr id="0" name=""/>
        <dsp:cNvSpPr/>
      </dsp:nvSpPr>
      <dsp:spPr>
        <a:xfrm rot="10800000">
          <a:off x="0" y="0"/>
          <a:ext cx="5252761" cy="1295941"/>
        </a:xfrm>
        <a:prstGeom prst="trapezoid">
          <a:avLst>
            <a:gd name="adj" fmla="val 67554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Individual VCSE Groups, networks and projects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(BFIN, POV, TLC, BHN etc etc)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Volunteer Forum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highlight>
                <a:srgbClr val="00FF00"/>
              </a:highlight>
            </a:rPr>
            <a:t>VCSE Health and Wellbeing Forum (Officers)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VCSE Leaders Group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Bassetlaw VOICES </a:t>
          </a:r>
        </a:p>
      </dsp:txBody>
      <dsp:txXfrm rot="-10800000">
        <a:off x="919233" y="0"/>
        <a:ext cx="3414295" cy="1295941"/>
      </dsp:txXfrm>
    </dsp:sp>
    <dsp:sp modelId="{E8A772C1-D630-4659-BA5D-5201027B0668}">
      <dsp:nvSpPr>
        <dsp:cNvPr id="0" name=""/>
        <dsp:cNvSpPr/>
      </dsp:nvSpPr>
      <dsp:spPr>
        <a:xfrm rot="10800000">
          <a:off x="875460" y="1295941"/>
          <a:ext cx="3501841" cy="1295941"/>
        </a:xfrm>
        <a:prstGeom prst="trapezoid">
          <a:avLst>
            <a:gd name="adj" fmla="val 67554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Place Collaborative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CYP Forum, Mental Health Forum, Financial Inclusion Forum etc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Health Inequalities Forum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Public and Third Sector Partnership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highlight>
                <a:srgbClr val="00FF00"/>
              </a:highlight>
            </a:rPr>
            <a:t>BPBP Cabinet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BPBP</a:t>
          </a:r>
        </a:p>
      </dsp:txBody>
      <dsp:txXfrm rot="-10800000">
        <a:off x="1488282" y="1295941"/>
        <a:ext cx="2276196" cy="1295941"/>
      </dsp:txXfrm>
    </dsp:sp>
    <dsp:sp modelId="{4C705A72-4160-4D3E-907D-64630A19A99E}">
      <dsp:nvSpPr>
        <dsp:cNvPr id="0" name=""/>
        <dsp:cNvSpPr/>
      </dsp:nvSpPr>
      <dsp:spPr>
        <a:xfrm rot="10800000">
          <a:off x="1750920" y="2591882"/>
          <a:ext cx="1750920" cy="1295941"/>
        </a:xfrm>
        <a:prstGeom prst="trapezoid">
          <a:avLst>
            <a:gd name="adj" fmla="val 67554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VCSE Alliance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NNICP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NNICB</a:t>
          </a:r>
        </a:p>
      </dsp:txBody>
      <dsp:txXfrm rot="-10800000">
        <a:off x="1750920" y="2591882"/>
        <a:ext cx="1750920" cy="129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1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4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11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7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0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2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2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6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B1CF1C-B6A7-4F35-B4C8-014F696D9190}"/>
              </a:ext>
            </a:extLst>
          </p:cNvPr>
          <p:cNvSpPr/>
          <p:nvPr/>
        </p:nvSpPr>
        <p:spPr>
          <a:xfrm>
            <a:off x="554456" y="399607"/>
            <a:ext cx="73678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3A3A3A"/>
                </a:solidFill>
                <a:latin typeface="Rubik"/>
              </a:rPr>
              <a:t>Bassetlaw VOICES</a:t>
            </a:r>
          </a:p>
          <a:p>
            <a:r>
              <a:rPr lang="en-GB" sz="2000" b="1" dirty="0">
                <a:solidFill>
                  <a:srgbClr val="3A3A3A"/>
                </a:solidFill>
                <a:latin typeface="Rubik"/>
              </a:rPr>
              <a:t>2</a:t>
            </a:r>
            <a:r>
              <a:rPr lang="en-GB" sz="2000" b="1" baseline="30000" dirty="0">
                <a:solidFill>
                  <a:srgbClr val="3A3A3A"/>
                </a:solidFill>
                <a:latin typeface="Rubik"/>
              </a:rPr>
              <a:t>nd</a:t>
            </a:r>
            <a:r>
              <a:rPr lang="en-GB" sz="2000" b="1" dirty="0">
                <a:solidFill>
                  <a:srgbClr val="3A3A3A"/>
                </a:solidFill>
                <a:latin typeface="Rubik"/>
              </a:rPr>
              <a:t> February 2023</a:t>
            </a:r>
          </a:p>
          <a:p>
            <a:endParaRPr lang="en-GB" sz="3200" b="1" dirty="0">
              <a:solidFill>
                <a:srgbClr val="3A3A3A"/>
              </a:solidFill>
              <a:latin typeface="Rubik"/>
            </a:endParaRPr>
          </a:p>
          <a:p>
            <a:endParaRPr lang="en-GB" sz="3200" b="1" dirty="0">
              <a:solidFill>
                <a:srgbClr val="3A3A3A"/>
              </a:solidFill>
              <a:latin typeface="Rubik"/>
            </a:endParaRPr>
          </a:p>
          <a:p>
            <a:endParaRPr lang="en-GB" dirty="0">
              <a:solidFill>
                <a:srgbClr val="3A3A3A"/>
              </a:solidFill>
              <a:latin typeface="Rubik"/>
            </a:endParaRPr>
          </a:p>
          <a:p>
            <a:endParaRPr lang="en-GB" b="1" dirty="0">
              <a:solidFill>
                <a:srgbClr val="3A3A3A"/>
              </a:solidFill>
              <a:latin typeface="Rubik"/>
            </a:endParaRPr>
          </a:p>
          <a:p>
            <a:r>
              <a:rPr lang="en-GB" b="1" i="1" dirty="0">
                <a:solidFill>
                  <a:srgbClr val="3A3A3A"/>
                </a:solidFill>
                <a:latin typeface="Rubik"/>
              </a:rPr>
              <a:t>Listening to and sharing the voices of groups and all people connected to them, to influence and shape policy, funding, services and communities.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0FDA7-86DC-4AA7-9E7C-E5BF3A515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32" y="1662092"/>
            <a:ext cx="5889246" cy="1152244"/>
          </a:xfrm>
          <a:prstGeom prst="rect">
            <a:avLst/>
          </a:prstGeom>
        </p:spPr>
      </p:pic>
      <p:pic>
        <p:nvPicPr>
          <p:cNvPr id="1026" name="Picture 2" descr="LGBT+ History Month - LGBT+ History Month">
            <a:extLst>
              <a:ext uri="{FF2B5EF4-FFF2-40B4-BE49-F238E27FC236}">
                <a16:creationId xmlns:a16="http://schemas.microsoft.com/office/drawing/2014/main" id="{0E49E7DC-8F14-4F69-B961-72E58C99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80" y="3518098"/>
            <a:ext cx="2041098" cy="15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1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3E92F-C43D-46C1-8DFD-375A17630CB0}"/>
              </a:ext>
            </a:extLst>
          </p:cNvPr>
          <p:cNvSpPr/>
          <p:nvPr/>
        </p:nvSpPr>
        <p:spPr>
          <a:xfrm>
            <a:off x="1222220" y="1360575"/>
            <a:ext cx="65142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VOICES and Further feedback </a:t>
            </a:r>
          </a:p>
          <a:p>
            <a:endParaRPr lang="en-GB" sz="3600" dirty="0"/>
          </a:p>
          <a:p>
            <a:r>
              <a:rPr lang="en-GB" dirty="0"/>
              <a:t>We previously agreed partner feedback will top the agenda to give more space and time for feedback in the voices meeting.</a:t>
            </a:r>
          </a:p>
          <a:p>
            <a:endParaRPr lang="en-GB" dirty="0"/>
          </a:p>
          <a:p>
            <a:r>
              <a:rPr lang="en-GB" dirty="0"/>
              <a:t>However there is always space for more, over to you…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02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102AED-6A9E-421A-9938-296104AAAF0C}"/>
              </a:ext>
            </a:extLst>
          </p:cNvPr>
          <p:cNvSpPr/>
          <p:nvPr/>
        </p:nvSpPr>
        <p:spPr>
          <a:xfrm>
            <a:off x="559980" y="571203"/>
            <a:ext cx="770506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Partnership Ecosystem </a:t>
            </a:r>
            <a:r>
              <a:rPr lang="en-GB" sz="2000" b="1" dirty="0">
                <a:highlight>
                  <a:srgbClr val="00FF00"/>
                </a:highlight>
              </a:rPr>
              <a:t>and values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Bassetlaw has a long history of very strong partnership working which has resulted in a partnership support  ecosystem which is agile, responsive, and provides impactful support for our local population.  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Ingredients:  </a:t>
            </a:r>
            <a:br>
              <a:rPr lang="en-GB" b="1" dirty="0"/>
            </a:br>
            <a:r>
              <a:rPr lang="en-GB" dirty="0"/>
              <a:t>Good understanding of need and what works in this place, plus diverse, trusted, and valued partners who ALL go the extra mile. </a:t>
            </a:r>
          </a:p>
          <a:p>
            <a:endParaRPr lang="en-GB" dirty="0"/>
          </a:p>
          <a:p>
            <a:r>
              <a:rPr lang="en-GB" dirty="0"/>
              <a:t>We know our partners in the BPBP/NHS and BDC are fighting hard alongside the VCSE sector to protect what they know works well at place.</a:t>
            </a:r>
          </a:p>
        </p:txBody>
      </p:sp>
    </p:spTree>
    <p:extLst>
      <p:ext uri="{BB962C8B-B14F-4D97-AF65-F5344CB8AC3E}">
        <p14:creationId xmlns:p14="http://schemas.microsoft.com/office/powerpoint/2010/main" val="227467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E2EDBD-02E7-474B-ADA6-9B21B036B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820" y="1497643"/>
            <a:ext cx="3426833" cy="20561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823E76-225C-4B1E-BE46-962AC7A36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80607"/>
              </p:ext>
            </p:extLst>
          </p:nvPr>
        </p:nvGraphicFramePr>
        <p:xfrm>
          <a:off x="3459126" y="1257299"/>
          <a:ext cx="147438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4381">
                  <a:extLst>
                    <a:ext uri="{9D8B030D-6E8A-4147-A177-3AD203B41FA5}">
                      <a16:colId xmlns:a16="http://schemas.microsoft.com/office/drawing/2014/main" val="489605647"/>
                    </a:ext>
                  </a:extLst>
                </a:gridCol>
              </a:tblGrid>
              <a:tr h="2171909">
                <a:tc>
                  <a:txBody>
                    <a:bodyPr/>
                    <a:lstStyle/>
                    <a:p>
                      <a:pPr algn="ctr"/>
                      <a:r>
                        <a:rPr lang="en-GB" sz="15000" dirty="0">
                          <a:solidFill>
                            <a:srgbClr val="FF0000"/>
                          </a:solidFill>
                        </a:rPr>
                        <a:t>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205989"/>
                  </a:ext>
                </a:extLst>
              </a:tr>
            </a:tbl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5BA9A9-A1F7-45F3-81FA-3B44705E1D12}"/>
              </a:ext>
            </a:extLst>
          </p:cNvPr>
          <p:cNvSpPr/>
          <p:nvPr/>
        </p:nvSpPr>
        <p:spPr>
          <a:xfrm>
            <a:off x="510363" y="609601"/>
            <a:ext cx="5387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The BIG issues – Ongoing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8A3D5-26F9-4DC1-B23E-BAC45C6E7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6705" y="1462831"/>
            <a:ext cx="2131764" cy="3613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53047F-9428-4606-9F71-C9E19DC9E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67" y="1613844"/>
            <a:ext cx="2293168" cy="15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CD89DF-B07B-445E-B954-D750699C0606}"/>
              </a:ext>
            </a:extLst>
          </p:cNvPr>
          <p:cNvGraphicFramePr/>
          <p:nvPr>
            <p:extLst/>
          </p:nvPr>
        </p:nvGraphicFramePr>
        <p:xfrm>
          <a:off x="1524001" y="715926"/>
          <a:ext cx="5252762" cy="3887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12E8920-4C94-4D03-BD8D-B168C1E40D3A}"/>
              </a:ext>
            </a:extLst>
          </p:cNvPr>
          <p:cNvSpPr/>
          <p:nvPr/>
        </p:nvSpPr>
        <p:spPr>
          <a:xfrm>
            <a:off x="311889" y="2248585"/>
            <a:ext cx="6546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b="1" dirty="0"/>
              <a:t>Meetings and voice </a:t>
            </a:r>
          </a:p>
        </p:txBody>
      </p:sp>
    </p:spTree>
    <p:extLst>
      <p:ext uri="{BB962C8B-B14F-4D97-AF65-F5344CB8AC3E}">
        <p14:creationId xmlns:p14="http://schemas.microsoft.com/office/powerpoint/2010/main" val="26856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3E92F-C43D-46C1-8DFD-375A17630CB0}"/>
              </a:ext>
            </a:extLst>
          </p:cNvPr>
          <p:cNvSpPr/>
          <p:nvPr/>
        </p:nvSpPr>
        <p:spPr>
          <a:xfrm>
            <a:off x="842959" y="1257300"/>
            <a:ext cx="72797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Impact of reduced </a:t>
            </a:r>
          </a:p>
          <a:p>
            <a:pPr algn="ctr"/>
            <a:r>
              <a:rPr lang="en-GB" sz="2400" dirty="0"/>
              <a:t>VCSE funding at place </a:t>
            </a:r>
          </a:p>
          <a:p>
            <a:endParaRPr lang="en-GB" dirty="0"/>
          </a:p>
          <a:p>
            <a:r>
              <a:rPr lang="en-GB" dirty="0"/>
              <a:t>Survey conducted w/c 26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</a:p>
          <a:p>
            <a:r>
              <a:rPr lang="en-GB" dirty="0"/>
              <a:t>9 VCSE organisations have completed a survey designed to capture predicted impact   </a:t>
            </a:r>
          </a:p>
          <a:p>
            <a:r>
              <a:rPr lang="en-GB" dirty="0"/>
              <a:t>8 previously funded and applied for VCSE BPBP funding</a:t>
            </a:r>
          </a:p>
          <a:p>
            <a:r>
              <a:rPr lang="en-GB" dirty="0"/>
              <a:t>one not previously funded and did not apply</a:t>
            </a:r>
          </a:p>
        </p:txBody>
      </p:sp>
    </p:spTree>
    <p:extLst>
      <p:ext uri="{BB962C8B-B14F-4D97-AF65-F5344CB8AC3E}">
        <p14:creationId xmlns:p14="http://schemas.microsoft.com/office/powerpoint/2010/main" val="344069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3E92F-C43D-46C1-8DFD-375A17630CB0}"/>
              </a:ext>
            </a:extLst>
          </p:cNvPr>
          <p:cNvSpPr/>
          <p:nvPr/>
        </p:nvSpPr>
        <p:spPr>
          <a:xfrm>
            <a:off x="836428" y="1525510"/>
            <a:ext cx="7279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D8630-1471-4E7F-A352-3F764F2D2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28" y="1420074"/>
            <a:ext cx="3309570" cy="2598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25B0E-CC35-4E03-930E-CD0F57E7D15A}"/>
              </a:ext>
            </a:extLst>
          </p:cNvPr>
          <p:cNvSpPr txBox="1"/>
          <p:nvPr/>
        </p:nvSpPr>
        <p:spPr>
          <a:xfrm>
            <a:off x="3522689" y="1257300"/>
            <a:ext cx="4684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An average of 38% application value of funding awarded (some respondents 0%)</a:t>
            </a:r>
          </a:p>
          <a:p>
            <a:endParaRPr lang="en-GB" dirty="0"/>
          </a:p>
          <a:p>
            <a:r>
              <a:rPr lang="en-GB" dirty="0"/>
              <a:t>5 Services at RED status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 Services at Amber status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63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3E92F-C43D-46C1-8DFD-375A17630CB0}"/>
              </a:ext>
            </a:extLst>
          </p:cNvPr>
          <p:cNvSpPr/>
          <p:nvPr/>
        </p:nvSpPr>
        <p:spPr>
          <a:xfrm>
            <a:off x="836428" y="1525510"/>
            <a:ext cx="7279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D8630-1471-4E7F-A352-3F764F2D2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23" y="1355239"/>
            <a:ext cx="3309570" cy="2598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725B0E-CC35-4E03-930E-CD0F57E7D15A}"/>
              </a:ext>
            </a:extLst>
          </p:cNvPr>
          <p:cNvSpPr txBox="1"/>
          <p:nvPr/>
        </p:nvSpPr>
        <p:spPr>
          <a:xfrm>
            <a:off x="2892056" y="775290"/>
            <a:ext cx="4213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many service users will you NOT be able to support as a direct impact of this funding decision? 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3295</a:t>
            </a:r>
          </a:p>
          <a:p>
            <a:pPr algn="ctr"/>
            <a:endParaRPr lang="en-GB" sz="2400" b="1" dirty="0"/>
          </a:p>
          <a:p>
            <a:pPr algn="ctr"/>
            <a:r>
              <a:rPr lang="en-GB" dirty="0"/>
              <a:t>and a further 8565 service users will </a:t>
            </a:r>
          </a:p>
          <a:p>
            <a:pPr algn="ctr"/>
            <a:r>
              <a:rPr lang="en-GB" dirty="0"/>
              <a:t>be indirectly affected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66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3E92F-C43D-46C1-8DFD-375A17630CB0}"/>
              </a:ext>
            </a:extLst>
          </p:cNvPr>
          <p:cNvSpPr/>
          <p:nvPr/>
        </p:nvSpPr>
        <p:spPr>
          <a:xfrm>
            <a:off x="836428" y="1525510"/>
            <a:ext cx="7279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5B0E-CC35-4E03-930E-CD0F57E7D15A}"/>
              </a:ext>
            </a:extLst>
          </p:cNvPr>
          <p:cNvSpPr txBox="1"/>
          <p:nvPr/>
        </p:nvSpPr>
        <p:spPr>
          <a:xfrm>
            <a:off x="3791858" y="1257300"/>
            <a:ext cx="298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A5E215-3E50-4BFE-8458-B67C4E863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310" y="1525509"/>
            <a:ext cx="5260563" cy="238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F0D86F-67D8-443A-BD9A-B95DB9C17791}"/>
              </a:ext>
            </a:extLst>
          </p:cNvPr>
          <p:cNvSpPr txBox="1"/>
          <p:nvPr/>
        </p:nvSpPr>
        <p:spPr>
          <a:xfrm>
            <a:off x="4744387" y="3745469"/>
            <a:ext cx="298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Robert Garland, Manager, Bassetlaw Foodbank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9F7B86-B0B1-4E8B-AC43-F70C41EB99E5}"/>
              </a:ext>
            </a:extLst>
          </p:cNvPr>
          <p:cNvSpPr txBox="1"/>
          <p:nvPr/>
        </p:nvSpPr>
        <p:spPr>
          <a:xfrm>
            <a:off x="959369" y="562130"/>
            <a:ext cx="461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Ripple Effect</a:t>
            </a:r>
          </a:p>
        </p:txBody>
      </p:sp>
    </p:spTree>
    <p:extLst>
      <p:ext uri="{BB962C8B-B14F-4D97-AF65-F5344CB8AC3E}">
        <p14:creationId xmlns:p14="http://schemas.microsoft.com/office/powerpoint/2010/main" val="259324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D5D6D-EC79-49C9-A3A1-1EB919C74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1"/>
            <a:ext cx="2585287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EB727A-B615-4D4F-9813-542F12375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12" y="4468355"/>
            <a:ext cx="1650711" cy="608012"/>
          </a:xfrm>
          <a:prstGeom prst="rect">
            <a:avLst/>
          </a:prstGeom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E9ECCCF2-5C0B-4C66-995E-4B818DC2FF70}"/>
              </a:ext>
            </a:extLst>
          </p:cNvPr>
          <p:cNvSpPr/>
          <p:nvPr/>
        </p:nvSpPr>
        <p:spPr>
          <a:xfrm>
            <a:off x="730102" y="306334"/>
            <a:ext cx="4501116" cy="701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E24F7A-5687-47D5-B713-B2D483ECFBC7}"/>
              </a:ext>
            </a:extLst>
          </p:cNvPr>
          <p:cNvSpPr/>
          <p:nvPr/>
        </p:nvSpPr>
        <p:spPr>
          <a:xfrm>
            <a:off x="2390672" y="4006169"/>
            <a:ext cx="6828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b="1" dirty="0">
              <a:solidFill>
                <a:srgbClr val="3A3A3A"/>
              </a:solidFill>
              <a:latin typeface="Rubik"/>
            </a:endParaRPr>
          </a:p>
          <a:p>
            <a:r>
              <a:rPr lang="en-GB" sz="1200" b="1" dirty="0">
                <a:solidFill>
                  <a:srgbClr val="3A3A3A"/>
                </a:solidFill>
                <a:latin typeface="Rubik"/>
              </a:rPr>
              <a:t>Through all channels, BCVS will continue to work to amplify the voices and </a:t>
            </a:r>
          </a:p>
          <a:p>
            <a:r>
              <a:rPr lang="en-GB" sz="1200" b="1" dirty="0">
                <a:solidFill>
                  <a:srgbClr val="3A3A3A"/>
                </a:solidFill>
                <a:latin typeface="Rubik"/>
              </a:rPr>
              <a:t>impact of the work of the  Bassetlaw VCSE sector and the impact of </a:t>
            </a:r>
          </a:p>
          <a:p>
            <a:r>
              <a:rPr lang="en-GB" sz="1200" b="1" dirty="0">
                <a:solidFill>
                  <a:srgbClr val="3A3A3A"/>
                </a:solidFill>
                <a:latin typeface="Rubik"/>
              </a:rPr>
              <a:t>decisions and cuts on the communities we exist to serve.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7B975-1688-4A0D-94C1-8B1430CED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167" y="0"/>
            <a:ext cx="7479833" cy="42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5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nori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A5A5A5"/>
      </a:accent3>
      <a:accent4>
        <a:srgbClr val="FFC000"/>
      </a:accent4>
      <a:accent5>
        <a:srgbClr val="7F7F7F"/>
      </a:accent5>
      <a:accent6>
        <a:srgbClr val="A5A5A5"/>
      </a:accent6>
      <a:hlink>
        <a:srgbClr val="0563C1"/>
      </a:hlink>
      <a:folHlink>
        <a:srgbClr val="954F72"/>
      </a:folHlink>
    </a:clrScheme>
    <a:fontScheme name="Senorita">
      <a:majorFont>
        <a:latin typeface="Archivo Black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2618</TotalTime>
  <Words>385</Words>
  <Application>Microsoft Office PowerPoint</Application>
  <PresentationFormat>On-screen Show (16:9)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Archivo Black</vt:lpstr>
      <vt:lpstr>Arial</vt:lpstr>
      <vt:lpstr>Roboto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GiantDesign</dc:creator>
  <cp:lastModifiedBy>Andria Birch</cp:lastModifiedBy>
  <cp:revision>73</cp:revision>
  <dcterms:created xsi:type="dcterms:W3CDTF">2019-08-23T08:10:12Z</dcterms:created>
  <dcterms:modified xsi:type="dcterms:W3CDTF">2023-02-02T12:09:18Z</dcterms:modified>
</cp:coreProperties>
</file>