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handoutMasterIdLst>
    <p:handoutMasterId r:id="rId43"/>
  </p:handoutMasterIdLst>
  <p:sldIdLst>
    <p:sldId id="256" r:id="rId5"/>
    <p:sldId id="257" r:id="rId6"/>
    <p:sldId id="266" r:id="rId7"/>
    <p:sldId id="262" r:id="rId8"/>
    <p:sldId id="263" r:id="rId9"/>
    <p:sldId id="264" r:id="rId10"/>
    <p:sldId id="265" r:id="rId11"/>
    <p:sldId id="267" r:id="rId12"/>
    <p:sldId id="268" r:id="rId13"/>
    <p:sldId id="294" r:id="rId14"/>
    <p:sldId id="269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59" r:id="rId35"/>
    <p:sldId id="270" r:id="rId36"/>
    <p:sldId id="271" r:id="rId37"/>
    <p:sldId id="273" r:id="rId38"/>
    <p:sldId id="272" r:id="rId39"/>
    <p:sldId id="274" r:id="rId40"/>
    <p:sldId id="260" r:id="rId41"/>
    <p:sldId id="261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F2FF99-F687-A940-8643-F9F8F5580AEB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53657-7D05-E94B-98A8-AB4833FA2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658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548279-345D-3748-9472-750BE43F5BC7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B4D0D2-1353-FE4C-8ECC-7F7FB6B07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51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548279-345D-3748-9472-750BE43F5BC7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B4D0D2-1353-FE4C-8ECC-7F7FB6B07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213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548279-345D-3748-9472-750BE43F5BC7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B4D0D2-1353-FE4C-8ECC-7F7FB6B07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49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548279-345D-3748-9472-750BE43F5BC7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B4D0D2-1353-FE4C-8ECC-7F7FB6B07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367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548279-345D-3748-9472-750BE43F5BC7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B4D0D2-1353-FE4C-8ECC-7F7FB6B07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94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548279-345D-3748-9472-750BE43F5BC7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B4D0D2-1353-FE4C-8ECC-7F7FB6B07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401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548279-345D-3748-9472-750BE43F5BC7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B4D0D2-1353-FE4C-8ECC-7F7FB6B07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9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548279-345D-3748-9472-750BE43F5BC7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B4D0D2-1353-FE4C-8ECC-7F7FB6B07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88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548279-345D-3748-9472-750BE43F5BC7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B4D0D2-1353-FE4C-8ECC-7F7FB6B07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83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548279-345D-3748-9472-750BE43F5BC7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B4D0D2-1353-FE4C-8ECC-7F7FB6B07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149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548279-345D-3748-9472-750BE43F5BC7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B4D0D2-1353-FE4C-8ECC-7F7FB6B07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591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281" b="8907"/>
          <a:stretch/>
        </p:blipFill>
        <p:spPr>
          <a:xfrm>
            <a:off x="6642000" y="0"/>
            <a:ext cx="5550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185" y="5549944"/>
            <a:ext cx="3423138" cy="106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137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i="0" kern="1200">
          <a:solidFill>
            <a:schemeClr val="tx1">
              <a:lumMod val="50000"/>
              <a:lumOff val="50000"/>
            </a:schemeClr>
          </a:solidFill>
          <a:latin typeface="Raleway ExtraBold" charset="0"/>
          <a:ea typeface="Raleway ExtraBold" charset="0"/>
          <a:cs typeface="Raleway ExtraBold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tx1"/>
          </a:solidFill>
          <a:latin typeface="Raleway" charset="0"/>
          <a:ea typeface="Raleway" charset="0"/>
          <a:cs typeface="Raleway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Raleway" charset="0"/>
          <a:ea typeface="Raleway" charset="0"/>
          <a:cs typeface="Raleway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Raleway" charset="0"/>
          <a:ea typeface="Raleway" charset="0"/>
          <a:cs typeface="Raleway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Raleway" charset="0"/>
          <a:ea typeface="Raleway" charset="0"/>
          <a:cs typeface="Raleway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Raleway" charset="0"/>
          <a:ea typeface="Raleway" charset="0"/>
          <a:cs typeface="Raleway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50450D-C7D1-4B82-B979-B0E44121A9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63301"/>
            <a:ext cx="9144000" cy="837784"/>
          </a:xfrm>
        </p:spPr>
        <p:txBody>
          <a:bodyPr/>
          <a:lstStyle/>
          <a:p>
            <a:r>
              <a:rPr lang="en-GB" dirty="0">
                <a:latin typeface="Raleway ExtraBold"/>
              </a:rPr>
              <a:t>Project Management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D9710CB-D791-4545-B89C-DA2F624EF1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3305" y="5898656"/>
            <a:ext cx="2132490" cy="78546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CCD3E5B-E0A4-4133-AE10-999F3F13B0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5895102"/>
            <a:ext cx="2132490" cy="789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574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2772C-0B72-7BD5-73FC-85A8CEE2E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59415"/>
            <a:ext cx="10515600" cy="1325563"/>
          </a:xfrm>
        </p:spPr>
        <p:txBody>
          <a:bodyPr/>
          <a:lstStyle/>
          <a:p>
            <a:pPr algn="ctr"/>
            <a:r>
              <a:rPr lang="en-GB" dirty="0">
                <a:latin typeface="Raleway ExtraBold"/>
              </a:rPr>
              <a:t>Strengths and Weaknesses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35092-890F-EBC2-AED9-54B0B93AD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0131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latin typeface="Raleway"/>
              </a:rPr>
              <a:t>Hierarchical/Functional: Strengths = People with technical skills in the department/functional area deliver the project that requires those skills. Weakness = Silo working</a:t>
            </a:r>
          </a:p>
          <a:p>
            <a:r>
              <a:rPr lang="en-GB" dirty="0">
                <a:latin typeface="Raleway"/>
              </a:rPr>
              <a:t>Matrix: Strengths = Project is visible across the org + the management of resources is more efficient. Weakness = Dual reporting lines can cause confusion</a:t>
            </a:r>
            <a:endParaRPr lang="en-GB" dirty="0"/>
          </a:p>
          <a:p>
            <a:r>
              <a:rPr lang="en-GB" dirty="0">
                <a:latin typeface="Raleway"/>
              </a:rPr>
              <a:t>Project: Strength = clear focus on the project that's what the organisation is for. Weakness = When the project is completed there's no need to keep the team together and the organisational learning can be lost.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BECEAE-CAF1-4179-BCF7-1DC6F4E250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2183" y="5862497"/>
            <a:ext cx="2083468" cy="76741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B758A1A-A52F-4AE5-AFDA-5C112B9741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5651" y="5859901"/>
            <a:ext cx="2083469" cy="770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020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5C561-E971-81EE-A5F0-2F3108974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Raleway ExtraBold"/>
              </a:rPr>
              <a:t>Why is it Better to have a Systematic Approach?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0B821-769B-3C45-EF6B-6EB8F6287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6646"/>
            <a:ext cx="10515600" cy="352761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2400" dirty="0">
                <a:latin typeface="Raleway"/>
              </a:rPr>
              <a:t>Projects have a relevant Business Case</a:t>
            </a:r>
          </a:p>
          <a:p>
            <a:r>
              <a:rPr lang="en-GB" sz="2400" dirty="0">
                <a:latin typeface="Raleway"/>
              </a:rPr>
              <a:t>Projects follow a recognised project life cycle</a:t>
            </a:r>
          </a:p>
          <a:p>
            <a:r>
              <a:rPr lang="en-GB" sz="2400" dirty="0">
                <a:latin typeface="Raleway"/>
              </a:rPr>
              <a:t>Projects have a structured methodology for the delivery of projects ensuring consistency of practice </a:t>
            </a:r>
          </a:p>
          <a:p>
            <a:r>
              <a:rPr lang="en-GB" sz="2400" dirty="0">
                <a:latin typeface="Raleway"/>
              </a:rPr>
              <a:t>Clearly defined processes and documentation</a:t>
            </a:r>
          </a:p>
          <a:p>
            <a:r>
              <a:rPr lang="en-GB" sz="2400" dirty="0">
                <a:latin typeface="Raleway"/>
              </a:rPr>
              <a:t>More effective decision making at key stages</a:t>
            </a:r>
          </a:p>
          <a:p>
            <a:r>
              <a:rPr lang="en-GB" sz="2400" dirty="0">
                <a:latin typeface="Raleway"/>
              </a:rPr>
              <a:t>Reporting and escalation routes</a:t>
            </a:r>
            <a:endParaRPr lang="en-GB" sz="2400" dirty="0"/>
          </a:p>
          <a:p>
            <a:r>
              <a:rPr lang="en-GB" sz="2400" dirty="0">
                <a:latin typeface="Raleway"/>
              </a:rPr>
              <a:t>Effective quality management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B1F24ED-897A-40ED-AA77-72EE02ED4D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7694" y="5862497"/>
            <a:ext cx="2083468" cy="76741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465B0A9-905F-4490-8A86-5662DBB0F0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1162" y="5859901"/>
            <a:ext cx="2083469" cy="770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94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9B6A6-1471-CE32-2209-798ECCF2A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Raleway ExtraBold"/>
              </a:rPr>
              <a:t>Business Case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120404-3CC1-B772-F2C0-61BC86F9E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latin typeface="Raleway"/>
              </a:rPr>
              <a:t>Business Case and Strategy</a:t>
            </a:r>
          </a:p>
          <a:p>
            <a:r>
              <a:rPr lang="en-GB" dirty="0">
                <a:latin typeface="Raleway"/>
              </a:rPr>
              <a:t>Who is involved in developing and producing the business case?</a:t>
            </a:r>
            <a:endParaRPr lang="en-GB" dirty="0"/>
          </a:p>
          <a:p>
            <a:r>
              <a:rPr lang="en-GB" dirty="0">
                <a:latin typeface="Raleway"/>
              </a:rPr>
              <a:t>Other business case contributors</a:t>
            </a:r>
            <a:endParaRPr lang="en-GB" dirty="0"/>
          </a:p>
          <a:p>
            <a:r>
              <a:rPr lang="en-GB" dirty="0">
                <a:latin typeface="Raleway"/>
              </a:rPr>
              <a:t>Typical business case content: background/situation; benefits; budget; risks; options appraisal; Additional Content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5B19D65-4227-4617-901B-3FADB2C84F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1060" y="5793257"/>
            <a:ext cx="2083468" cy="76741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6FE3CA6-AB43-4944-B2B7-60549A63F4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4528" y="5790661"/>
            <a:ext cx="2083469" cy="770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079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5DC35-FD30-9DCC-6593-385A64B7B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400" dirty="0">
                <a:latin typeface="Raleway ExtraBold"/>
              </a:rPr>
              <a:t>Importance of a Business Case throughout the Project Lifecycle</a:t>
            </a:r>
            <a:endParaRPr lang="en-GB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366DBF-1DFD-5970-DDE5-0E8DD8CCE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18468"/>
            <a:ext cx="10515600" cy="20184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latin typeface="Raleway"/>
              </a:rPr>
              <a:t>Concept</a:t>
            </a:r>
            <a:endParaRPr lang="en-US" dirty="0"/>
          </a:p>
          <a:p>
            <a:r>
              <a:rPr lang="en-GB" dirty="0">
                <a:latin typeface="Raleway"/>
              </a:rPr>
              <a:t>Definition</a:t>
            </a:r>
          </a:p>
          <a:p>
            <a:r>
              <a:rPr lang="en-GB" dirty="0">
                <a:latin typeface="Raleway"/>
              </a:rPr>
              <a:t>Deployment</a:t>
            </a:r>
            <a:endParaRPr lang="en-GB" dirty="0"/>
          </a:p>
          <a:p>
            <a:r>
              <a:rPr lang="en-GB" dirty="0">
                <a:latin typeface="Raleway"/>
              </a:rPr>
              <a:t>Transition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574D3BD-CC34-4023-892E-72C524D9A2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8816" y="5862497"/>
            <a:ext cx="2083468" cy="76741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A8D38DC-DEFC-46FA-923E-EC36AB12B5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2284" y="5859901"/>
            <a:ext cx="2083469" cy="770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3737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0A092-9674-1130-0A93-711183202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76413"/>
            <a:ext cx="10515600" cy="1325563"/>
          </a:xfrm>
        </p:spPr>
        <p:txBody>
          <a:bodyPr/>
          <a:lstStyle/>
          <a:p>
            <a:pPr algn="ctr"/>
            <a:r>
              <a:rPr lang="en-GB" dirty="0">
                <a:latin typeface="Raleway ExtraBold"/>
              </a:rPr>
              <a:t>Project Life Cycles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18ADA-F3D8-AA51-FB6C-7DE5DF292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9150"/>
            <a:ext cx="10515600" cy="43513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GB" dirty="0">
                <a:latin typeface="Raleway"/>
              </a:rPr>
              <a:t>Benefits of the Project Life Cycle:</a:t>
            </a:r>
            <a:endParaRPr lang="en-GB" dirty="0"/>
          </a:p>
          <a:p>
            <a:r>
              <a:rPr lang="en-GB" dirty="0">
                <a:latin typeface="Raleway"/>
              </a:rPr>
              <a:t>Improved planning of work</a:t>
            </a:r>
          </a:p>
          <a:p>
            <a:r>
              <a:rPr lang="en-GB" dirty="0">
                <a:latin typeface="Raleway"/>
              </a:rPr>
              <a:t>Clearer identification of priorities</a:t>
            </a:r>
            <a:endParaRPr lang="en-GB" dirty="0"/>
          </a:p>
          <a:p>
            <a:r>
              <a:rPr lang="en-GB" dirty="0">
                <a:latin typeface="Raleway"/>
              </a:rPr>
              <a:t>More effective risk management</a:t>
            </a:r>
          </a:p>
          <a:p>
            <a:r>
              <a:rPr lang="en-GB" dirty="0">
                <a:latin typeface="Raleway"/>
              </a:rPr>
              <a:t>Greater estimating accuracy</a:t>
            </a:r>
            <a:endParaRPr lang="en-GB" dirty="0"/>
          </a:p>
          <a:p>
            <a:r>
              <a:rPr lang="en-GB" dirty="0">
                <a:latin typeface="Raleway"/>
              </a:rPr>
              <a:t>More representative performance management</a:t>
            </a:r>
          </a:p>
          <a:p>
            <a:r>
              <a:rPr lang="en-GB" dirty="0">
                <a:latin typeface="Raleway"/>
              </a:rPr>
              <a:t>Greater adoption of continual improvement</a:t>
            </a:r>
          </a:p>
          <a:p>
            <a:r>
              <a:rPr lang="en-GB" dirty="0">
                <a:latin typeface="Raleway"/>
              </a:rPr>
              <a:t>Improved control</a:t>
            </a:r>
            <a:endParaRPr lang="en-GB" dirty="0"/>
          </a:p>
          <a:p>
            <a:r>
              <a:rPr lang="en-GB" dirty="0">
                <a:latin typeface="Raleway"/>
              </a:rPr>
              <a:t>More effective stakeholder communication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A6A2656-6745-434E-BB2A-F1D3175AB9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8816" y="5844741"/>
            <a:ext cx="2083468" cy="76741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6E3D7D1-77D4-406A-82B4-B62D83F173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2284" y="5842145"/>
            <a:ext cx="2083469" cy="770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344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E2E2F-A43F-D0C1-35A9-A5A28B1FD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800" dirty="0">
                <a:latin typeface="Raleway ExtraBold"/>
              </a:rPr>
              <a:t>Benefits of Conducting Reviews Throughout the Life Cycle</a:t>
            </a:r>
            <a:endParaRPr lang="en-GB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14608-5C33-D438-58B1-1D450E08D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7885"/>
            <a:ext cx="10515600" cy="361638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2000" dirty="0">
                <a:latin typeface="Raleway"/>
              </a:rPr>
              <a:t>Deliverables</a:t>
            </a:r>
            <a:endParaRPr lang="en-GB" sz="2000" dirty="0"/>
          </a:p>
          <a:p>
            <a:r>
              <a:rPr lang="en-GB" sz="2000" dirty="0">
                <a:latin typeface="Raleway"/>
              </a:rPr>
              <a:t>The business case</a:t>
            </a:r>
          </a:p>
          <a:p>
            <a:r>
              <a:rPr lang="en-GB" sz="2000" dirty="0">
                <a:latin typeface="Raleway"/>
              </a:rPr>
              <a:t>Management processes</a:t>
            </a:r>
          </a:p>
          <a:p>
            <a:r>
              <a:rPr lang="en-GB" sz="2000" dirty="0">
                <a:latin typeface="Raleway"/>
              </a:rPr>
              <a:t>Decision Gates</a:t>
            </a:r>
          </a:p>
          <a:p>
            <a:r>
              <a:rPr lang="en-GB" sz="2000" dirty="0">
                <a:latin typeface="Raleway"/>
              </a:rPr>
              <a:t>Benefits Reviews</a:t>
            </a:r>
          </a:p>
          <a:p>
            <a:r>
              <a:rPr lang="en-GB" sz="2000" dirty="0">
                <a:latin typeface="Raleway"/>
              </a:rPr>
              <a:t>Audit</a:t>
            </a:r>
            <a:endParaRPr lang="en-GB" sz="2000" dirty="0"/>
          </a:p>
          <a:p>
            <a:r>
              <a:rPr lang="en-GB" sz="2000" dirty="0">
                <a:latin typeface="Raleway"/>
              </a:rPr>
              <a:t>Other Reviews</a:t>
            </a:r>
            <a:endParaRPr lang="en-GB" sz="2000" dirty="0"/>
          </a:p>
          <a:p>
            <a:r>
              <a:rPr lang="en-GB" sz="2000" dirty="0">
                <a:latin typeface="Raleway"/>
              </a:rPr>
              <a:t>Stage Reviews</a:t>
            </a:r>
          </a:p>
          <a:p>
            <a:r>
              <a:rPr lang="en-GB" sz="2000" dirty="0">
                <a:latin typeface="Raleway"/>
              </a:rPr>
              <a:t>Post-Project Reviews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BCB0036-4888-431B-9F6F-F42FCEEE1F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5550" y="5862497"/>
            <a:ext cx="2083468" cy="76741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FC88576-E3F5-49E7-9899-54648594E0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9018" y="5859901"/>
            <a:ext cx="2083469" cy="770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931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56847-BA26-F893-8D81-422C30C1E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Raleway ExtraBold"/>
              </a:rPr>
              <a:t>Learning Summary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8F524-F8EF-19D4-CAB5-4DE9D5295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latin typeface="Raleway"/>
              </a:rPr>
              <a:t>Why are projects structured as phases in a linear life cycle?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>
                <a:latin typeface="Raleway"/>
              </a:rPr>
              <a:t>Explain the benefits of conducting reviews throughout the project life cycle (including decision gates, benefits reviews and audits)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02CA2C-5224-44F7-915A-3518155632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5550" y="5862497"/>
            <a:ext cx="2083468" cy="76741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B65FF79-C708-4084-88AB-2729ACB320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9018" y="5859901"/>
            <a:ext cx="2083469" cy="770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2979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89B79-CAE8-6CF8-8BD3-B1E07CE37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GB" dirty="0">
                <a:latin typeface="Raleway ExtraBold"/>
              </a:rPr>
              <a:t>Stakeholder Engagement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9F39B2-A87C-84F6-FB28-658B526F5F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7847"/>
            <a:ext cx="10515600" cy="43513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GB" dirty="0">
                <a:latin typeface="Raleway"/>
              </a:rPr>
              <a:t>Understand the role of various stakeholders</a:t>
            </a:r>
          </a:p>
          <a:p>
            <a:r>
              <a:rPr lang="en-GB" dirty="0">
                <a:latin typeface="Raleway"/>
              </a:rPr>
              <a:t>Identifying the real nature of each stakeholder group's business and their consequent interest in the project</a:t>
            </a:r>
          </a:p>
          <a:p>
            <a:r>
              <a:rPr lang="en-GB" dirty="0">
                <a:latin typeface="Raleway"/>
              </a:rPr>
              <a:t>Understanding their behaviour and motivation towards the project</a:t>
            </a:r>
          </a:p>
          <a:p>
            <a:r>
              <a:rPr lang="en-GB" dirty="0">
                <a:latin typeface="Raleway"/>
              </a:rPr>
              <a:t>Assessing how they may react to various approaches and communication</a:t>
            </a:r>
          </a:p>
          <a:p>
            <a:r>
              <a:rPr lang="en-GB" dirty="0">
                <a:latin typeface="Raleway"/>
              </a:rPr>
              <a:t>Identifying the characteristics of the stakeholders' environment and development appropriate responses to facilitate a good relationship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0D84A0-6BEA-464F-A637-B63971B66B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5550" y="5862497"/>
            <a:ext cx="2083468" cy="76741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4FF8E2D-32A8-4A60-B2BD-2EE2015356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9018" y="5859901"/>
            <a:ext cx="2083469" cy="770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0589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47A5C-CA27-A48E-83E4-10B9A0ADB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Raleway ExtraBold"/>
              </a:rPr>
              <a:t>Stakeholder Engagement (contd.)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47677-EF07-1760-D18E-3BE31C049B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37680"/>
            <a:ext cx="10515600" cy="18763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latin typeface="Raleway"/>
              </a:rPr>
              <a:t>Responding to the stakeholder's motivation in relation to the project</a:t>
            </a:r>
          </a:p>
          <a:p>
            <a:r>
              <a:rPr lang="en-GB" dirty="0">
                <a:latin typeface="Raleway"/>
              </a:rPr>
              <a:t>Determining the key areas that will have the most impact on the successful reception of the project</a:t>
            </a:r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B1981E7-374A-4955-B942-540E6E6A87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5550" y="5862497"/>
            <a:ext cx="2083468" cy="76741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599FDE2-0838-4233-870C-75C5B64D5B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9018" y="5859901"/>
            <a:ext cx="2083469" cy="770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2083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D267C-5E4A-A0AA-1C62-0582369AE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400" dirty="0">
                <a:latin typeface="Raleway ExtraBold"/>
              </a:rPr>
              <a:t>Importance of Managing Stakeholders Expectations to the Success of the Project</a:t>
            </a:r>
            <a:endParaRPr lang="en-GB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C1EDAB-32E9-C086-6757-367D81736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97982"/>
            <a:ext cx="10515600" cy="26664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latin typeface="Raleway"/>
              </a:rPr>
              <a:t>Enabling more effective risk assessment</a:t>
            </a:r>
          </a:p>
          <a:p>
            <a:r>
              <a:rPr lang="en-GB" dirty="0">
                <a:latin typeface="Raleway"/>
              </a:rPr>
              <a:t>Improved communications planning</a:t>
            </a:r>
          </a:p>
          <a:p>
            <a:r>
              <a:rPr lang="en-GB" dirty="0">
                <a:latin typeface="Raleway"/>
              </a:rPr>
              <a:t>Ensuring a productive team is formed</a:t>
            </a:r>
          </a:p>
          <a:p>
            <a:r>
              <a:rPr lang="en-GB" dirty="0">
                <a:latin typeface="Raleway"/>
              </a:rPr>
              <a:t>Enabling effective engagement actions to be initiated</a:t>
            </a:r>
          </a:p>
          <a:p>
            <a:r>
              <a:rPr lang="en-GB" dirty="0">
                <a:latin typeface="Raleway"/>
              </a:rPr>
              <a:t>Increased likelihood of project being accepted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1430E2D-6BF6-4A93-A5EE-6F401984B6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5550" y="5862497"/>
            <a:ext cx="2083468" cy="76741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01E6531-39A3-4994-A169-5008EC005A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9018" y="5859901"/>
            <a:ext cx="2083469" cy="770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938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47BBA-50AB-CEDA-C3C2-67AAE45F0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Raleway ExtraBold"/>
              </a:rPr>
              <a:t>What is Project Management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C3392-25DE-2780-1647-08C186AD2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GB">
                <a:latin typeface="Raleway"/>
              </a:rPr>
              <a:t>I</a:t>
            </a:r>
            <a:r>
              <a:rPr lang="en-GB" b="1">
                <a:latin typeface="Raleway"/>
              </a:rPr>
              <a:t>an Bond – Introduction to Project Management</a:t>
            </a:r>
            <a:endParaRPr lang="en-GB" b="1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3DEC20-86EB-9A9B-E205-3E9163C75FD9}"/>
              </a:ext>
            </a:extLst>
          </p:cNvPr>
          <p:cNvSpPr txBox="1"/>
          <p:nvPr/>
        </p:nvSpPr>
        <p:spPr>
          <a:xfrm>
            <a:off x="9797561" y="181708"/>
            <a:ext cx="176725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>
                <a:latin typeface="Raleway"/>
                <a:cs typeface="Calibri"/>
              </a:rPr>
              <a:t>Session 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A7E372E-09DD-4633-A1B5-B7C2458405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2182" y="5826384"/>
            <a:ext cx="2253818" cy="83015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76D8EE1-EC58-4C71-8107-D7C74DF6B5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6615" y="5826384"/>
            <a:ext cx="2253819" cy="833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9440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57C59-C1ED-E7E9-F48E-42F325A9A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Raleway ExtraBold"/>
              </a:rPr>
              <a:t>Short Quiz – What have you Learned?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00B5F-B13A-F109-D5C8-997CBE0C9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8975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2400" dirty="0">
                <a:latin typeface="Raleway"/>
              </a:rPr>
              <a:t>1 which of the following statements about the role of the project sponsor is false?</a:t>
            </a:r>
          </a:p>
          <a:p>
            <a:r>
              <a:rPr lang="en-GB" sz="2400" dirty="0">
                <a:latin typeface="Raleway"/>
              </a:rPr>
              <a:t>A </a:t>
            </a:r>
            <a:r>
              <a:rPr lang="en-GB" sz="2400" dirty="0" err="1">
                <a:latin typeface="Raleway"/>
              </a:rPr>
              <a:t>a</a:t>
            </a:r>
            <a:r>
              <a:rPr lang="en-GB" sz="2400" dirty="0">
                <a:latin typeface="Raleway"/>
              </a:rPr>
              <a:t> project sponsor is an advocate for the project and the change it brings about.</a:t>
            </a:r>
          </a:p>
          <a:p>
            <a:r>
              <a:rPr lang="en-GB" sz="2400" dirty="0">
                <a:latin typeface="Raleway"/>
              </a:rPr>
              <a:t>B a project sponsor writes and owns the project management plan.</a:t>
            </a:r>
          </a:p>
          <a:p>
            <a:r>
              <a:rPr lang="en-GB" sz="2400" dirty="0">
                <a:latin typeface="Raleway"/>
              </a:rPr>
              <a:t>C a project sponsor is able to work across functional boundaries within an organisation.</a:t>
            </a:r>
          </a:p>
          <a:p>
            <a:r>
              <a:rPr lang="en-GB" sz="2400" dirty="0">
                <a:latin typeface="Raleway"/>
              </a:rPr>
              <a:t>D a project sponsor is prepared to commit sufficient time and effort to support the project.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916EC3-F842-4D09-B65B-DE3583F9C6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5550" y="5862497"/>
            <a:ext cx="2083468" cy="76741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FDC3258-C5ED-4B4D-B84C-6A6F795586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9018" y="5859901"/>
            <a:ext cx="2083469" cy="770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6055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3022A-C092-7AE3-42BF-01493CC35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Raleway ExtraBold"/>
              </a:rPr>
              <a:t>Short Quiz (</a:t>
            </a:r>
            <a:r>
              <a:rPr lang="en-GB" dirty="0" err="1">
                <a:latin typeface="Raleway ExtraBold"/>
              </a:rPr>
              <a:t>Contd</a:t>
            </a:r>
            <a:r>
              <a:rPr lang="en-GB" dirty="0">
                <a:latin typeface="Raleway ExtraBold"/>
              </a:rPr>
              <a:t>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8A619-26C2-2857-F101-7D7AD8CEA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latin typeface="Raleway"/>
              </a:rPr>
              <a:t>2 which statement best describes a responsibility of the project sponsor?</a:t>
            </a:r>
          </a:p>
          <a:p>
            <a:r>
              <a:rPr lang="en-GB" dirty="0">
                <a:latin typeface="Raleway"/>
              </a:rPr>
              <a:t>A monitoring progress and use of the project resources.</a:t>
            </a:r>
          </a:p>
          <a:p>
            <a:r>
              <a:rPr lang="en-GB" dirty="0">
                <a:latin typeface="Raleway"/>
              </a:rPr>
              <a:t>B analysing the project team's productivity.</a:t>
            </a:r>
          </a:p>
          <a:p>
            <a:r>
              <a:rPr lang="en-GB" dirty="0">
                <a:latin typeface="Raleway"/>
              </a:rPr>
              <a:t>C ensuring the benefits of the project are realised.</a:t>
            </a:r>
          </a:p>
          <a:p>
            <a:r>
              <a:rPr lang="en-GB" dirty="0">
                <a:latin typeface="Raleway"/>
              </a:rPr>
              <a:t>D planning project evaluation reviews for lessons learned.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360C3E5-4041-4A98-83D6-11705540C5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5550" y="5862497"/>
            <a:ext cx="2083468" cy="76741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CE3B5D2-98BF-4E1C-945D-C0155846F3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9018" y="5859901"/>
            <a:ext cx="2083469" cy="770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5771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3C32D-7C1A-014E-5ABC-E4967C382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Raleway ExtraBold"/>
              </a:rPr>
              <a:t>Short Quiz (</a:t>
            </a:r>
            <a:r>
              <a:rPr lang="en-GB" dirty="0" err="1">
                <a:latin typeface="Raleway ExtraBold"/>
              </a:rPr>
              <a:t>Contd</a:t>
            </a:r>
            <a:r>
              <a:rPr lang="en-GB" dirty="0">
                <a:latin typeface="Raleway ExtraBold"/>
              </a:rPr>
              <a:t>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3D75F-C99D-957A-2EF5-F83194BB6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latin typeface="Raleway"/>
              </a:rPr>
              <a:t>3 what is the key role of the project manager?</a:t>
            </a:r>
          </a:p>
          <a:p>
            <a:r>
              <a:rPr lang="en-GB" dirty="0">
                <a:latin typeface="Raleway"/>
              </a:rPr>
              <a:t>A coordinating the development of the project management plan.</a:t>
            </a:r>
            <a:endParaRPr lang="en-GB" dirty="0"/>
          </a:p>
          <a:p>
            <a:r>
              <a:rPr lang="en-GB" dirty="0">
                <a:latin typeface="Raleway"/>
              </a:rPr>
              <a:t>B conducting benefits realisation reviews.</a:t>
            </a:r>
          </a:p>
          <a:p>
            <a:r>
              <a:rPr lang="en-GB" dirty="0">
                <a:latin typeface="Raleway"/>
              </a:rPr>
              <a:t>C reviewing progress against success criteria and checking that the planned business benefits will be achieved.</a:t>
            </a:r>
          </a:p>
          <a:p>
            <a:r>
              <a:rPr lang="en-GB" dirty="0">
                <a:latin typeface="Raleway"/>
              </a:rPr>
              <a:t>D authorising any changes to the business case.</a:t>
            </a:r>
            <a:endParaRPr lang="en-GB" dirty="0"/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CAB0573-7FFE-4A6F-98B7-F8D79B7465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5550" y="5862497"/>
            <a:ext cx="2083468" cy="76741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7C2E9A7-2B9D-4F28-9908-3911C5B024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9018" y="5859901"/>
            <a:ext cx="2083469" cy="770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9568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0FB39-FACE-D6CA-1DC7-B2F795260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Raleway ExtraBold"/>
              </a:rPr>
              <a:t>Short Quiz (</a:t>
            </a:r>
            <a:r>
              <a:rPr lang="en-GB" dirty="0" err="1">
                <a:latin typeface="Raleway ExtraBold"/>
              </a:rPr>
              <a:t>Contd</a:t>
            </a:r>
            <a:r>
              <a:rPr lang="en-GB" dirty="0">
                <a:latin typeface="Raleway ExtraBold"/>
              </a:rPr>
              <a:t>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D464D-3771-3C9C-A6E0-BE3D86D962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latin typeface="Raleway"/>
              </a:rPr>
              <a:t>4 The group whose remit is to set the strategic direction of a project is commonly known as:</a:t>
            </a:r>
          </a:p>
          <a:p>
            <a:r>
              <a:rPr lang="en-GB" dirty="0">
                <a:latin typeface="Raleway"/>
              </a:rPr>
              <a:t>A the project management team.</a:t>
            </a:r>
          </a:p>
          <a:p>
            <a:r>
              <a:rPr lang="en-GB" dirty="0">
                <a:latin typeface="Raleway"/>
              </a:rPr>
              <a:t>B primary users.</a:t>
            </a:r>
          </a:p>
          <a:p>
            <a:r>
              <a:rPr lang="en-GB" dirty="0">
                <a:latin typeface="Raleway"/>
              </a:rPr>
              <a:t>C steering group.</a:t>
            </a:r>
          </a:p>
          <a:p>
            <a:r>
              <a:rPr lang="en-GB" dirty="0">
                <a:latin typeface="Raleway"/>
              </a:rPr>
              <a:t>D suppliers.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FF128F7-597E-423C-8ABB-6BB11CE52D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5550" y="5862497"/>
            <a:ext cx="2083468" cy="76741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65DCFE0-0B64-498A-822A-949A646998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9018" y="5859901"/>
            <a:ext cx="2083469" cy="770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487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87858-B63E-1BA8-9CCD-5B2C1AA4B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Raleway ExtraBold"/>
              </a:rPr>
              <a:t>Short Quiz (</a:t>
            </a:r>
            <a:r>
              <a:rPr lang="en-GB" dirty="0" err="1">
                <a:latin typeface="Raleway ExtraBold"/>
              </a:rPr>
              <a:t>Contd</a:t>
            </a:r>
            <a:r>
              <a:rPr lang="en-GB" dirty="0">
                <a:latin typeface="Raleway ExtraBold"/>
              </a:rPr>
              <a:t>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02FEB-1AC3-ACBD-BEE2-09FF97FD33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latin typeface="Raleway"/>
              </a:rPr>
              <a:t>5 which stakeholders are likely to form the main part of a project steering group/board?</a:t>
            </a:r>
          </a:p>
          <a:p>
            <a:r>
              <a:rPr lang="en-GB" dirty="0">
                <a:latin typeface="Raleway"/>
              </a:rPr>
              <a:t>A project sponsor, project manager and quality manager.</a:t>
            </a:r>
          </a:p>
          <a:p>
            <a:r>
              <a:rPr lang="en-GB" dirty="0">
                <a:latin typeface="Raleway"/>
              </a:rPr>
              <a:t>B corporate management, project sponsor, quality manager, project office.</a:t>
            </a:r>
          </a:p>
          <a:p>
            <a:r>
              <a:rPr lang="en-GB" dirty="0">
                <a:latin typeface="Raleway"/>
              </a:rPr>
              <a:t>C sponsor, supplier representative, user representative.</a:t>
            </a:r>
          </a:p>
          <a:p>
            <a:r>
              <a:rPr lang="en-GB" dirty="0">
                <a:latin typeface="Raleway"/>
              </a:rPr>
              <a:t>D sponsor, project manager and senior project team members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29A4CC-50F8-446B-AAD2-C1429F56B6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5550" y="5862497"/>
            <a:ext cx="2083468" cy="76741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2A366B7-266C-41DC-9A4A-E69C188F56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9018" y="5859901"/>
            <a:ext cx="2083469" cy="770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1574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8ECEC-9077-29B7-C101-65CFFADF8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Raleway ExtraBold"/>
              </a:rPr>
              <a:t>Short Quiz (</a:t>
            </a:r>
            <a:r>
              <a:rPr lang="en-GB" dirty="0" err="1">
                <a:latin typeface="Raleway ExtraBold"/>
              </a:rPr>
              <a:t>Contd</a:t>
            </a:r>
            <a:r>
              <a:rPr lang="en-GB" dirty="0">
                <a:latin typeface="Raleway ExtraBold"/>
              </a:rPr>
              <a:t>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82B83-953C-2835-2351-816F0A1C2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latin typeface="Raleway"/>
              </a:rPr>
              <a:t>6 who in the project is responsible for benefits realisation?</a:t>
            </a:r>
          </a:p>
          <a:p>
            <a:r>
              <a:rPr lang="en-GB" dirty="0">
                <a:latin typeface="Raleway"/>
              </a:rPr>
              <a:t>A the senior management of the organisation.</a:t>
            </a:r>
          </a:p>
          <a:p>
            <a:r>
              <a:rPr lang="en-GB" dirty="0">
                <a:latin typeface="Raleway"/>
              </a:rPr>
              <a:t>B the project manager.</a:t>
            </a:r>
          </a:p>
          <a:p>
            <a:r>
              <a:rPr lang="en-GB" dirty="0">
                <a:latin typeface="Raleway"/>
              </a:rPr>
              <a:t>C the sponsor.</a:t>
            </a:r>
          </a:p>
          <a:p>
            <a:r>
              <a:rPr lang="en-GB" dirty="0">
                <a:latin typeface="Raleway"/>
              </a:rPr>
              <a:t>D the end users.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99E3A1E-B708-4794-A7FD-66882C9908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5550" y="5862497"/>
            <a:ext cx="2083468" cy="76741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24227F0-0DBE-4A3E-92C1-7353EE09B6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9018" y="5859901"/>
            <a:ext cx="2083469" cy="770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9663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05384-AD65-1F7E-6452-7958AE03A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Raleway ExtraBold"/>
              </a:rPr>
              <a:t>Short Quiz (</a:t>
            </a:r>
            <a:r>
              <a:rPr lang="en-GB" dirty="0" err="1">
                <a:latin typeface="Raleway ExtraBold"/>
              </a:rPr>
              <a:t>Contd</a:t>
            </a:r>
            <a:r>
              <a:rPr lang="en-GB" dirty="0">
                <a:latin typeface="Raleway ExtraBold"/>
              </a:rPr>
              <a:t>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12BF9-0636-CE97-9D7A-DDDDC90D3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latin typeface="Raleway"/>
              </a:rPr>
              <a:t>7 which of the following roles is primarily responsible for defining goals and creating vision for the operability of the project's outputs?</a:t>
            </a:r>
          </a:p>
          <a:p>
            <a:r>
              <a:rPr lang="en-GB" dirty="0">
                <a:latin typeface="Raleway"/>
              </a:rPr>
              <a:t>A project sponsor.</a:t>
            </a:r>
          </a:p>
          <a:p>
            <a:r>
              <a:rPr lang="en-GB" dirty="0">
                <a:latin typeface="Raleway"/>
              </a:rPr>
              <a:t>B product owner.</a:t>
            </a:r>
          </a:p>
          <a:p>
            <a:r>
              <a:rPr lang="en-GB" dirty="0">
                <a:latin typeface="Raleway"/>
              </a:rPr>
              <a:t>C user.</a:t>
            </a:r>
          </a:p>
          <a:p>
            <a:r>
              <a:rPr lang="en-GB" dirty="0">
                <a:latin typeface="Raleway"/>
              </a:rPr>
              <a:t>D business case owner.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A81EF0A-284B-42D3-B08E-09D83A8E5A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5550" y="5862497"/>
            <a:ext cx="2083468" cy="76741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A902896-66CE-4F7A-9D0C-FD944630E1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9018" y="5859901"/>
            <a:ext cx="2083469" cy="770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5701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71D05-0E12-D39E-60C4-EDCF4A7CC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Raleway ExtraBold"/>
              </a:rPr>
              <a:t>Short Quiz (</a:t>
            </a:r>
            <a:r>
              <a:rPr lang="en-GB" dirty="0" err="1">
                <a:latin typeface="Raleway ExtraBold"/>
              </a:rPr>
              <a:t>Contd</a:t>
            </a:r>
            <a:r>
              <a:rPr lang="en-GB" dirty="0">
                <a:latin typeface="Raleway ExtraBold"/>
              </a:rPr>
              <a:t>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C3AB0-AD65-872B-BB3D-F4D9789EA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latin typeface="Raleway"/>
              </a:rPr>
              <a:t>8 when the majority of PMO functions are delivered under the control of the project/programme/portfolio manager, this could be described as a:</a:t>
            </a:r>
          </a:p>
          <a:p>
            <a:r>
              <a:rPr lang="en-GB" dirty="0">
                <a:latin typeface="Raleway"/>
              </a:rPr>
              <a:t>A central PMO.</a:t>
            </a:r>
          </a:p>
          <a:p>
            <a:r>
              <a:rPr lang="en-GB" dirty="0">
                <a:latin typeface="Raleway"/>
              </a:rPr>
              <a:t>B embedded PMO.</a:t>
            </a:r>
          </a:p>
          <a:p>
            <a:r>
              <a:rPr lang="en-GB" dirty="0">
                <a:latin typeface="Raleway"/>
              </a:rPr>
              <a:t>C hub and spoke PMO.</a:t>
            </a:r>
          </a:p>
          <a:p>
            <a:r>
              <a:rPr lang="en-GB" dirty="0">
                <a:latin typeface="Raleway"/>
              </a:rPr>
              <a:t>D matrix PMO.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B18ECB6-EE19-4335-BDA9-231F17A0FE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5550" y="5862497"/>
            <a:ext cx="2083468" cy="76741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13E1394-8C53-4B5F-B882-35298D5E6E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9018" y="5859901"/>
            <a:ext cx="2083469" cy="770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1525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36BC0-0E24-7ABA-FBB7-FF2337233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94169"/>
            <a:ext cx="10515600" cy="1325563"/>
          </a:xfrm>
        </p:spPr>
        <p:txBody>
          <a:bodyPr/>
          <a:lstStyle/>
          <a:p>
            <a:pPr algn="ctr"/>
            <a:r>
              <a:rPr lang="en-GB" dirty="0">
                <a:latin typeface="Raleway ExtraBold"/>
              </a:rPr>
              <a:t>Short Quiz (</a:t>
            </a:r>
            <a:r>
              <a:rPr lang="en-GB" dirty="0" err="1">
                <a:latin typeface="Raleway ExtraBold"/>
              </a:rPr>
              <a:t>Contd</a:t>
            </a:r>
            <a:r>
              <a:rPr lang="en-GB" dirty="0">
                <a:latin typeface="Raleway ExtraBold"/>
              </a:rPr>
              <a:t>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FEB42-21AB-5511-9D3C-FD38F814B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8879"/>
            <a:ext cx="10515600" cy="4351338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en-GB" dirty="0">
                <a:latin typeface="Raleway"/>
              </a:rPr>
              <a:t>9 when effectively implemented, what is one of the key roles of governance?</a:t>
            </a:r>
          </a:p>
          <a:p>
            <a:r>
              <a:rPr lang="en-GB" dirty="0">
                <a:latin typeface="Raleway"/>
              </a:rPr>
              <a:t>A provide confidence that the business case is the best option for the current circumstances and that there will be no changes as the project is being delivered.</a:t>
            </a:r>
          </a:p>
          <a:p>
            <a:r>
              <a:rPr lang="en-GB" dirty="0">
                <a:latin typeface="Raleway"/>
              </a:rPr>
              <a:t>B provide confidence that the plans that have been developed will guarantee that the project will be delivered on time and to budget.</a:t>
            </a:r>
            <a:endParaRPr lang="en-GB" dirty="0"/>
          </a:p>
          <a:p>
            <a:r>
              <a:rPr lang="en-GB" dirty="0">
                <a:latin typeface="Raleway"/>
              </a:rPr>
              <a:t>C provide confidence to all stakeholders that projects are being well managed and the most appropriate financial and technical controls are being exerted.</a:t>
            </a:r>
          </a:p>
          <a:p>
            <a:r>
              <a:rPr lang="en-GB" dirty="0">
                <a:latin typeface="Raleway"/>
              </a:rPr>
              <a:t>D provide confidence to all project team members that their jobs are secure at least from the period of the project start to the handover.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B3EA2B7-5760-4C7C-8990-F6D774B9AC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5550" y="5862497"/>
            <a:ext cx="2083468" cy="76741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AE974F7-069A-4607-99BE-790E75F4DF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9018" y="5859901"/>
            <a:ext cx="2083469" cy="770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659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BDF00-13A0-03D1-5076-89D026A79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4269"/>
            <a:ext cx="10515600" cy="1325563"/>
          </a:xfrm>
        </p:spPr>
        <p:txBody>
          <a:bodyPr/>
          <a:lstStyle/>
          <a:p>
            <a:pPr algn="ctr"/>
            <a:r>
              <a:rPr lang="en-GB" dirty="0">
                <a:latin typeface="Raleway ExtraBold"/>
              </a:rPr>
              <a:t>Short Quiz (</a:t>
            </a:r>
            <a:r>
              <a:rPr lang="en-GB" dirty="0" err="1">
                <a:latin typeface="Raleway ExtraBold"/>
              </a:rPr>
              <a:t>Contd</a:t>
            </a:r>
            <a:r>
              <a:rPr lang="en-GB" dirty="0">
                <a:latin typeface="Raleway ExtraBold"/>
              </a:rPr>
              <a:t>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5479E-706F-D3A5-BF4F-FD5F6C667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344" y="1211294"/>
            <a:ext cx="10515600" cy="4351338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GB" dirty="0">
                <a:latin typeface="Raleway"/>
              </a:rPr>
              <a:t>10 governance cold best be described as:</a:t>
            </a:r>
          </a:p>
          <a:p>
            <a:r>
              <a:rPr lang="en-GB" dirty="0">
                <a:latin typeface="Raleway"/>
              </a:rPr>
              <a:t>A the framework of authority and accountability that defines and controls the outputs, outcomes and benefits from projects, programmes and portfolios.</a:t>
            </a:r>
          </a:p>
          <a:p>
            <a:r>
              <a:rPr lang="en-GB" dirty="0">
                <a:latin typeface="Raleway"/>
              </a:rPr>
              <a:t>B the framework that structures a review of the project and aids a decision to be made whether to continue with the next phase or stage of the project.</a:t>
            </a:r>
          </a:p>
          <a:p>
            <a:r>
              <a:rPr lang="en-GB" dirty="0">
                <a:latin typeface="Raleway"/>
              </a:rPr>
              <a:t>C the framework that is used for selection, prioritisation and control of an organisation's projects and programmes in line with its strategic objectives and capacity to deliver.</a:t>
            </a:r>
          </a:p>
          <a:p>
            <a:r>
              <a:rPr lang="en-GB" dirty="0">
                <a:latin typeface="Raleway"/>
              </a:rPr>
              <a:t>D the framework used by the organisation and approved by the project board at project initiation that allows the definition of the terms of reference for the project.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7D292BF-0575-42CD-9055-953FCE1821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5550" y="5862497"/>
            <a:ext cx="2083468" cy="76741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9E89879-53E7-4FB6-A064-12EA819682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9018" y="5859901"/>
            <a:ext cx="2083469" cy="770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606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92B11-83CE-A9AD-572F-AEAE1F0B0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>
                <a:latin typeface="Raleway ExtraBold"/>
              </a:rPr>
              <a:t>Project Management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1D8A4-2F74-933E-5AE5-C4A53DD8E7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sz="3600" b="1">
                <a:latin typeface="Raleway"/>
              </a:rPr>
              <a:t>Session 1: What is Project Management? (IB)</a:t>
            </a:r>
          </a:p>
          <a:p>
            <a:r>
              <a:rPr lang="en-GB" sz="3600" b="1">
                <a:latin typeface="Raleway"/>
              </a:rPr>
              <a:t>Session 2: Project Planning (MR)</a:t>
            </a:r>
          </a:p>
          <a:p>
            <a:r>
              <a:rPr lang="en-GB" sz="3600" b="1">
                <a:latin typeface="Raleway"/>
              </a:rPr>
              <a:t>Session 3: Project Delivery (NR)</a:t>
            </a:r>
          </a:p>
          <a:p>
            <a:r>
              <a:rPr lang="en-GB" sz="3600" b="1">
                <a:latin typeface="Raleway"/>
              </a:rPr>
              <a:t>Session 4: Recap and Assessment (IB)</a:t>
            </a:r>
            <a:endParaRPr lang="en-GB" sz="3600" b="1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E7EEDCF-BB38-4D70-906F-432FEB3023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9135" y="5765006"/>
            <a:ext cx="2328601" cy="85770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2F5EFDC-5139-48B1-9F2E-13A0158974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5575" y="5760399"/>
            <a:ext cx="2330561" cy="862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3378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DFBA2-CFBC-23CB-BEAD-D2CCB55FF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68986"/>
            <a:ext cx="10515600" cy="1325563"/>
          </a:xfrm>
        </p:spPr>
        <p:txBody>
          <a:bodyPr/>
          <a:lstStyle/>
          <a:p>
            <a:pPr algn="ctr"/>
            <a:r>
              <a:rPr lang="en-GB" dirty="0">
                <a:latin typeface="Raleway ExtraBold"/>
              </a:rPr>
              <a:t>Conclusion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1313C6-6213-6DE4-C3D9-ADDEB492C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8831"/>
            <a:ext cx="10515600" cy="4351338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en-GB" dirty="0">
                <a:latin typeface="Raleway"/>
              </a:rPr>
              <a:t>Project Vs BAU</a:t>
            </a:r>
          </a:p>
          <a:p>
            <a:r>
              <a:rPr lang="en-GB" dirty="0">
                <a:latin typeface="Raleway"/>
              </a:rPr>
              <a:t>Different Project Management Approaches (e.g. Prince 2/Agile/Sprint etc.)</a:t>
            </a:r>
            <a:endParaRPr lang="en-GB" dirty="0"/>
          </a:p>
          <a:p>
            <a:r>
              <a:rPr lang="en-GB" dirty="0">
                <a:latin typeface="Raleway"/>
              </a:rPr>
              <a:t>Project Roles (Project Sponsor/Project Manager/Business as Usual)</a:t>
            </a:r>
          </a:p>
          <a:p>
            <a:r>
              <a:rPr lang="en-GB" dirty="0">
                <a:latin typeface="Raleway"/>
              </a:rPr>
              <a:t>Different types of organisation (Functional/Hierarchical/Matrix/Project)</a:t>
            </a:r>
            <a:endParaRPr lang="en-GB" dirty="0"/>
          </a:p>
          <a:p>
            <a:r>
              <a:rPr lang="en-GB" dirty="0">
                <a:latin typeface="Raleway"/>
              </a:rPr>
              <a:t>Why be systematic when managing projects?</a:t>
            </a:r>
            <a:endParaRPr lang="en-GB" dirty="0"/>
          </a:p>
          <a:p>
            <a:r>
              <a:rPr lang="en-GB" dirty="0">
                <a:latin typeface="Raleway"/>
              </a:rPr>
              <a:t>Business Case</a:t>
            </a:r>
            <a:endParaRPr lang="en-GB" dirty="0"/>
          </a:p>
          <a:p>
            <a:r>
              <a:rPr lang="en-GB" dirty="0">
                <a:latin typeface="Raleway"/>
              </a:rPr>
              <a:t>Project Life Cycle / Reviews</a:t>
            </a:r>
            <a:endParaRPr lang="en-GB" dirty="0"/>
          </a:p>
          <a:p>
            <a:r>
              <a:rPr lang="en-GB" dirty="0">
                <a:latin typeface="Raleway"/>
              </a:rPr>
              <a:t>Stakeholder Engagement</a:t>
            </a:r>
            <a:endParaRPr lang="en-GB" dirty="0"/>
          </a:p>
          <a:p>
            <a:r>
              <a:rPr lang="en-GB" dirty="0">
                <a:latin typeface="Raleway"/>
              </a:rPr>
              <a:t>Stakeholder Management</a:t>
            </a:r>
            <a:endParaRPr lang="en-GB" dirty="0"/>
          </a:p>
          <a:p>
            <a:r>
              <a:rPr lang="en-GB" dirty="0">
                <a:latin typeface="Raleway"/>
              </a:rPr>
              <a:t>Quiz</a:t>
            </a:r>
          </a:p>
          <a:p>
            <a:r>
              <a:rPr lang="en-GB" dirty="0">
                <a:latin typeface="Raleway"/>
              </a:rPr>
              <a:t>Next steps: Project Planning next week with Michael – Thank You!!!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3FB287-709B-430F-A734-460B135700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4428" y="5759169"/>
            <a:ext cx="2460964" cy="9064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1BD0B9B-90C1-4CB7-8247-3261E3833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5290" y="5764922"/>
            <a:ext cx="2434331" cy="900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4291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47BBA-50AB-CEDA-C3C2-67AAE45F0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Raleway ExtraBold"/>
              </a:rPr>
              <a:t>Project Planning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C3392-25DE-2780-1647-08C186AD2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>
                <a:latin typeface="Raleway"/>
              </a:rPr>
              <a:t>Michael Reid</a:t>
            </a:r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3DEC20-86EB-9A9B-E205-3E9163C75FD9}"/>
              </a:ext>
            </a:extLst>
          </p:cNvPr>
          <p:cNvSpPr txBox="1"/>
          <p:nvPr/>
        </p:nvSpPr>
        <p:spPr>
          <a:xfrm>
            <a:off x="9797561" y="181708"/>
            <a:ext cx="176725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>
                <a:latin typeface="Raleway"/>
                <a:cs typeface="Calibri"/>
              </a:rPr>
              <a:t>Session 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9F93C5-EE4E-4883-AEF3-B02D4BEBA6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0039" y="5704115"/>
            <a:ext cx="2567496" cy="94569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FA49FB0-3E1A-46AA-9391-57BFABDB12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7535" y="5726611"/>
            <a:ext cx="2434331" cy="900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8331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47BBA-50AB-CEDA-C3C2-67AAE45F0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460" y="-176413"/>
            <a:ext cx="10515600" cy="1325563"/>
          </a:xfrm>
        </p:spPr>
        <p:txBody>
          <a:bodyPr/>
          <a:lstStyle/>
          <a:p>
            <a:r>
              <a:rPr lang="en-GB" dirty="0">
                <a:latin typeface="Raleway ExtraBold"/>
              </a:rPr>
              <a:t>Project Planning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C3392-25DE-2780-1647-08C186AD2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460" y="1023089"/>
            <a:ext cx="10515600" cy="4351338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en-GB" dirty="0">
                <a:latin typeface="Raleway"/>
              </a:rPr>
              <a:t>Schedule Management including GANTT Charts</a:t>
            </a:r>
            <a:endParaRPr lang="en-GB" dirty="0"/>
          </a:p>
          <a:p>
            <a:r>
              <a:rPr lang="en-GB" dirty="0">
                <a:latin typeface="Raleway"/>
              </a:rPr>
              <a:t>Critical Path</a:t>
            </a:r>
            <a:endParaRPr lang="en-GB" dirty="0"/>
          </a:p>
          <a:p>
            <a:r>
              <a:rPr lang="en-GB" dirty="0">
                <a:latin typeface="Raleway"/>
              </a:rPr>
              <a:t>Risk</a:t>
            </a:r>
          </a:p>
          <a:p>
            <a:r>
              <a:rPr lang="en-GB" dirty="0">
                <a:latin typeface="Raleway"/>
              </a:rPr>
              <a:t>Quality</a:t>
            </a:r>
          </a:p>
          <a:p>
            <a:r>
              <a:rPr lang="en-GB" dirty="0">
                <a:latin typeface="Raleway"/>
              </a:rPr>
              <a:t>Scope</a:t>
            </a:r>
            <a:endParaRPr lang="en-GB" dirty="0"/>
          </a:p>
          <a:p>
            <a:r>
              <a:rPr lang="en-GB" dirty="0">
                <a:latin typeface="Raleway"/>
              </a:rPr>
              <a:t>Procurement</a:t>
            </a:r>
            <a:endParaRPr lang="en-GB" dirty="0"/>
          </a:p>
          <a:p>
            <a:r>
              <a:rPr lang="en-GB" dirty="0">
                <a:latin typeface="Raleway"/>
              </a:rPr>
              <a:t>Change &amp; control measures </a:t>
            </a:r>
            <a:endParaRPr lang="en-GB" dirty="0"/>
          </a:p>
          <a:p>
            <a:r>
              <a:rPr lang="en-GB" dirty="0">
                <a:latin typeface="Raleway"/>
              </a:rPr>
              <a:t>Cost </a:t>
            </a:r>
            <a:endParaRPr lang="en-GB" dirty="0"/>
          </a:p>
          <a:p>
            <a:r>
              <a:rPr lang="en-GB" dirty="0">
                <a:latin typeface="Raleway"/>
              </a:rPr>
              <a:t>Project controls </a:t>
            </a:r>
            <a:endParaRPr lang="en-GB" dirty="0"/>
          </a:p>
          <a:p>
            <a:r>
              <a:rPr lang="en-GB" dirty="0">
                <a:latin typeface="Raleway"/>
              </a:rPr>
              <a:t>Health &amp; Safety </a:t>
            </a:r>
            <a:endParaRPr lang="en-GB" dirty="0"/>
          </a:p>
          <a:p>
            <a:r>
              <a:rPr lang="en-GB" dirty="0">
                <a:latin typeface="Raleway"/>
              </a:rPr>
              <a:t>Stakeholders &amp; communication </a:t>
            </a:r>
            <a:endParaRPr lang="en-GB" dirty="0"/>
          </a:p>
          <a:p>
            <a:r>
              <a:rPr lang="en-GB" dirty="0">
                <a:latin typeface="Raleway"/>
              </a:rPr>
              <a:t>Information and reporting requirements 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3DEC20-86EB-9A9B-E205-3E9163C75FD9}"/>
              </a:ext>
            </a:extLst>
          </p:cNvPr>
          <p:cNvSpPr txBox="1"/>
          <p:nvPr/>
        </p:nvSpPr>
        <p:spPr>
          <a:xfrm>
            <a:off x="9797561" y="181708"/>
            <a:ext cx="176725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dirty="0">
                <a:latin typeface="Raleway"/>
                <a:cs typeface="Calibri"/>
              </a:rPr>
              <a:t>Session 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E3523C-4941-49EC-A74D-F0081657A1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2182" y="5821156"/>
            <a:ext cx="2188661" cy="80615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78A6E8B-0E8C-4613-A438-DA244418C3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5821156"/>
            <a:ext cx="2188661" cy="809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5465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47BBA-50AB-CEDA-C3C2-67AAE45F0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439" y="0"/>
            <a:ext cx="10515600" cy="1325563"/>
          </a:xfrm>
        </p:spPr>
        <p:txBody>
          <a:bodyPr/>
          <a:lstStyle/>
          <a:p>
            <a:r>
              <a:rPr lang="en-GB" dirty="0">
                <a:latin typeface="Raleway ExtraBold"/>
              </a:rPr>
              <a:t>Schedule Management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3DEC20-86EB-9A9B-E205-3E9163C75FD9}"/>
              </a:ext>
            </a:extLst>
          </p:cNvPr>
          <p:cNvSpPr txBox="1"/>
          <p:nvPr/>
        </p:nvSpPr>
        <p:spPr>
          <a:xfrm>
            <a:off x="9797561" y="181708"/>
            <a:ext cx="176725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>
                <a:latin typeface="Raleway"/>
                <a:cs typeface="Calibri"/>
              </a:rPr>
              <a:t>Session 2</a:t>
            </a:r>
          </a:p>
        </p:txBody>
      </p:sp>
      <p:pic>
        <p:nvPicPr>
          <p:cNvPr id="7" name="Picture 7" descr="Chart, timeline&#10;&#10;Description automatically generated">
            <a:extLst>
              <a:ext uri="{FF2B5EF4-FFF2-40B4-BE49-F238E27FC236}">
                <a16:creationId xmlns:a16="http://schemas.microsoft.com/office/drawing/2014/main" id="{8B93A6EE-E116-D93D-097D-E989152E79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9406" y="1025494"/>
            <a:ext cx="9288155" cy="4351338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15D3105-AD32-441D-99BB-A1ECAA8B7D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5550" y="5851286"/>
            <a:ext cx="2185756" cy="80508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CF62CDB-09C5-4F18-A1D7-A52571F00C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5847643"/>
            <a:ext cx="2185757" cy="808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9745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47BBA-50AB-CEDA-C3C2-67AAE45F0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587" y="-111742"/>
            <a:ext cx="10515600" cy="1325563"/>
          </a:xfrm>
        </p:spPr>
        <p:txBody>
          <a:bodyPr/>
          <a:lstStyle/>
          <a:p>
            <a:r>
              <a:rPr lang="en-GB" dirty="0">
                <a:latin typeface="Raleway ExtraBold"/>
              </a:rPr>
              <a:t>Schedule Management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3DEC20-86EB-9A9B-E205-3E9163C75FD9}"/>
              </a:ext>
            </a:extLst>
          </p:cNvPr>
          <p:cNvSpPr txBox="1"/>
          <p:nvPr/>
        </p:nvSpPr>
        <p:spPr>
          <a:xfrm>
            <a:off x="9797561" y="181708"/>
            <a:ext cx="176725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>
                <a:latin typeface="Raleway"/>
                <a:cs typeface="Calibri"/>
              </a:rPr>
              <a:t>Session 2</a:t>
            </a:r>
          </a:p>
        </p:txBody>
      </p:sp>
      <p:pic>
        <p:nvPicPr>
          <p:cNvPr id="6" name="Picture 7" descr="Timeline&#10;&#10;Description automatically generated">
            <a:extLst>
              <a:ext uri="{FF2B5EF4-FFF2-40B4-BE49-F238E27FC236}">
                <a16:creationId xmlns:a16="http://schemas.microsoft.com/office/drawing/2014/main" id="{AC357929-6446-D56B-3135-BCAD0B237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7551" y="973613"/>
            <a:ext cx="9315449" cy="453163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DC13EDA-013F-4DC4-B3B8-1FB8558D4D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1060" y="5811679"/>
            <a:ext cx="2114735" cy="77892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263C51B-6D04-43A5-8F00-29E6CEC923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5795" y="5811679"/>
            <a:ext cx="2114736" cy="782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8880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47BBA-50AB-CEDA-C3C2-67AAE45F0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439" y="38171"/>
            <a:ext cx="10515600" cy="1325563"/>
          </a:xfrm>
        </p:spPr>
        <p:txBody>
          <a:bodyPr/>
          <a:lstStyle/>
          <a:p>
            <a:r>
              <a:rPr lang="en-GB" dirty="0">
                <a:latin typeface="Raleway ExtraBold"/>
              </a:rPr>
              <a:t>Schedule Management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C3392-25DE-2780-1647-08C186AD2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16" y="1168677"/>
            <a:ext cx="2459038" cy="209708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latin typeface="Raleway"/>
              </a:rPr>
              <a:t>Work Breakdown Structure</a:t>
            </a:r>
            <a:br>
              <a:rPr lang="en-GB" dirty="0">
                <a:latin typeface="Raleway"/>
              </a:rPr>
            </a:br>
            <a:r>
              <a:rPr lang="en-GB" dirty="0">
                <a:latin typeface="Raleway"/>
              </a:rPr>
              <a:t>(WBS)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3DEC20-86EB-9A9B-E205-3E9163C75FD9}"/>
              </a:ext>
            </a:extLst>
          </p:cNvPr>
          <p:cNvSpPr txBox="1"/>
          <p:nvPr/>
        </p:nvSpPr>
        <p:spPr>
          <a:xfrm>
            <a:off x="9797561" y="181708"/>
            <a:ext cx="176725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>
                <a:latin typeface="Raleway"/>
                <a:cs typeface="Calibri"/>
              </a:rPr>
              <a:t>Session 2</a:t>
            </a:r>
          </a:p>
        </p:txBody>
      </p:sp>
      <p:pic>
        <p:nvPicPr>
          <p:cNvPr id="5" name="Picture 5" descr="Diagram&#10;&#10;Description automatically generated">
            <a:extLst>
              <a:ext uri="{FF2B5EF4-FFF2-40B4-BE49-F238E27FC236}">
                <a16:creationId xmlns:a16="http://schemas.microsoft.com/office/drawing/2014/main" id="{97A3279D-77A4-7EAB-1786-412FF5897B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086121"/>
            <a:ext cx="4764977" cy="435928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00E53E0-32D2-49AF-BF9E-A08F066EDB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9937" y="5832629"/>
            <a:ext cx="2096979" cy="77238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806120B-D725-4348-9474-619BA8F81D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5832628"/>
            <a:ext cx="2087534" cy="772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3624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47BBA-50AB-CEDA-C3C2-67AAE45F0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Raleway ExtraBold"/>
              </a:rPr>
              <a:t>Schedule Management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C3392-25DE-2780-1647-08C186AD2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849438"/>
            <a:ext cx="10912475" cy="36607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latin typeface="Raleway"/>
              </a:rPr>
              <a:t>A completed work breakdown structure will help to develop the Gantt chart</a:t>
            </a:r>
          </a:p>
          <a:p>
            <a:endParaRPr lang="en-GB" dirty="0">
              <a:latin typeface="Raleway"/>
            </a:endParaRPr>
          </a:p>
          <a:p>
            <a:r>
              <a:rPr lang="en-GB" dirty="0">
                <a:latin typeface="Raleway"/>
              </a:rPr>
              <a:t>Have a go at completing a basic WBS for the design and delivery of a new course</a:t>
            </a:r>
          </a:p>
          <a:p>
            <a:endParaRPr lang="en-GB" dirty="0">
              <a:latin typeface="Raleway"/>
            </a:endParaRPr>
          </a:p>
          <a:p>
            <a:r>
              <a:rPr lang="en-GB" dirty="0">
                <a:latin typeface="Raleway"/>
              </a:rPr>
              <a:t>What is the Parent Task? What are the child tasks?</a:t>
            </a:r>
            <a:endParaRPr lang="en-GB" dirty="0"/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3DEC20-86EB-9A9B-E205-3E9163C75FD9}"/>
              </a:ext>
            </a:extLst>
          </p:cNvPr>
          <p:cNvSpPr txBox="1"/>
          <p:nvPr/>
        </p:nvSpPr>
        <p:spPr>
          <a:xfrm>
            <a:off x="9797561" y="181708"/>
            <a:ext cx="176725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>
                <a:latin typeface="Raleway"/>
                <a:cs typeface="Calibri"/>
              </a:rPr>
              <a:t>Session 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9D67270-6359-4011-B89E-62ED8BBBDF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2182" y="5790874"/>
            <a:ext cx="2253818" cy="83015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9C3E505-FF1C-42EE-9B86-A1B6C3E342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1410" y="5790874"/>
            <a:ext cx="2253818" cy="833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3068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47BBA-50AB-CEDA-C3C2-67AAE45F0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Raleway ExtraBold"/>
              </a:rPr>
              <a:t>Project Delivery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C3392-25DE-2780-1647-08C186AD2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>
                <a:latin typeface="Raleway"/>
              </a:rPr>
              <a:t>Nicky Reed</a:t>
            </a:r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3DEC20-86EB-9A9B-E205-3E9163C75FD9}"/>
              </a:ext>
            </a:extLst>
          </p:cNvPr>
          <p:cNvSpPr txBox="1"/>
          <p:nvPr/>
        </p:nvSpPr>
        <p:spPr>
          <a:xfrm>
            <a:off x="9797561" y="181708"/>
            <a:ext cx="176725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>
                <a:latin typeface="Raleway"/>
                <a:cs typeface="Calibri"/>
              </a:rPr>
              <a:t>Session 3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48D741-1A3F-44BD-BA7C-1A86139791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2182" y="5761884"/>
            <a:ext cx="2253818" cy="83015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CC77BB8-D590-4991-AD47-128011913C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7738" y="5758128"/>
            <a:ext cx="2253819" cy="833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5784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47BBA-50AB-CEDA-C3C2-67AAE45F0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Raleway ExtraBold"/>
              </a:rPr>
              <a:t>Recap and Assessment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C3392-25DE-2780-1647-08C186AD2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>
                <a:latin typeface="Raleway"/>
              </a:rPr>
              <a:t>Ian Bond</a:t>
            </a:r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3DEC20-86EB-9A9B-E205-3E9163C75FD9}"/>
              </a:ext>
            </a:extLst>
          </p:cNvPr>
          <p:cNvSpPr txBox="1"/>
          <p:nvPr/>
        </p:nvSpPr>
        <p:spPr>
          <a:xfrm>
            <a:off x="9797561" y="181708"/>
            <a:ext cx="176725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>
                <a:latin typeface="Raleway"/>
                <a:cs typeface="Calibri"/>
              </a:rPr>
              <a:t>Session 4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9A77E54-74A6-4C22-BF62-21B308D9C7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5348" y="5802213"/>
            <a:ext cx="2120652" cy="78110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C65F452-2618-4292-9DFE-AF54EECC7E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5802213"/>
            <a:ext cx="2230001" cy="82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352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695D3-D0C8-19E1-A326-969BAFB92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>
                <a:latin typeface="Raleway ExtraBold"/>
              </a:rPr>
              <a:t>Welcome to Project Management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128B8-BB37-5C83-E863-16E845CB2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sz="3600">
                <a:latin typeface="Raleway"/>
              </a:rPr>
              <a:t>Find a partner</a:t>
            </a:r>
          </a:p>
          <a:p>
            <a:r>
              <a:rPr lang="en-GB" sz="3600">
                <a:latin typeface="Raleway"/>
              </a:rPr>
              <a:t>Tell your partner what your previous experience of projects has been (good, bad and ugly)</a:t>
            </a:r>
          </a:p>
          <a:p>
            <a:r>
              <a:rPr lang="en-GB" sz="3600">
                <a:latin typeface="Raleway"/>
              </a:rPr>
              <a:t>When we come back together, you can share your experiences</a:t>
            </a:r>
            <a:endParaRPr lang="en-GB" sz="36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54D7361-152B-43DE-947F-AB8A9EE83F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2182" y="5802214"/>
            <a:ext cx="2034835" cy="74949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B76A759-EA1C-43CD-8683-9892FA98C4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5798823"/>
            <a:ext cx="2034835" cy="752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64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DA4F7-129D-F149-1213-860EC53BF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>
                <a:latin typeface="Raleway ExtraBold"/>
              </a:rPr>
              <a:t>What is a Project?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38009-9AAC-2C21-CF5F-5CA160774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GB" sz="3600" b="1">
                <a:latin typeface="Raleway"/>
              </a:rPr>
              <a:t>What makes a project?</a:t>
            </a:r>
            <a:endParaRPr lang="en-GB" sz="3600" b="1"/>
          </a:p>
          <a:p>
            <a:pPr marL="0" indent="0" algn="ctr">
              <a:buNone/>
            </a:pPr>
            <a:endParaRPr lang="en-GB" sz="3600" b="1">
              <a:latin typeface="Raleway"/>
            </a:endParaRPr>
          </a:p>
          <a:p>
            <a:pPr marL="0" indent="0" algn="ctr">
              <a:buNone/>
            </a:pPr>
            <a:r>
              <a:rPr lang="en-GB" sz="3600" b="1">
                <a:latin typeface="Raleway"/>
              </a:rPr>
              <a:t>How is this different from Business as Usual (BAU)?</a:t>
            </a:r>
            <a:endParaRPr lang="en-GB" sz="3600" b="1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5F76B0E-36AF-4D62-83FE-82ED84D08E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0244" y="5774419"/>
            <a:ext cx="2185756" cy="80508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0E300FF-7B65-4671-951F-33C0363FAD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6615" y="5774419"/>
            <a:ext cx="2185757" cy="808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642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D2C50-A79D-CC27-F588-7DD26D17E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59415"/>
            <a:ext cx="10515600" cy="1325563"/>
          </a:xfrm>
        </p:spPr>
        <p:txBody>
          <a:bodyPr/>
          <a:lstStyle/>
          <a:p>
            <a:pPr algn="ctr"/>
            <a:r>
              <a:rPr lang="en-GB" dirty="0">
                <a:latin typeface="Raleway ExtraBold"/>
              </a:rPr>
              <a:t>What is a Project?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696F9-5D52-899A-C73C-B0430A7DA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0922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latin typeface="Raleway"/>
              </a:rPr>
              <a:t>A </a:t>
            </a:r>
            <a:r>
              <a:rPr lang="en-GB" b="1" dirty="0">
                <a:latin typeface="Raleway"/>
              </a:rPr>
              <a:t>temporary</a:t>
            </a:r>
            <a:r>
              <a:rPr lang="en-GB" dirty="0">
                <a:latin typeface="Raleway"/>
              </a:rPr>
              <a:t> thing with a </a:t>
            </a:r>
            <a:r>
              <a:rPr lang="en-GB" b="1" dirty="0">
                <a:latin typeface="Raleway"/>
              </a:rPr>
              <a:t>defined start and end date</a:t>
            </a:r>
          </a:p>
          <a:p>
            <a:r>
              <a:rPr lang="en-GB" dirty="0">
                <a:latin typeface="Raleway"/>
              </a:rPr>
              <a:t>It has a dedicated </a:t>
            </a:r>
            <a:r>
              <a:rPr lang="en-GB" b="1" dirty="0">
                <a:latin typeface="Raleway"/>
              </a:rPr>
              <a:t>set of resources</a:t>
            </a:r>
          </a:p>
          <a:p>
            <a:r>
              <a:rPr lang="en-GB" dirty="0">
                <a:latin typeface="Raleway"/>
              </a:rPr>
              <a:t>It has a </a:t>
            </a:r>
            <a:r>
              <a:rPr lang="en-GB" b="1" dirty="0">
                <a:latin typeface="Raleway"/>
              </a:rPr>
              <a:t>life-cycle</a:t>
            </a:r>
            <a:r>
              <a:rPr lang="en-GB" dirty="0">
                <a:latin typeface="Raleway"/>
              </a:rPr>
              <a:t> (more on this later)</a:t>
            </a:r>
          </a:p>
          <a:p>
            <a:r>
              <a:rPr lang="en-GB" dirty="0">
                <a:latin typeface="Raleway"/>
              </a:rPr>
              <a:t>It delivers a </a:t>
            </a:r>
            <a:r>
              <a:rPr lang="en-GB" b="1" dirty="0">
                <a:latin typeface="Raleway"/>
              </a:rPr>
              <a:t>unique product with a defined purpose</a:t>
            </a:r>
          </a:p>
          <a:p>
            <a:pPr marL="0" indent="0">
              <a:buNone/>
            </a:pPr>
            <a:r>
              <a:rPr lang="en-GB" b="1" dirty="0">
                <a:latin typeface="Raleway"/>
              </a:rPr>
              <a:t>BAU is:</a:t>
            </a:r>
            <a:endParaRPr lang="en-GB" b="1" dirty="0"/>
          </a:p>
          <a:p>
            <a:r>
              <a:rPr lang="en-GB" dirty="0">
                <a:latin typeface="Raleway"/>
              </a:rPr>
              <a:t>Standard day to day business that ensures continuity within the organisation.</a:t>
            </a:r>
            <a:endParaRPr lang="en-GB" dirty="0"/>
          </a:p>
          <a:p>
            <a:r>
              <a:rPr lang="en-GB" dirty="0">
                <a:latin typeface="Raleway"/>
              </a:rPr>
              <a:t>Monthly reporting, IT helpdesk, support for service users</a:t>
            </a:r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FE866BE-3205-483E-B1A0-349280640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6572" y="5805661"/>
            <a:ext cx="2141368" cy="78873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C5BD2B9-551E-4E51-AF1F-32EE2F1223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4062" y="5805661"/>
            <a:ext cx="2220682" cy="821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792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F5A32-E1B5-A815-E88D-50BBBAB42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59415"/>
            <a:ext cx="10515600" cy="1325563"/>
          </a:xfrm>
        </p:spPr>
        <p:txBody>
          <a:bodyPr/>
          <a:lstStyle/>
          <a:p>
            <a:pPr algn="ctr"/>
            <a:r>
              <a:rPr lang="en-GB" dirty="0">
                <a:latin typeface="Raleway ExtraBold"/>
              </a:rPr>
              <a:t>What is a Project?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C9E11-F077-94E8-C835-828254BC2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0922"/>
            <a:ext cx="10515600" cy="379394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3600" dirty="0">
                <a:latin typeface="Raleway"/>
              </a:rPr>
              <a:t>Project Sponsor</a:t>
            </a:r>
          </a:p>
          <a:p>
            <a:r>
              <a:rPr lang="en-GB" sz="3600" dirty="0">
                <a:latin typeface="Raleway"/>
              </a:rPr>
              <a:t>Project Manager</a:t>
            </a:r>
            <a:endParaRPr lang="en-GB" sz="3600" dirty="0"/>
          </a:p>
          <a:p>
            <a:r>
              <a:rPr lang="en-GB" sz="3600" dirty="0">
                <a:latin typeface="Raleway"/>
              </a:rPr>
              <a:t>Service Continuity Manager</a:t>
            </a:r>
          </a:p>
          <a:p>
            <a:r>
              <a:rPr lang="en-GB" sz="3600" dirty="0">
                <a:latin typeface="Raleway"/>
              </a:rPr>
              <a:t>Project Delivery Team</a:t>
            </a:r>
          </a:p>
          <a:p>
            <a:r>
              <a:rPr lang="en-GB" sz="3600" dirty="0">
                <a:latin typeface="Raleway"/>
              </a:rPr>
              <a:t>Stakeholders</a:t>
            </a:r>
          </a:p>
          <a:p>
            <a:r>
              <a:rPr lang="en-GB" sz="3600" dirty="0">
                <a:latin typeface="Raleway"/>
              </a:rPr>
              <a:t>End Users/Beneficiaries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9F6F7C2-A444-4C67-8377-B82DA09367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2182" y="5817506"/>
            <a:ext cx="2253818" cy="83015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B8547A0-93A9-437E-9F4E-F3E511B8F3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1104" y="5813750"/>
            <a:ext cx="2253819" cy="833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163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26BF7-BA40-E775-64FC-CA126DD77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560"/>
            <a:ext cx="10515600" cy="1325563"/>
          </a:xfrm>
        </p:spPr>
        <p:txBody>
          <a:bodyPr/>
          <a:lstStyle/>
          <a:p>
            <a:pPr algn="ctr"/>
            <a:r>
              <a:rPr lang="en-GB" dirty="0">
                <a:latin typeface="Raleway ExtraBold"/>
              </a:rPr>
              <a:t>Different Project Management Tools and Approaches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B907B3-45F3-15D2-7449-15E386663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4069"/>
            <a:ext cx="10515600" cy="320801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GB" sz="2400" dirty="0">
                <a:latin typeface="Raleway"/>
              </a:rPr>
              <a:t>Many different types of Project Management approaches </a:t>
            </a:r>
          </a:p>
          <a:p>
            <a:r>
              <a:rPr lang="en-GB" sz="2400" dirty="0">
                <a:latin typeface="Raleway"/>
              </a:rPr>
              <a:t>There is no 'right' approach. Need to fit the approach to the project</a:t>
            </a:r>
          </a:p>
          <a:p>
            <a:r>
              <a:rPr lang="en-GB" sz="2400" dirty="0">
                <a:latin typeface="Raleway"/>
              </a:rPr>
              <a:t>Complex and sophisticated Project Management – Can you name an example of an approach for these types of project?</a:t>
            </a:r>
          </a:p>
          <a:p>
            <a:r>
              <a:rPr lang="en-GB" sz="2400" dirty="0">
                <a:latin typeface="Raleway"/>
              </a:rPr>
              <a:t>Efficiency projects focused on eliminating waste and maximising value – Can you name an example of an approach?</a:t>
            </a:r>
            <a:endParaRPr lang="en-GB" sz="2400" dirty="0"/>
          </a:p>
          <a:p>
            <a:r>
              <a:rPr lang="en-GB" sz="2400" dirty="0">
                <a:latin typeface="Raleway"/>
              </a:rPr>
              <a:t>Smaller projects over a shorter time period – Can you name an example of an approach?</a:t>
            </a:r>
            <a:endParaRPr lang="en-GB" sz="2400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2ABDE6-834B-49AA-91D8-1F5C3A992F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5550" y="5862497"/>
            <a:ext cx="2083468" cy="76741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FB52B1B-9C16-405C-AF5D-688ACC0DED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9018" y="5859901"/>
            <a:ext cx="2083469" cy="770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338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615A3-8554-DD1E-33C5-1A6F0E359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400">
                <a:latin typeface="Raleway ExtraBold"/>
              </a:rPr>
              <a:t>Types of Organisations</a:t>
            </a:r>
            <a:br>
              <a:rPr lang="en-GB" sz="4400">
                <a:latin typeface="Raleway ExtraBold"/>
              </a:rPr>
            </a:br>
            <a:r>
              <a:rPr lang="en-GB" sz="4400">
                <a:latin typeface="Raleway ExtraBold"/>
              </a:rPr>
              <a:t>And the role of the Project Manager</a:t>
            </a:r>
            <a:endParaRPr lang="en-GB" sz="4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C29DB-8285-1E07-16C0-8D270D89E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>
                <a:latin typeface="Raleway"/>
              </a:rPr>
              <a:t>Hierarchical/Functional</a:t>
            </a:r>
          </a:p>
          <a:p>
            <a:r>
              <a:rPr lang="en-GB">
                <a:latin typeface="Raleway"/>
              </a:rPr>
              <a:t>Project</a:t>
            </a:r>
          </a:p>
          <a:p>
            <a:r>
              <a:rPr lang="en-GB">
                <a:latin typeface="Raleway"/>
              </a:rPr>
              <a:t>Matrix</a:t>
            </a:r>
            <a:endParaRPr lang="en-GB"/>
          </a:p>
          <a:p>
            <a:r>
              <a:rPr lang="en-GB">
                <a:latin typeface="Raleway"/>
              </a:rPr>
              <a:t>How would you describe your organisation?</a:t>
            </a:r>
            <a:endParaRPr lang="en-GB"/>
          </a:p>
          <a:p>
            <a:r>
              <a:rPr lang="en-GB">
                <a:latin typeface="Raleway"/>
              </a:rPr>
              <a:t>What do you think may be the strengths and weaknesses of each approach?</a:t>
            </a:r>
            <a:endParaRPr lang="en-GB"/>
          </a:p>
          <a:p>
            <a:r>
              <a:rPr lang="en-GB">
                <a:latin typeface="Raleway"/>
              </a:rPr>
              <a:t>How do you think the project manager operates in each type of organisation?</a:t>
            </a:r>
            <a:endParaRPr lang="en-GB"/>
          </a:p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BFABB3-1C51-4556-B824-1064DFD769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8715" y="5928194"/>
            <a:ext cx="2083468" cy="76741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6E4C25E-3666-4932-A6B4-861D3E56E0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2183" y="5925598"/>
            <a:ext cx="2083469" cy="770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026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3F32EFFEB4B64A9DAB2AD48AC65781" ma:contentTypeVersion="2" ma:contentTypeDescription="Create a new document." ma:contentTypeScope="" ma:versionID="5293a46d6dcd5d4a017d2c08f86ec470">
  <xsd:schema xmlns:xsd="http://www.w3.org/2001/XMLSchema" xmlns:xs="http://www.w3.org/2001/XMLSchema" xmlns:p="http://schemas.microsoft.com/office/2006/metadata/properties" xmlns:ns2="086602d4-64a2-4daa-ade7-4ba502b53bed" targetNamespace="http://schemas.microsoft.com/office/2006/metadata/properties" ma:root="true" ma:fieldsID="745083b9bd385263b61a090f90e3f3f1" ns2:_="">
    <xsd:import namespace="086602d4-64a2-4daa-ade7-4ba502b53be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602d4-64a2-4daa-ade7-4ba502b53b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57DED1-5CAB-4A9E-BF85-84CC484F2C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CED59BA-80C7-4128-B742-BEA6343E6345}">
  <ds:schemaRefs>
    <ds:schemaRef ds:uri="086602d4-64a2-4daa-ade7-4ba502b53be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5106B349-AEBC-4E8D-99AA-AD80FA0E9C6F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086602d4-64a2-4daa-ade7-4ba502b53bed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1713</Words>
  <Application>Microsoft Office PowerPoint</Application>
  <PresentationFormat>Widescreen</PresentationFormat>
  <Paragraphs>216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Arial</vt:lpstr>
      <vt:lpstr>Calibri</vt:lpstr>
      <vt:lpstr>Raleway</vt:lpstr>
      <vt:lpstr>Raleway ExtraBold</vt:lpstr>
      <vt:lpstr>Office Theme</vt:lpstr>
      <vt:lpstr>Project Management</vt:lpstr>
      <vt:lpstr>What is Project Management</vt:lpstr>
      <vt:lpstr>Project Management</vt:lpstr>
      <vt:lpstr>Welcome to Project Management</vt:lpstr>
      <vt:lpstr>What is a Project?</vt:lpstr>
      <vt:lpstr>What is a Project?</vt:lpstr>
      <vt:lpstr>What is a Project?</vt:lpstr>
      <vt:lpstr>Different Project Management Tools and Approaches</vt:lpstr>
      <vt:lpstr>Types of Organisations And the role of the Project Manager</vt:lpstr>
      <vt:lpstr>Strengths and Weaknesses</vt:lpstr>
      <vt:lpstr>Why is it Better to have a Systematic Approach?</vt:lpstr>
      <vt:lpstr>Business Case</vt:lpstr>
      <vt:lpstr>Importance of a Business Case throughout the Project Lifecycle</vt:lpstr>
      <vt:lpstr>Project Life Cycles</vt:lpstr>
      <vt:lpstr>Benefits of Conducting Reviews Throughout the Life Cycle</vt:lpstr>
      <vt:lpstr>Learning Summary</vt:lpstr>
      <vt:lpstr>Stakeholder Engagement</vt:lpstr>
      <vt:lpstr>Stakeholder Engagement (contd.)</vt:lpstr>
      <vt:lpstr>Importance of Managing Stakeholders Expectations to the Success of the Project</vt:lpstr>
      <vt:lpstr>Short Quiz – What have you Learned?</vt:lpstr>
      <vt:lpstr>Short Quiz (Contd)</vt:lpstr>
      <vt:lpstr>Short Quiz (Contd)</vt:lpstr>
      <vt:lpstr>Short Quiz (Contd)</vt:lpstr>
      <vt:lpstr>Short Quiz (Contd)</vt:lpstr>
      <vt:lpstr>Short Quiz (Contd)</vt:lpstr>
      <vt:lpstr>Short Quiz (Contd)</vt:lpstr>
      <vt:lpstr>Short Quiz (Contd)</vt:lpstr>
      <vt:lpstr>Short Quiz (Contd)</vt:lpstr>
      <vt:lpstr>Short Quiz (Contd)</vt:lpstr>
      <vt:lpstr>Conclusion</vt:lpstr>
      <vt:lpstr>Project Planning</vt:lpstr>
      <vt:lpstr>Project Planning</vt:lpstr>
      <vt:lpstr>Schedule Management</vt:lpstr>
      <vt:lpstr>Schedule Management</vt:lpstr>
      <vt:lpstr>Schedule Management</vt:lpstr>
      <vt:lpstr>Schedule Management</vt:lpstr>
      <vt:lpstr>Project Delivery</vt:lpstr>
      <vt:lpstr>Recap and Assessment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Rachel Wood</cp:lastModifiedBy>
  <cp:revision>528</cp:revision>
  <dcterms:created xsi:type="dcterms:W3CDTF">2016-04-27T12:03:08Z</dcterms:created>
  <dcterms:modified xsi:type="dcterms:W3CDTF">2022-11-14T13:06:50Z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0x010100143F32EFFEB4B64A9DAB2AD48AC65781</vt:lpwstr>
  </property>
</Properties>
</file>