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43"/>
  </p:handoutMasterIdLst>
  <p:sldIdLst>
    <p:sldId id="256" r:id="rId5"/>
    <p:sldId id="257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94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59" r:id="rId35"/>
    <p:sldId id="270" r:id="rId36"/>
    <p:sldId id="271" r:id="rId37"/>
    <p:sldId id="273" r:id="rId38"/>
    <p:sldId id="272" r:id="rId39"/>
    <p:sldId id="274" r:id="rId40"/>
    <p:sldId id="260" r:id="rId41"/>
    <p:sldId id="26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2FF99-F687-A940-8643-F9F8F5580AE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3657-7D05-E94B-98A8-AB4833FA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5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5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1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6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0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8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4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548279-345D-3748-9472-750BE43F5BC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B4D0D2-1353-FE4C-8ECC-7F7FB6B0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81" b="8907"/>
          <a:stretch/>
        </p:blipFill>
        <p:spPr>
          <a:xfrm>
            <a:off x="6642000" y="0"/>
            <a:ext cx="5550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5549944"/>
            <a:ext cx="3423138" cy="106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tx1">
              <a:lumMod val="50000"/>
              <a:lumOff val="50000"/>
            </a:schemeClr>
          </a:solidFill>
          <a:latin typeface="Raleway ExtraBold" charset="0"/>
          <a:ea typeface="Raleway ExtraBold" charset="0"/>
          <a:cs typeface="Raleway Extra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Raleway" charset="0"/>
          <a:ea typeface="Raleway" charset="0"/>
          <a:cs typeface="Raleway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Raleway" charset="0"/>
          <a:ea typeface="Raleway" charset="0"/>
          <a:cs typeface="Raleway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Raleway" charset="0"/>
          <a:ea typeface="Raleway" charset="0"/>
          <a:cs typeface="Raleway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Raleway" charset="0"/>
          <a:ea typeface="Raleway" charset="0"/>
          <a:cs typeface="Raleway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Raleway" charset="0"/>
          <a:ea typeface="Raleway" charset="0"/>
          <a:cs typeface="Raleway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50450D-C7D1-4B82-B979-B0E44121A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3301"/>
            <a:ext cx="9144000" cy="837784"/>
          </a:xfrm>
        </p:spPr>
        <p:txBody>
          <a:bodyPr/>
          <a:lstStyle/>
          <a:p>
            <a:r>
              <a:rPr lang="en-GB" dirty="0">
                <a:latin typeface="Raleway ExtraBold"/>
              </a:rPr>
              <a:t>Project Management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710CB-D791-4545-B89C-DA2F624EF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305" y="5898656"/>
            <a:ext cx="2132490" cy="7854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CD3E5B-E0A4-4133-AE10-999F3F13B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95102"/>
            <a:ext cx="2132490" cy="7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7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772C-0B72-7BD5-73FC-85A8CEE2E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415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Strengths and Weaknesses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5092-890F-EBC2-AED9-54B0B93A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1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Hierarchical/Functional: Strengths = People with technical skills in the department/functional area deliver the project that requires those skills. Weakness = Silo working</a:t>
            </a:r>
          </a:p>
          <a:p>
            <a:r>
              <a:rPr lang="en-GB" dirty="0">
                <a:latin typeface="Raleway"/>
              </a:rPr>
              <a:t>Matrix: Strengths = Project is visible across the org + the management of resources is more efficient. Weakness = Dual reporting lines can cause confusion</a:t>
            </a:r>
            <a:endParaRPr lang="en-GB" dirty="0"/>
          </a:p>
          <a:p>
            <a:r>
              <a:rPr lang="en-GB" dirty="0">
                <a:latin typeface="Raleway"/>
              </a:rPr>
              <a:t>Project: Strength = clear focus on the project that's what the organisation is for. Weakness = When the project is completed there's no need to keep the team together and the organisational learning can be lost.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ECEAE-CAF1-4179-BCF7-1DC6F4E25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3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758A1A-A52F-4AE5-AFDA-5C112B974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651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2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C561-E971-81EE-A5F0-2F310897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Why is it Better to have a Systematic Approach?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B821-769B-3C45-EF6B-6EB8F6287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6646"/>
            <a:ext cx="10515600" cy="35276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Raleway"/>
              </a:rPr>
              <a:t>Projects have a relevant Business Case</a:t>
            </a:r>
          </a:p>
          <a:p>
            <a:r>
              <a:rPr lang="en-GB" sz="2400" dirty="0">
                <a:latin typeface="Raleway"/>
              </a:rPr>
              <a:t>Projects follow a recognised project life cycle</a:t>
            </a:r>
          </a:p>
          <a:p>
            <a:r>
              <a:rPr lang="en-GB" sz="2400" dirty="0">
                <a:latin typeface="Raleway"/>
              </a:rPr>
              <a:t>Projects have a structured methodology for the delivery of projects ensuring consistency of practice </a:t>
            </a:r>
          </a:p>
          <a:p>
            <a:r>
              <a:rPr lang="en-GB" sz="2400" dirty="0">
                <a:latin typeface="Raleway"/>
              </a:rPr>
              <a:t>Clearly defined processes and documentation</a:t>
            </a:r>
          </a:p>
          <a:p>
            <a:r>
              <a:rPr lang="en-GB" sz="2400" dirty="0">
                <a:latin typeface="Raleway"/>
              </a:rPr>
              <a:t>More effective decision making at key stages</a:t>
            </a:r>
          </a:p>
          <a:p>
            <a:r>
              <a:rPr lang="en-GB" sz="2400" dirty="0">
                <a:latin typeface="Raleway"/>
              </a:rPr>
              <a:t>Reporting and escalation routes</a:t>
            </a:r>
            <a:endParaRPr lang="en-GB" sz="2400" dirty="0"/>
          </a:p>
          <a:p>
            <a:r>
              <a:rPr lang="en-GB" sz="2400" dirty="0">
                <a:latin typeface="Raleway"/>
              </a:rPr>
              <a:t>Effective quality management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1F24ED-897A-40ED-AA77-72EE02ED4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694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65B0A9-905F-4490-8A86-5662DBB0F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162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B6A6-1471-CE32-2209-798ECCF2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Business Case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20404-3CC1-B772-F2C0-61BC86F9E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Business Case and Strategy</a:t>
            </a:r>
          </a:p>
          <a:p>
            <a:r>
              <a:rPr lang="en-GB" dirty="0">
                <a:latin typeface="Raleway"/>
              </a:rPr>
              <a:t>Who is involved in developing and producing the business case?</a:t>
            </a:r>
            <a:endParaRPr lang="en-GB" dirty="0"/>
          </a:p>
          <a:p>
            <a:r>
              <a:rPr lang="en-GB" dirty="0">
                <a:latin typeface="Raleway"/>
              </a:rPr>
              <a:t>Other business case contributors</a:t>
            </a:r>
            <a:endParaRPr lang="en-GB" dirty="0"/>
          </a:p>
          <a:p>
            <a:r>
              <a:rPr lang="en-GB" dirty="0">
                <a:latin typeface="Raleway"/>
              </a:rPr>
              <a:t>Typical business case content: background/situation; benefits; budget; risks; options appraisal; Additional Content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B19D65-4227-4617-901B-3FADB2C84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060" y="579325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FE3CA6-AB43-4944-B2B7-60549A63F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528" y="579066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7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DC35-FD30-9DCC-6593-385A64B7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>
                <a:latin typeface="Raleway ExtraBold"/>
              </a:rPr>
              <a:t>Importance of a Business Case throughout the Project Lifecycle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66DBF-1DFD-5970-DDE5-0E8DD8CC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8468"/>
            <a:ext cx="10515600" cy="20184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Concept</a:t>
            </a:r>
            <a:endParaRPr lang="en-US" dirty="0"/>
          </a:p>
          <a:p>
            <a:r>
              <a:rPr lang="en-GB" dirty="0">
                <a:latin typeface="Raleway"/>
              </a:rPr>
              <a:t>Definition</a:t>
            </a:r>
          </a:p>
          <a:p>
            <a:r>
              <a:rPr lang="en-GB" dirty="0">
                <a:latin typeface="Raleway"/>
              </a:rPr>
              <a:t>Deployment</a:t>
            </a:r>
            <a:endParaRPr lang="en-GB" dirty="0"/>
          </a:p>
          <a:p>
            <a:r>
              <a:rPr lang="en-GB" dirty="0">
                <a:latin typeface="Raleway"/>
              </a:rPr>
              <a:t>Transition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74D3BD-CC34-4023-892E-72C524D9A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816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8D38DC-DEFC-46FA-923E-EC36AB12B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284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73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A092-9674-1130-0A93-711183202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641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Project Life Cycles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18ADA-F3D8-AA51-FB6C-7DE5DF292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150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latin typeface="Raleway"/>
              </a:rPr>
              <a:t>Benefits of the Project Life Cycle:</a:t>
            </a:r>
            <a:endParaRPr lang="en-GB" dirty="0"/>
          </a:p>
          <a:p>
            <a:r>
              <a:rPr lang="en-GB" dirty="0">
                <a:latin typeface="Raleway"/>
              </a:rPr>
              <a:t>Improved planning of work</a:t>
            </a:r>
          </a:p>
          <a:p>
            <a:r>
              <a:rPr lang="en-GB" dirty="0">
                <a:latin typeface="Raleway"/>
              </a:rPr>
              <a:t>Clearer identification of priorities</a:t>
            </a:r>
            <a:endParaRPr lang="en-GB" dirty="0"/>
          </a:p>
          <a:p>
            <a:r>
              <a:rPr lang="en-GB" dirty="0">
                <a:latin typeface="Raleway"/>
              </a:rPr>
              <a:t>More effective risk management</a:t>
            </a:r>
          </a:p>
          <a:p>
            <a:r>
              <a:rPr lang="en-GB" dirty="0">
                <a:latin typeface="Raleway"/>
              </a:rPr>
              <a:t>Greater estimating accuracy</a:t>
            </a:r>
            <a:endParaRPr lang="en-GB" dirty="0"/>
          </a:p>
          <a:p>
            <a:r>
              <a:rPr lang="en-GB" dirty="0">
                <a:latin typeface="Raleway"/>
              </a:rPr>
              <a:t>More representative performance management</a:t>
            </a:r>
          </a:p>
          <a:p>
            <a:r>
              <a:rPr lang="en-GB" dirty="0">
                <a:latin typeface="Raleway"/>
              </a:rPr>
              <a:t>Greater adoption of continual improvement</a:t>
            </a:r>
          </a:p>
          <a:p>
            <a:r>
              <a:rPr lang="en-GB" dirty="0">
                <a:latin typeface="Raleway"/>
              </a:rPr>
              <a:t>Improved control</a:t>
            </a:r>
            <a:endParaRPr lang="en-GB" dirty="0"/>
          </a:p>
          <a:p>
            <a:r>
              <a:rPr lang="en-GB" dirty="0">
                <a:latin typeface="Raleway"/>
              </a:rPr>
              <a:t>More effective stakeholder communication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6A2656-6745-434E-BB2A-F1D3175A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816" y="5844741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E3D7D1-77D4-406A-82B4-B62D83F17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284" y="5842145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3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2E2F-A43F-D0C1-35A9-A5A28B1F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>
                <a:latin typeface="Raleway ExtraBold"/>
              </a:rPr>
              <a:t>Benefits of Conducting Reviews Throughout the Life Cycle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14608-5C33-D438-58B1-1D450E08D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7885"/>
            <a:ext cx="10515600" cy="36163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Raleway"/>
              </a:rPr>
              <a:t>Deliverables</a:t>
            </a:r>
            <a:endParaRPr lang="en-GB" sz="2000" dirty="0"/>
          </a:p>
          <a:p>
            <a:r>
              <a:rPr lang="en-GB" sz="2000" dirty="0">
                <a:latin typeface="Raleway"/>
              </a:rPr>
              <a:t>The business case</a:t>
            </a:r>
          </a:p>
          <a:p>
            <a:r>
              <a:rPr lang="en-GB" sz="2000" dirty="0">
                <a:latin typeface="Raleway"/>
              </a:rPr>
              <a:t>Management processes</a:t>
            </a:r>
          </a:p>
          <a:p>
            <a:r>
              <a:rPr lang="en-GB" sz="2000" dirty="0">
                <a:latin typeface="Raleway"/>
              </a:rPr>
              <a:t>Decision Gates</a:t>
            </a:r>
          </a:p>
          <a:p>
            <a:r>
              <a:rPr lang="en-GB" sz="2000" dirty="0">
                <a:latin typeface="Raleway"/>
              </a:rPr>
              <a:t>Benefits Reviews</a:t>
            </a:r>
          </a:p>
          <a:p>
            <a:r>
              <a:rPr lang="en-GB" sz="2000" dirty="0">
                <a:latin typeface="Raleway"/>
              </a:rPr>
              <a:t>Audit</a:t>
            </a:r>
            <a:endParaRPr lang="en-GB" sz="2000" dirty="0"/>
          </a:p>
          <a:p>
            <a:r>
              <a:rPr lang="en-GB" sz="2000" dirty="0">
                <a:latin typeface="Raleway"/>
              </a:rPr>
              <a:t>Other Reviews</a:t>
            </a:r>
            <a:endParaRPr lang="en-GB" sz="2000" dirty="0"/>
          </a:p>
          <a:p>
            <a:r>
              <a:rPr lang="en-GB" sz="2000" dirty="0">
                <a:latin typeface="Raleway"/>
              </a:rPr>
              <a:t>Stage Reviews</a:t>
            </a:r>
          </a:p>
          <a:p>
            <a:r>
              <a:rPr lang="en-GB" sz="2000" dirty="0">
                <a:latin typeface="Raleway"/>
              </a:rPr>
              <a:t>Post-Project Reviews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CB0036-4888-431B-9F6F-F42FCEEE1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C88576-E3F5-49E7-9899-54648594E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3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6847-BA26-F893-8D81-422C30C1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Learning 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F524-F8EF-19D4-CAB5-4DE9D5295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Why are projects structured as phases in a linear life cycle?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Raleway"/>
              </a:rPr>
              <a:t>Explain the benefits of conducting reviews throughout the project life cycle (including decision gates, benefits reviews and audits)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2CA2C-5224-44F7-915A-351815563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65FF79-C708-4084-88AB-2729ACB32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97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89B79-CAE8-6CF8-8BD3-B1E07CE3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Stakeholder Engagement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39B2-A87C-84F6-FB28-658B526F5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847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latin typeface="Raleway"/>
              </a:rPr>
              <a:t>Understand the role of various stakeholders</a:t>
            </a:r>
          </a:p>
          <a:p>
            <a:r>
              <a:rPr lang="en-GB" dirty="0">
                <a:latin typeface="Raleway"/>
              </a:rPr>
              <a:t>Identifying the real nature of each stakeholder group's business and their consequent interest in the project</a:t>
            </a:r>
          </a:p>
          <a:p>
            <a:r>
              <a:rPr lang="en-GB" dirty="0">
                <a:latin typeface="Raleway"/>
              </a:rPr>
              <a:t>Understanding their behaviour and motivation towards the project</a:t>
            </a:r>
          </a:p>
          <a:p>
            <a:r>
              <a:rPr lang="en-GB" dirty="0">
                <a:latin typeface="Raleway"/>
              </a:rPr>
              <a:t>Assessing how they may react to various approaches and communication</a:t>
            </a:r>
          </a:p>
          <a:p>
            <a:r>
              <a:rPr lang="en-GB" dirty="0">
                <a:latin typeface="Raleway"/>
              </a:rPr>
              <a:t>Identifying the characteristics of the stakeholders' environment and development appropriate responses to facilitate a good relationship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0D84A0-6BEA-464F-A637-B63971B66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FF8E2D-32A8-4A60-B2BD-2EE201535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5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7A5C-CA27-A48E-83E4-10B9A0AD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Stakeholder Engagement (contd.)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7677-EF07-1760-D18E-3BE31C04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7680"/>
            <a:ext cx="10515600" cy="1876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Responding to the stakeholder's motivation in relation to the project</a:t>
            </a:r>
          </a:p>
          <a:p>
            <a:r>
              <a:rPr lang="en-GB" dirty="0">
                <a:latin typeface="Raleway"/>
              </a:rPr>
              <a:t>Determining the key areas that will have the most impact on the successful reception of the project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1981E7-374A-4955-B942-540E6E6A8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99FDE2-0838-4233-870C-75C5B64D5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0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267C-5E4A-A0AA-1C62-0582369A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dirty="0">
                <a:latin typeface="Raleway ExtraBold"/>
              </a:rPr>
              <a:t>Importance of Managing Stakeholders Expectations to the Success of the Project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1EDAB-32E9-C086-6757-367D8173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7982"/>
            <a:ext cx="10515600" cy="26664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Enabling more effective risk assessment</a:t>
            </a:r>
          </a:p>
          <a:p>
            <a:r>
              <a:rPr lang="en-GB" dirty="0">
                <a:latin typeface="Raleway"/>
              </a:rPr>
              <a:t>Improved communications planning</a:t>
            </a:r>
          </a:p>
          <a:p>
            <a:r>
              <a:rPr lang="en-GB" dirty="0">
                <a:latin typeface="Raleway"/>
              </a:rPr>
              <a:t>Ensuring a productive team is formed</a:t>
            </a:r>
          </a:p>
          <a:p>
            <a:r>
              <a:rPr lang="en-GB" dirty="0">
                <a:latin typeface="Raleway"/>
              </a:rPr>
              <a:t>Enabling effective engagement actions to be initiated</a:t>
            </a:r>
          </a:p>
          <a:p>
            <a:r>
              <a:rPr lang="en-GB" dirty="0">
                <a:latin typeface="Raleway"/>
              </a:rPr>
              <a:t>Increased likelihood of project being accepted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30E2D-6BF6-4A93-A5EE-6F401984B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1E6531-39A3-4994-A169-5008EC005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3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Raleway ExtraBold"/>
              </a:rPr>
              <a:t>What is Project Management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GB">
                <a:latin typeface="Raleway"/>
              </a:rPr>
              <a:t>I</a:t>
            </a:r>
            <a:r>
              <a:rPr lang="en-GB" b="1">
                <a:latin typeface="Raleway"/>
              </a:rPr>
              <a:t>an Bond – Introduction to Project Management</a:t>
            </a:r>
            <a:endParaRPr lang="en-GB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E372E-09DD-4633-A1B5-B7C245840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826384"/>
            <a:ext cx="2253818" cy="8301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6D8EE1-EC58-4C71-8107-D7C74DF6B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615" y="5826384"/>
            <a:ext cx="2253819" cy="8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4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7C59-C1ED-E7E9-F48E-42F325A9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– What have you Learned?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0B5F-B13A-F109-D5C8-997CBE0C9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9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Raleway"/>
              </a:rPr>
              <a:t>1 which of the following statements about the role of the project sponsor is false?</a:t>
            </a:r>
          </a:p>
          <a:p>
            <a:r>
              <a:rPr lang="en-GB" sz="2400" dirty="0">
                <a:latin typeface="Raleway"/>
              </a:rPr>
              <a:t>A </a:t>
            </a:r>
            <a:r>
              <a:rPr lang="en-GB" sz="2400" dirty="0" err="1">
                <a:latin typeface="Raleway"/>
              </a:rPr>
              <a:t>a</a:t>
            </a:r>
            <a:r>
              <a:rPr lang="en-GB" sz="2400" dirty="0">
                <a:latin typeface="Raleway"/>
              </a:rPr>
              <a:t> project sponsor is an advocate for the project and the change it brings about.</a:t>
            </a:r>
          </a:p>
          <a:p>
            <a:r>
              <a:rPr lang="en-GB" sz="2400" dirty="0">
                <a:latin typeface="Raleway"/>
              </a:rPr>
              <a:t>B a project sponsor writes and owns the project management plan.</a:t>
            </a:r>
          </a:p>
          <a:p>
            <a:r>
              <a:rPr lang="en-GB" sz="2400" dirty="0">
                <a:latin typeface="Raleway"/>
              </a:rPr>
              <a:t>C a project sponsor is able to work across functional boundaries within an organisation.</a:t>
            </a:r>
          </a:p>
          <a:p>
            <a:r>
              <a:rPr lang="en-GB" sz="2400" dirty="0">
                <a:latin typeface="Raleway"/>
              </a:rPr>
              <a:t>D a project sponsor is prepared to commit sufficient time and effort to support the project.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916EC3-F842-4D09-B65B-DE3583F9C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DC3258-C5ED-4B4D-B84C-6A6F79558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05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022A-C092-7AE3-42BF-01493CC3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8A619-26C2-2857-F101-7D7AD8CE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2 which statement best describes a responsibility of the project sponsor?</a:t>
            </a:r>
          </a:p>
          <a:p>
            <a:r>
              <a:rPr lang="en-GB" dirty="0">
                <a:latin typeface="Raleway"/>
              </a:rPr>
              <a:t>A monitoring progress and use of the project resources.</a:t>
            </a:r>
          </a:p>
          <a:p>
            <a:r>
              <a:rPr lang="en-GB" dirty="0">
                <a:latin typeface="Raleway"/>
              </a:rPr>
              <a:t>B analysing the project team's productivity.</a:t>
            </a:r>
          </a:p>
          <a:p>
            <a:r>
              <a:rPr lang="en-GB" dirty="0">
                <a:latin typeface="Raleway"/>
              </a:rPr>
              <a:t>C ensuring the benefits of the project are realised.</a:t>
            </a:r>
          </a:p>
          <a:p>
            <a:r>
              <a:rPr lang="en-GB" dirty="0">
                <a:latin typeface="Raleway"/>
              </a:rPr>
              <a:t>D planning project evaluation reviews for lessons learned.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60C3E5-4041-4A98-83D6-11705540C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E3B5D2-98BF-4E1C-945D-C0155846F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77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3C32D-7C1A-014E-5ABC-E4967C38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3D75F-C99D-957A-2EF5-F83194BB6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3 what is the key role of the project manager?</a:t>
            </a:r>
          </a:p>
          <a:p>
            <a:r>
              <a:rPr lang="en-GB" dirty="0">
                <a:latin typeface="Raleway"/>
              </a:rPr>
              <a:t>A coordinating the development of the project management plan.</a:t>
            </a:r>
            <a:endParaRPr lang="en-GB" dirty="0"/>
          </a:p>
          <a:p>
            <a:r>
              <a:rPr lang="en-GB" dirty="0">
                <a:latin typeface="Raleway"/>
              </a:rPr>
              <a:t>B conducting benefits realisation reviews.</a:t>
            </a:r>
          </a:p>
          <a:p>
            <a:r>
              <a:rPr lang="en-GB" dirty="0">
                <a:latin typeface="Raleway"/>
              </a:rPr>
              <a:t>C reviewing progress against success criteria and checking that the planned business benefits will be achieved.</a:t>
            </a:r>
          </a:p>
          <a:p>
            <a:r>
              <a:rPr lang="en-GB" dirty="0">
                <a:latin typeface="Raleway"/>
              </a:rPr>
              <a:t>D authorising any changes to the business case.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B0573-7FFE-4A6F-98B7-F8D79B746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C2E9A7-2B9D-4F28-9908-3911C5B02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5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FB39-FACE-D6CA-1DC7-B2F79526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D464D-3771-3C9C-A6E0-BE3D86D96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4 The group whose remit is to set the strategic direction of a project is commonly known as:</a:t>
            </a:r>
          </a:p>
          <a:p>
            <a:r>
              <a:rPr lang="en-GB" dirty="0">
                <a:latin typeface="Raleway"/>
              </a:rPr>
              <a:t>A the project management team.</a:t>
            </a:r>
          </a:p>
          <a:p>
            <a:r>
              <a:rPr lang="en-GB" dirty="0">
                <a:latin typeface="Raleway"/>
              </a:rPr>
              <a:t>B primary users.</a:t>
            </a:r>
          </a:p>
          <a:p>
            <a:r>
              <a:rPr lang="en-GB" dirty="0">
                <a:latin typeface="Raleway"/>
              </a:rPr>
              <a:t>C steering group.</a:t>
            </a:r>
          </a:p>
          <a:p>
            <a:r>
              <a:rPr lang="en-GB" dirty="0">
                <a:latin typeface="Raleway"/>
              </a:rPr>
              <a:t>D suppliers.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F128F7-597E-423C-8ABB-6BB11CE52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5DCFE0-0B64-498A-822A-949A64699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7858-B63E-1BA8-9CCD-5B2C1AA4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2FEB-1AC3-ACBD-BEE2-09FF97FD3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5 which stakeholders are likely to form the main part of a project steering group/board?</a:t>
            </a:r>
          </a:p>
          <a:p>
            <a:r>
              <a:rPr lang="en-GB" dirty="0">
                <a:latin typeface="Raleway"/>
              </a:rPr>
              <a:t>A project sponsor, project manager and quality manager.</a:t>
            </a:r>
          </a:p>
          <a:p>
            <a:r>
              <a:rPr lang="en-GB" dirty="0">
                <a:latin typeface="Raleway"/>
              </a:rPr>
              <a:t>B corporate management, project sponsor, quality manager, project office.</a:t>
            </a:r>
          </a:p>
          <a:p>
            <a:r>
              <a:rPr lang="en-GB" dirty="0">
                <a:latin typeface="Raleway"/>
              </a:rPr>
              <a:t>C sponsor, supplier representative, user representative.</a:t>
            </a:r>
          </a:p>
          <a:p>
            <a:r>
              <a:rPr lang="en-GB" dirty="0">
                <a:latin typeface="Raleway"/>
              </a:rPr>
              <a:t>D sponsor, project manager and senior project team members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29A4CC-50F8-446B-AAD2-C1429F56B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A366B7-266C-41DC-9A4A-E69C188F5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57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ECEC-9077-29B7-C101-65CFFADF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82B83-953C-2835-2351-816F0A1C2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6 who in the project is responsible for benefits realisation?</a:t>
            </a:r>
          </a:p>
          <a:p>
            <a:r>
              <a:rPr lang="en-GB" dirty="0">
                <a:latin typeface="Raleway"/>
              </a:rPr>
              <a:t>A the senior management of the organisation.</a:t>
            </a:r>
          </a:p>
          <a:p>
            <a:r>
              <a:rPr lang="en-GB" dirty="0">
                <a:latin typeface="Raleway"/>
              </a:rPr>
              <a:t>B the project manager.</a:t>
            </a:r>
          </a:p>
          <a:p>
            <a:r>
              <a:rPr lang="en-GB" dirty="0">
                <a:latin typeface="Raleway"/>
              </a:rPr>
              <a:t>C the sponsor.</a:t>
            </a:r>
          </a:p>
          <a:p>
            <a:r>
              <a:rPr lang="en-GB" dirty="0">
                <a:latin typeface="Raleway"/>
              </a:rPr>
              <a:t>D the end users.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9E3A1E-B708-4794-A7FD-66882C99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4227F0-0DBE-4A3E-92C1-7353EE09B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66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5384-AD65-1F7E-6452-7958AE03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12BF9-0636-CE97-9D7A-DDDDC90D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7 which of the following roles is primarily responsible for defining goals and creating vision for the operability of the project's outputs?</a:t>
            </a:r>
          </a:p>
          <a:p>
            <a:r>
              <a:rPr lang="en-GB" dirty="0">
                <a:latin typeface="Raleway"/>
              </a:rPr>
              <a:t>A project sponsor.</a:t>
            </a:r>
          </a:p>
          <a:p>
            <a:r>
              <a:rPr lang="en-GB" dirty="0">
                <a:latin typeface="Raleway"/>
              </a:rPr>
              <a:t>B product owner.</a:t>
            </a:r>
          </a:p>
          <a:p>
            <a:r>
              <a:rPr lang="en-GB" dirty="0">
                <a:latin typeface="Raleway"/>
              </a:rPr>
              <a:t>C user.</a:t>
            </a:r>
          </a:p>
          <a:p>
            <a:r>
              <a:rPr lang="en-GB" dirty="0">
                <a:latin typeface="Raleway"/>
              </a:rPr>
              <a:t>D business case owner.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81EF0A-284B-42D3-B08E-09D83A8E5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902896-66CE-4F7A-9D0C-FD944630E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70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71D05-0E12-D39E-60C4-EDCF4A7C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3AB0-AD65-872B-BB3D-F4D9789EA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8 when the majority of PMO functions are delivered under the control of the project/programme/portfolio manager, this could be described as a:</a:t>
            </a:r>
          </a:p>
          <a:p>
            <a:r>
              <a:rPr lang="en-GB" dirty="0">
                <a:latin typeface="Raleway"/>
              </a:rPr>
              <a:t>A central PMO.</a:t>
            </a:r>
          </a:p>
          <a:p>
            <a:r>
              <a:rPr lang="en-GB" dirty="0">
                <a:latin typeface="Raleway"/>
              </a:rPr>
              <a:t>B embedded PMO.</a:t>
            </a:r>
          </a:p>
          <a:p>
            <a:r>
              <a:rPr lang="en-GB" dirty="0">
                <a:latin typeface="Raleway"/>
              </a:rPr>
              <a:t>C hub and spoke PMO.</a:t>
            </a:r>
          </a:p>
          <a:p>
            <a:r>
              <a:rPr lang="en-GB" dirty="0">
                <a:latin typeface="Raleway"/>
              </a:rPr>
              <a:t>D matrix PMO.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8ECB6-EE19-4335-BDA9-231F17A0F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3E1394-8C53-4B5F-B882-35298D5E6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52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6BC0-0E24-7ABA-FBB7-FF2337233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4169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FEB42-21AB-5511-9D3C-FD38F814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879"/>
            <a:ext cx="10515600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dirty="0">
                <a:latin typeface="Raleway"/>
              </a:rPr>
              <a:t>9 when effectively implemented, what is one of the key roles of governance?</a:t>
            </a:r>
          </a:p>
          <a:p>
            <a:r>
              <a:rPr lang="en-GB" dirty="0">
                <a:latin typeface="Raleway"/>
              </a:rPr>
              <a:t>A provide confidence that the business case is the best option for the current circumstances and that there will be no changes as the project is being delivered.</a:t>
            </a:r>
          </a:p>
          <a:p>
            <a:r>
              <a:rPr lang="en-GB" dirty="0">
                <a:latin typeface="Raleway"/>
              </a:rPr>
              <a:t>B provide confidence that the plans that have been developed will guarantee that the project will be delivered on time and to budget.</a:t>
            </a:r>
            <a:endParaRPr lang="en-GB" dirty="0"/>
          </a:p>
          <a:p>
            <a:r>
              <a:rPr lang="en-GB" dirty="0">
                <a:latin typeface="Raleway"/>
              </a:rPr>
              <a:t>C provide confidence to all stakeholders that projects are being well managed and the most appropriate financial and technical controls are being exerted.</a:t>
            </a:r>
          </a:p>
          <a:p>
            <a:r>
              <a:rPr lang="en-GB" dirty="0">
                <a:latin typeface="Raleway"/>
              </a:rPr>
              <a:t>D provide confidence to all project team members that their jobs are secure at least from the period of the project start to the handover.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3EA2B7-5760-4C7C-8990-F6D774B9A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E974F7-069A-4607-99BE-790E75F4D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5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DF00-13A0-03D1-5076-89D026A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4269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Short Quiz (</a:t>
            </a:r>
            <a:r>
              <a:rPr lang="en-GB" dirty="0" err="1">
                <a:latin typeface="Raleway ExtraBold"/>
              </a:rPr>
              <a:t>Contd</a:t>
            </a:r>
            <a:r>
              <a:rPr lang="en-GB" dirty="0">
                <a:latin typeface="Raleway ExtraBold"/>
              </a:rPr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479E-706F-D3A5-BF4F-FD5F6C66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44" y="1211294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>
                <a:latin typeface="Raleway"/>
              </a:rPr>
              <a:t>10 governance cold best be described as:</a:t>
            </a:r>
          </a:p>
          <a:p>
            <a:r>
              <a:rPr lang="en-GB" dirty="0">
                <a:latin typeface="Raleway"/>
              </a:rPr>
              <a:t>A the framework of authority and accountability that defines and controls the outputs, outcomes and benefits from projects, programmes and portfolios.</a:t>
            </a:r>
          </a:p>
          <a:p>
            <a:r>
              <a:rPr lang="en-GB" dirty="0">
                <a:latin typeface="Raleway"/>
              </a:rPr>
              <a:t>B the framework that structures a review of the project and aids a decision to be made whether to continue with the next phase or stage of the project.</a:t>
            </a:r>
          </a:p>
          <a:p>
            <a:r>
              <a:rPr lang="en-GB" dirty="0">
                <a:latin typeface="Raleway"/>
              </a:rPr>
              <a:t>C the framework that is used for selection, prioritisation and control of an organisation's projects and programmes in line with its strategic objectives and capacity to deliver.</a:t>
            </a:r>
          </a:p>
          <a:p>
            <a:r>
              <a:rPr lang="en-GB" dirty="0">
                <a:latin typeface="Raleway"/>
              </a:rPr>
              <a:t>D the framework used by the organisation and approved by the project board at project initiation that allows the definition of the terms of reference for the project.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D292BF-0575-42CD-9055-953FCE182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E89879-53E7-4FB6-A064-12EA81968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0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2B11-83CE-A9AD-572F-AEAE1F0B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Raleway ExtraBold"/>
              </a:rPr>
              <a:t>Project Management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1D8A4-2F74-933E-5AE5-C4A53DD8E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 b="1">
                <a:latin typeface="Raleway"/>
              </a:rPr>
              <a:t>Session 1: What is Project Management? (IB)</a:t>
            </a:r>
          </a:p>
          <a:p>
            <a:r>
              <a:rPr lang="en-GB" sz="3600" b="1">
                <a:latin typeface="Raleway"/>
              </a:rPr>
              <a:t>Session 2: Project Planning (MR)</a:t>
            </a:r>
          </a:p>
          <a:p>
            <a:r>
              <a:rPr lang="en-GB" sz="3600" b="1">
                <a:latin typeface="Raleway"/>
              </a:rPr>
              <a:t>Session 3: Project Delivery (NR)</a:t>
            </a:r>
          </a:p>
          <a:p>
            <a:r>
              <a:rPr lang="en-GB" sz="3600" b="1">
                <a:latin typeface="Raleway"/>
              </a:rPr>
              <a:t>Session 4: Recap and Assessment (IB)</a:t>
            </a:r>
            <a:endParaRPr lang="en-GB" sz="36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7EEDCF-BB38-4D70-906F-432FEB302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35" y="5765006"/>
            <a:ext cx="2328601" cy="8577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F5EFDC-5139-48B1-9F2E-13A015897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75" y="5760399"/>
            <a:ext cx="2330561" cy="86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37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FBA2-CFBC-23CB-BEAD-D2CCB55F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986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Conclusion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313C6-6213-6DE4-C3D9-ADDEB492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831"/>
            <a:ext cx="105156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latin typeface="Raleway"/>
              </a:rPr>
              <a:t>Project Vs BAU</a:t>
            </a:r>
          </a:p>
          <a:p>
            <a:r>
              <a:rPr lang="en-GB" dirty="0">
                <a:latin typeface="Raleway"/>
              </a:rPr>
              <a:t>Different Project Management Approaches (e.g. Prince 2/Agile/Sprint etc.)</a:t>
            </a:r>
            <a:endParaRPr lang="en-GB" dirty="0"/>
          </a:p>
          <a:p>
            <a:r>
              <a:rPr lang="en-GB" dirty="0">
                <a:latin typeface="Raleway"/>
              </a:rPr>
              <a:t>Project Roles (Project Sponsor/Project Manager/Business as Usual)</a:t>
            </a:r>
          </a:p>
          <a:p>
            <a:r>
              <a:rPr lang="en-GB" dirty="0">
                <a:latin typeface="Raleway"/>
              </a:rPr>
              <a:t>Different types of organisation (Functional/Hierarchical/Matrix/Project)</a:t>
            </a:r>
            <a:endParaRPr lang="en-GB" dirty="0"/>
          </a:p>
          <a:p>
            <a:r>
              <a:rPr lang="en-GB" dirty="0">
                <a:latin typeface="Raleway"/>
              </a:rPr>
              <a:t>Why be systematic when managing projects?</a:t>
            </a:r>
            <a:endParaRPr lang="en-GB" dirty="0"/>
          </a:p>
          <a:p>
            <a:r>
              <a:rPr lang="en-GB" dirty="0">
                <a:latin typeface="Raleway"/>
              </a:rPr>
              <a:t>Business Case</a:t>
            </a:r>
            <a:endParaRPr lang="en-GB" dirty="0"/>
          </a:p>
          <a:p>
            <a:r>
              <a:rPr lang="en-GB" dirty="0">
                <a:latin typeface="Raleway"/>
              </a:rPr>
              <a:t>Project Life Cycle / Reviews</a:t>
            </a:r>
            <a:endParaRPr lang="en-GB" dirty="0"/>
          </a:p>
          <a:p>
            <a:r>
              <a:rPr lang="en-GB" dirty="0">
                <a:latin typeface="Raleway"/>
              </a:rPr>
              <a:t>Stakeholder Engagement</a:t>
            </a:r>
            <a:endParaRPr lang="en-GB" dirty="0"/>
          </a:p>
          <a:p>
            <a:r>
              <a:rPr lang="en-GB" dirty="0">
                <a:latin typeface="Raleway"/>
              </a:rPr>
              <a:t>Stakeholder Management</a:t>
            </a:r>
            <a:endParaRPr lang="en-GB" dirty="0"/>
          </a:p>
          <a:p>
            <a:r>
              <a:rPr lang="en-GB" dirty="0">
                <a:latin typeface="Raleway"/>
              </a:rPr>
              <a:t>Quiz</a:t>
            </a:r>
          </a:p>
          <a:p>
            <a:r>
              <a:rPr lang="en-GB" dirty="0">
                <a:latin typeface="Raleway"/>
              </a:rPr>
              <a:t>Next steps: Project Planning next week with Michael – Thank You!!!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3FB287-709B-430F-A734-460B13570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428" y="5759169"/>
            <a:ext cx="2460964" cy="9064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BD0B9B-90C1-4CB7-8247-3261E3833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290" y="5764922"/>
            <a:ext cx="2434331" cy="9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29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Raleway ExtraBold"/>
              </a:rPr>
              <a:t>Project Planning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Raleway"/>
              </a:rPr>
              <a:t>Michael Reid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9F93C5-EE4E-4883-AEF3-B02D4BEBA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39" y="5704115"/>
            <a:ext cx="2567496" cy="9456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A49FB0-3E1A-46AA-9391-57BFABDB1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535" y="5726611"/>
            <a:ext cx="2434331" cy="9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33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60" y="-176413"/>
            <a:ext cx="10515600" cy="1325563"/>
          </a:xfrm>
        </p:spPr>
        <p:txBody>
          <a:bodyPr/>
          <a:lstStyle/>
          <a:p>
            <a:r>
              <a:rPr lang="en-GB" dirty="0">
                <a:latin typeface="Raleway ExtraBold"/>
              </a:rPr>
              <a:t>Project Planning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60" y="1023089"/>
            <a:ext cx="105156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latin typeface="Raleway"/>
              </a:rPr>
              <a:t>Schedule Management including GANTT Charts</a:t>
            </a:r>
            <a:endParaRPr lang="en-GB" dirty="0"/>
          </a:p>
          <a:p>
            <a:r>
              <a:rPr lang="en-GB" dirty="0">
                <a:latin typeface="Raleway"/>
              </a:rPr>
              <a:t>Critical Path</a:t>
            </a:r>
            <a:endParaRPr lang="en-GB" dirty="0"/>
          </a:p>
          <a:p>
            <a:r>
              <a:rPr lang="en-GB" dirty="0">
                <a:latin typeface="Raleway"/>
              </a:rPr>
              <a:t>Risk</a:t>
            </a:r>
          </a:p>
          <a:p>
            <a:r>
              <a:rPr lang="en-GB" dirty="0">
                <a:latin typeface="Raleway"/>
              </a:rPr>
              <a:t>Quality</a:t>
            </a:r>
          </a:p>
          <a:p>
            <a:r>
              <a:rPr lang="en-GB" dirty="0">
                <a:latin typeface="Raleway"/>
              </a:rPr>
              <a:t>Scope</a:t>
            </a:r>
            <a:endParaRPr lang="en-GB" dirty="0"/>
          </a:p>
          <a:p>
            <a:r>
              <a:rPr lang="en-GB" dirty="0">
                <a:latin typeface="Raleway"/>
              </a:rPr>
              <a:t>Procurement</a:t>
            </a:r>
            <a:endParaRPr lang="en-GB" dirty="0"/>
          </a:p>
          <a:p>
            <a:r>
              <a:rPr lang="en-GB" dirty="0">
                <a:latin typeface="Raleway"/>
              </a:rPr>
              <a:t>Change &amp; control measures </a:t>
            </a:r>
            <a:endParaRPr lang="en-GB" dirty="0"/>
          </a:p>
          <a:p>
            <a:r>
              <a:rPr lang="en-GB" dirty="0">
                <a:latin typeface="Raleway"/>
              </a:rPr>
              <a:t>Cost </a:t>
            </a:r>
            <a:endParaRPr lang="en-GB" dirty="0"/>
          </a:p>
          <a:p>
            <a:r>
              <a:rPr lang="en-GB" dirty="0">
                <a:latin typeface="Raleway"/>
              </a:rPr>
              <a:t>Project controls </a:t>
            </a:r>
            <a:endParaRPr lang="en-GB" dirty="0"/>
          </a:p>
          <a:p>
            <a:r>
              <a:rPr lang="en-GB" dirty="0">
                <a:latin typeface="Raleway"/>
              </a:rPr>
              <a:t>Health &amp; Safety </a:t>
            </a:r>
            <a:endParaRPr lang="en-GB" dirty="0"/>
          </a:p>
          <a:p>
            <a:r>
              <a:rPr lang="en-GB" dirty="0">
                <a:latin typeface="Raleway"/>
              </a:rPr>
              <a:t>Stakeholders &amp; communication </a:t>
            </a:r>
            <a:endParaRPr lang="en-GB" dirty="0"/>
          </a:p>
          <a:p>
            <a:r>
              <a:rPr lang="en-GB" dirty="0">
                <a:latin typeface="Raleway"/>
              </a:rPr>
              <a:t>Information and reporting requirements 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Raleway"/>
                <a:cs typeface="Calibri"/>
              </a:rPr>
              <a:t>Session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3523C-4941-49EC-A74D-F0081657A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821156"/>
            <a:ext cx="2188661" cy="8061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8A6E8B-0E8C-4613-A438-DA244418C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21156"/>
            <a:ext cx="2188661" cy="80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46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39" y="0"/>
            <a:ext cx="10515600" cy="1325563"/>
          </a:xfrm>
        </p:spPr>
        <p:txBody>
          <a:bodyPr/>
          <a:lstStyle/>
          <a:p>
            <a:r>
              <a:rPr lang="en-GB" dirty="0">
                <a:latin typeface="Raleway ExtraBold"/>
              </a:rPr>
              <a:t>Schedule Management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2</a:t>
            </a:r>
          </a:p>
        </p:txBody>
      </p:sp>
      <p:pic>
        <p:nvPicPr>
          <p:cNvPr id="7" name="Picture 7" descr="Chart, timeline&#10;&#10;Description automatically generated">
            <a:extLst>
              <a:ext uri="{FF2B5EF4-FFF2-40B4-BE49-F238E27FC236}">
                <a16:creationId xmlns:a16="http://schemas.microsoft.com/office/drawing/2014/main" id="{8B93A6EE-E116-D93D-097D-E989152E7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406" y="1025494"/>
            <a:ext cx="9288155" cy="43513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5D3105-AD32-441D-99BB-A1ECAA8B7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550" y="5851286"/>
            <a:ext cx="2185756" cy="8050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F62CDB-09C5-4F18-A1D7-A52571F00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847643"/>
            <a:ext cx="2185757" cy="80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74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87" y="-111742"/>
            <a:ext cx="10515600" cy="1325563"/>
          </a:xfrm>
        </p:spPr>
        <p:txBody>
          <a:bodyPr/>
          <a:lstStyle/>
          <a:p>
            <a:r>
              <a:rPr lang="en-GB" dirty="0">
                <a:latin typeface="Raleway ExtraBold"/>
              </a:rPr>
              <a:t>Schedule Management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2</a:t>
            </a:r>
          </a:p>
        </p:txBody>
      </p:sp>
      <p:pic>
        <p:nvPicPr>
          <p:cNvPr id="6" name="Picture 7" descr="Timeline&#10;&#10;Description automatically generated">
            <a:extLst>
              <a:ext uri="{FF2B5EF4-FFF2-40B4-BE49-F238E27FC236}">
                <a16:creationId xmlns:a16="http://schemas.microsoft.com/office/drawing/2014/main" id="{AC357929-6446-D56B-3135-BCAD0B237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51" y="973613"/>
            <a:ext cx="9315449" cy="45316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C13EDA-013F-4DC4-B3B8-1FB8558D4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060" y="5811679"/>
            <a:ext cx="2114735" cy="778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63C51B-6D04-43A5-8F00-29E6CEC92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795" y="5811679"/>
            <a:ext cx="2114736" cy="7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88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39" y="38171"/>
            <a:ext cx="10515600" cy="1325563"/>
          </a:xfrm>
        </p:spPr>
        <p:txBody>
          <a:bodyPr/>
          <a:lstStyle/>
          <a:p>
            <a:r>
              <a:rPr lang="en-GB" dirty="0">
                <a:latin typeface="Raleway ExtraBold"/>
              </a:rPr>
              <a:t>Schedule Management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16" y="1168677"/>
            <a:ext cx="2459038" cy="2097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Work Breakdown Structure</a:t>
            </a:r>
            <a:br>
              <a:rPr lang="en-GB" dirty="0">
                <a:latin typeface="Raleway"/>
              </a:rPr>
            </a:br>
            <a:r>
              <a:rPr lang="en-GB" dirty="0">
                <a:latin typeface="Raleway"/>
              </a:rPr>
              <a:t>(WBS)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2</a:t>
            </a: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97A3279D-77A4-7EAB-1786-412FF5897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86121"/>
            <a:ext cx="4764977" cy="4359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0E53E0-32D2-49AF-BF9E-A08F066ED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937" y="5832629"/>
            <a:ext cx="2096979" cy="7723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06120B-D725-4348-9474-619BA8F81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832628"/>
            <a:ext cx="2087534" cy="77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62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Raleway ExtraBold"/>
              </a:rPr>
              <a:t>Schedule Management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49438"/>
            <a:ext cx="10912475" cy="36607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A completed work breakdown structure will help to develop the Gantt chart</a:t>
            </a:r>
          </a:p>
          <a:p>
            <a:endParaRPr lang="en-GB" dirty="0">
              <a:latin typeface="Raleway"/>
            </a:endParaRPr>
          </a:p>
          <a:p>
            <a:r>
              <a:rPr lang="en-GB" dirty="0">
                <a:latin typeface="Raleway"/>
              </a:rPr>
              <a:t>Have a go at completing a basic WBS for the design and delivery of a new course</a:t>
            </a:r>
          </a:p>
          <a:p>
            <a:endParaRPr lang="en-GB" dirty="0">
              <a:latin typeface="Raleway"/>
            </a:endParaRPr>
          </a:p>
          <a:p>
            <a:r>
              <a:rPr lang="en-GB" dirty="0">
                <a:latin typeface="Raleway"/>
              </a:rPr>
              <a:t>What is the Parent Task? What are the child tasks?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D67270-6359-4011-B89E-62ED8BBBD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790874"/>
            <a:ext cx="2253818" cy="8301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C3E505-FF1C-42EE-9B86-A1B6C3E34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410" y="5790874"/>
            <a:ext cx="2253818" cy="83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068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Raleway ExtraBold"/>
              </a:rPr>
              <a:t>Project Delivery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Raleway"/>
              </a:rPr>
              <a:t>Nicky Reed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8D741-1A3F-44BD-BA7C-1A8613979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761884"/>
            <a:ext cx="2253818" cy="8301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C77BB8-D590-4991-AD47-128011913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738" y="5758128"/>
            <a:ext cx="2253819" cy="8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784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7BBA-50AB-CEDA-C3C2-67AAE45F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Raleway ExtraBold"/>
              </a:rPr>
              <a:t>Recap and Assessment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3392-25DE-2780-1647-08C186AD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Raleway"/>
              </a:rPr>
              <a:t>Ian Bond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EC20-86EB-9A9B-E205-3E9163C75FD9}"/>
              </a:ext>
            </a:extLst>
          </p:cNvPr>
          <p:cNvSpPr txBox="1"/>
          <p:nvPr/>
        </p:nvSpPr>
        <p:spPr>
          <a:xfrm>
            <a:off x="9797561" y="181708"/>
            <a:ext cx="17672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Raleway"/>
                <a:cs typeface="Calibri"/>
              </a:rPr>
              <a:t>Session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77E54-74A6-4C22-BF62-21B308D9C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348" y="5802213"/>
            <a:ext cx="2120652" cy="7811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65F452-2618-4292-9DFE-AF54EECC7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802213"/>
            <a:ext cx="2230001" cy="82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5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695D3-D0C8-19E1-A326-969BAFB9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Raleway ExtraBold"/>
              </a:rPr>
              <a:t>Welcome to Project Management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128B8-BB37-5C83-E863-16E845CB2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>
                <a:latin typeface="Raleway"/>
              </a:rPr>
              <a:t>Find a partner</a:t>
            </a:r>
          </a:p>
          <a:p>
            <a:r>
              <a:rPr lang="en-GB" sz="3600">
                <a:latin typeface="Raleway"/>
              </a:rPr>
              <a:t>Tell your partner what your previous experience of projects has been (good, bad and ugly)</a:t>
            </a:r>
          </a:p>
          <a:p>
            <a:r>
              <a:rPr lang="en-GB" sz="3600">
                <a:latin typeface="Raleway"/>
              </a:rPr>
              <a:t>When we come back together, you can share your experiences</a:t>
            </a:r>
            <a:endParaRPr lang="en-GB" sz="3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D7361-152B-43DE-947F-AB8A9EE8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802214"/>
            <a:ext cx="2034835" cy="7494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6A759-EA1C-43CD-8683-9892FA98C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798823"/>
            <a:ext cx="2034835" cy="75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A4F7-129D-F149-1213-860EC53B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Raleway ExtraBold"/>
              </a:rPr>
              <a:t>What is a Project?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8009-9AAC-2C21-CF5F-5CA160774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GB" sz="3600" b="1">
                <a:latin typeface="Raleway"/>
              </a:rPr>
              <a:t>What makes a project?</a:t>
            </a:r>
            <a:endParaRPr lang="en-GB" sz="3600" b="1"/>
          </a:p>
          <a:p>
            <a:pPr marL="0" indent="0" algn="ctr">
              <a:buNone/>
            </a:pPr>
            <a:endParaRPr lang="en-GB" sz="3600" b="1">
              <a:latin typeface="Raleway"/>
            </a:endParaRPr>
          </a:p>
          <a:p>
            <a:pPr marL="0" indent="0" algn="ctr">
              <a:buNone/>
            </a:pPr>
            <a:r>
              <a:rPr lang="en-GB" sz="3600" b="1">
                <a:latin typeface="Raleway"/>
              </a:rPr>
              <a:t>How is this different from Business as Usual (BAU)?</a:t>
            </a:r>
            <a:endParaRPr lang="en-GB" sz="36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76B0E-36AF-4D62-83FE-82ED84D08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244" y="5774419"/>
            <a:ext cx="2185756" cy="8050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E300FF-7B65-4671-951F-33C0363FA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615" y="5774419"/>
            <a:ext cx="2185757" cy="80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4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2C50-A79D-CC27-F588-7DD26D17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415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What is a Project?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96F9-5D52-899A-C73C-B0430A7DA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92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Raleway"/>
              </a:rPr>
              <a:t>A </a:t>
            </a:r>
            <a:r>
              <a:rPr lang="en-GB" b="1" dirty="0">
                <a:latin typeface="Raleway"/>
              </a:rPr>
              <a:t>temporary</a:t>
            </a:r>
            <a:r>
              <a:rPr lang="en-GB" dirty="0">
                <a:latin typeface="Raleway"/>
              </a:rPr>
              <a:t> thing with a </a:t>
            </a:r>
            <a:r>
              <a:rPr lang="en-GB" b="1" dirty="0">
                <a:latin typeface="Raleway"/>
              </a:rPr>
              <a:t>defined start and end date</a:t>
            </a:r>
          </a:p>
          <a:p>
            <a:r>
              <a:rPr lang="en-GB" dirty="0">
                <a:latin typeface="Raleway"/>
              </a:rPr>
              <a:t>It has a dedicated </a:t>
            </a:r>
            <a:r>
              <a:rPr lang="en-GB" b="1" dirty="0">
                <a:latin typeface="Raleway"/>
              </a:rPr>
              <a:t>set of resources</a:t>
            </a:r>
          </a:p>
          <a:p>
            <a:r>
              <a:rPr lang="en-GB" dirty="0">
                <a:latin typeface="Raleway"/>
              </a:rPr>
              <a:t>It has a </a:t>
            </a:r>
            <a:r>
              <a:rPr lang="en-GB" b="1" dirty="0">
                <a:latin typeface="Raleway"/>
              </a:rPr>
              <a:t>life-cycle</a:t>
            </a:r>
            <a:r>
              <a:rPr lang="en-GB" dirty="0">
                <a:latin typeface="Raleway"/>
              </a:rPr>
              <a:t> (more on this later)</a:t>
            </a:r>
          </a:p>
          <a:p>
            <a:r>
              <a:rPr lang="en-GB" dirty="0">
                <a:latin typeface="Raleway"/>
              </a:rPr>
              <a:t>It delivers a </a:t>
            </a:r>
            <a:r>
              <a:rPr lang="en-GB" b="1" dirty="0">
                <a:latin typeface="Raleway"/>
              </a:rPr>
              <a:t>unique product with a defined purpose</a:t>
            </a:r>
          </a:p>
          <a:p>
            <a:pPr marL="0" indent="0">
              <a:buNone/>
            </a:pPr>
            <a:r>
              <a:rPr lang="en-GB" b="1" dirty="0">
                <a:latin typeface="Raleway"/>
              </a:rPr>
              <a:t>BAU is:</a:t>
            </a:r>
            <a:endParaRPr lang="en-GB" b="1" dirty="0"/>
          </a:p>
          <a:p>
            <a:r>
              <a:rPr lang="en-GB" dirty="0">
                <a:latin typeface="Raleway"/>
              </a:rPr>
              <a:t>Standard day to day business that ensures continuity within the organisation.</a:t>
            </a:r>
            <a:endParaRPr lang="en-GB" dirty="0"/>
          </a:p>
          <a:p>
            <a:r>
              <a:rPr lang="en-GB" dirty="0">
                <a:latin typeface="Raleway"/>
              </a:rPr>
              <a:t>Monthly reporting, IT helpdesk, support for service users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E866BE-3205-483E-B1A0-34928064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572" y="5805661"/>
            <a:ext cx="2141368" cy="7887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5BD2B9-551E-4E51-AF1F-32EE2F122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062" y="5805661"/>
            <a:ext cx="2220682" cy="82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9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5A32-E1B5-A815-E88D-50BBBAB4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9415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What is a Project?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C9E11-F077-94E8-C835-828254BC2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922"/>
            <a:ext cx="10515600" cy="37939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 dirty="0">
                <a:latin typeface="Raleway"/>
              </a:rPr>
              <a:t>Project Sponsor</a:t>
            </a:r>
          </a:p>
          <a:p>
            <a:r>
              <a:rPr lang="en-GB" sz="3600" dirty="0">
                <a:latin typeface="Raleway"/>
              </a:rPr>
              <a:t>Project Manager</a:t>
            </a:r>
            <a:endParaRPr lang="en-GB" sz="3600" dirty="0"/>
          </a:p>
          <a:p>
            <a:r>
              <a:rPr lang="en-GB" sz="3600" dirty="0">
                <a:latin typeface="Raleway"/>
              </a:rPr>
              <a:t>Service Continuity Manager</a:t>
            </a:r>
          </a:p>
          <a:p>
            <a:r>
              <a:rPr lang="en-GB" sz="3600" dirty="0">
                <a:latin typeface="Raleway"/>
              </a:rPr>
              <a:t>Project Delivery Team</a:t>
            </a:r>
          </a:p>
          <a:p>
            <a:r>
              <a:rPr lang="en-GB" sz="3600" dirty="0">
                <a:latin typeface="Raleway"/>
              </a:rPr>
              <a:t>Stakeholders</a:t>
            </a:r>
          </a:p>
          <a:p>
            <a:r>
              <a:rPr lang="en-GB" sz="3600" dirty="0">
                <a:latin typeface="Raleway"/>
              </a:rPr>
              <a:t>End Users/Beneficiaries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F6F7C2-A444-4C67-8377-B82DA0936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82" y="5817506"/>
            <a:ext cx="2253818" cy="830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547A0-93A9-437E-9F4E-F3E511B8F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104" y="5813750"/>
            <a:ext cx="2253819" cy="8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6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6BF7-BA40-E775-64FC-CA126DD7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56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Raleway ExtraBold"/>
              </a:rPr>
              <a:t>Different Project Management Tools and Approaches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907B3-45F3-15D2-7449-15E38666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69"/>
            <a:ext cx="10515600" cy="320801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>
                <a:latin typeface="Raleway"/>
              </a:rPr>
              <a:t>Many different types of Project Management approaches </a:t>
            </a:r>
          </a:p>
          <a:p>
            <a:r>
              <a:rPr lang="en-GB" sz="2400" dirty="0">
                <a:latin typeface="Raleway"/>
              </a:rPr>
              <a:t>There is no 'right' approach. Need to fit the approach to the project</a:t>
            </a:r>
          </a:p>
          <a:p>
            <a:r>
              <a:rPr lang="en-GB" sz="2400" dirty="0">
                <a:latin typeface="Raleway"/>
              </a:rPr>
              <a:t>Complex and sophisticated Project Management – Can you name an example of an approach for these types of project?</a:t>
            </a:r>
          </a:p>
          <a:p>
            <a:r>
              <a:rPr lang="en-GB" sz="2400" dirty="0">
                <a:latin typeface="Raleway"/>
              </a:rPr>
              <a:t>Efficiency projects focused on eliminating waste and maximising value – Can you name an example of an approach?</a:t>
            </a:r>
            <a:endParaRPr lang="en-GB" sz="2400" dirty="0"/>
          </a:p>
          <a:p>
            <a:r>
              <a:rPr lang="en-GB" sz="2400" dirty="0">
                <a:latin typeface="Raleway"/>
              </a:rPr>
              <a:t>Smaller projects over a shorter time period – Can you name an example of an approach?</a:t>
            </a:r>
            <a:endParaRPr lang="en-GB" sz="24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ABDE6-834B-49AA-91D8-1F5C3A992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550" y="5862497"/>
            <a:ext cx="2083468" cy="767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B52B1B-9C16-405C-AF5D-688ACC0DE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018" y="5859901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3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15A3-8554-DD1E-33C5-1A6F0E35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>
                <a:latin typeface="Raleway ExtraBold"/>
              </a:rPr>
              <a:t>Types of Organisations</a:t>
            </a:r>
            <a:br>
              <a:rPr lang="en-GB" sz="4400">
                <a:latin typeface="Raleway ExtraBold"/>
              </a:rPr>
            </a:br>
            <a:r>
              <a:rPr lang="en-GB" sz="4400">
                <a:latin typeface="Raleway ExtraBold"/>
              </a:rPr>
              <a:t>And the role of the Project Manager</a:t>
            </a:r>
            <a:endParaRPr lang="en-GB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C29DB-8285-1E07-16C0-8D270D89E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Raleway"/>
              </a:rPr>
              <a:t>Hierarchical/Functional</a:t>
            </a:r>
          </a:p>
          <a:p>
            <a:r>
              <a:rPr lang="en-GB">
                <a:latin typeface="Raleway"/>
              </a:rPr>
              <a:t>Project</a:t>
            </a:r>
          </a:p>
          <a:p>
            <a:r>
              <a:rPr lang="en-GB">
                <a:latin typeface="Raleway"/>
              </a:rPr>
              <a:t>Matrix</a:t>
            </a:r>
            <a:endParaRPr lang="en-GB"/>
          </a:p>
          <a:p>
            <a:r>
              <a:rPr lang="en-GB">
                <a:latin typeface="Raleway"/>
              </a:rPr>
              <a:t>How would you describe your organisation?</a:t>
            </a:r>
            <a:endParaRPr lang="en-GB"/>
          </a:p>
          <a:p>
            <a:r>
              <a:rPr lang="en-GB">
                <a:latin typeface="Raleway"/>
              </a:rPr>
              <a:t>What do you think may be the strengths and weaknesses of each approach?</a:t>
            </a:r>
            <a:endParaRPr lang="en-GB"/>
          </a:p>
          <a:p>
            <a:r>
              <a:rPr lang="en-GB">
                <a:latin typeface="Raleway"/>
              </a:rPr>
              <a:t>How do you think the project manager operates in each type of organisation?</a:t>
            </a:r>
            <a:endParaRPr lang="en-GB"/>
          </a:p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FABB3-1C51-4556-B824-1064DFD76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715" y="5928194"/>
            <a:ext cx="2083468" cy="767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E4C25E-3666-4932-A6B4-861D3E56E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183" y="5925598"/>
            <a:ext cx="2083469" cy="7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2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3F32EFFEB4B64A9DAB2AD48AC65781" ma:contentTypeVersion="2" ma:contentTypeDescription="Create a new document." ma:contentTypeScope="" ma:versionID="5293a46d6dcd5d4a017d2c08f86ec470">
  <xsd:schema xmlns:xsd="http://www.w3.org/2001/XMLSchema" xmlns:xs="http://www.w3.org/2001/XMLSchema" xmlns:p="http://schemas.microsoft.com/office/2006/metadata/properties" xmlns:ns2="086602d4-64a2-4daa-ade7-4ba502b53bed" targetNamespace="http://schemas.microsoft.com/office/2006/metadata/properties" ma:root="true" ma:fieldsID="745083b9bd385263b61a090f90e3f3f1" ns2:_="">
    <xsd:import namespace="086602d4-64a2-4daa-ade7-4ba502b53b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602d4-64a2-4daa-ade7-4ba502b53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57DED1-5CAB-4A9E-BF85-84CC484F2C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ED59BA-80C7-4128-B742-BEA6343E6345}">
  <ds:schemaRefs>
    <ds:schemaRef ds:uri="086602d4-64a2-4daa-ade7-4ba502b53b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106B349-AEBC-4E8D-99AA-AD80FA0E9C6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86602d4-64a2-4daa-ade7-4ba502b53b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1713</Words>
  <Application>Microsoft Office PowerPoint</Application>
  <PresentationFormat>Widescreen</PresentationFormat>
  <Paragraphs>216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Raleway</vt:lpstr>
      <vt:lpstr>Raleway ExtraBold</vt:lpstr>
      <vt:lpstr>Office Theme</vt:lpstr>
      <vt:lpstr>Project Management</vt:lpstr>
      <vt:lpstr>What is Project Management</vt:lpstr>
      <vt:lpstr>Project Management</vt:lpstr>
      <vt:lpstr>Welcome to Project Management</vt:lpstr>
      <vt:lpstr>What is a Project?</vt:lpstr>
      <vt:lpstr>What is a Project?</vt:lpstr>
      <vt:lpstr>What is a Project?</vt:lpstr>
      <vt:lpstr>Different Project Management Tools and Approaches</vt:lpstr>
      <vt:lpstr>Types of Organisations And the role of the Project Manager</vt:lpstr>
      <vt:lpstr>Strengths and Weaknesses</vt:lpstr>
      <vt:lpstr>Why is it Better to have a Systematic Approach?</vt:lpstr>
      <vt:lpstr>Business Case</vt:lpstr>
      <vt:lpstr>Importance of a Business Case throughout the Project Lifecycle</vt:lpstr>
      <vt:lpstr>Project Life Cycles</vt:lpstr>
      <vt:lpstr>Benefits of Conducting Reviews Throughout the Life Cycle</vt:lpstr>
      <vt:lpstr>Learning Summary</vt:lpstr>
      <vt:lpstr>Stakeholder Engagement</vt:lpstr>
      <vt:lpstr>Stakeholder Engagement (contd.)</vt:lpstr>
      <vt:lpstr>Importance of Managing Stakeholders Expectations to the Success of the Project</vt:lpstr>
      <vt:lpstr>Short Quiz – What have you Learned?</vt:lpstr>
      <vt:lpstr>Short Quiz (Contd)</vt:lpstr>
      <vt:lpstr>Short Quiz (Contd)</vt:lpstr>
      <vt:lpstr>Short Quiz (Contd)</vt:lpstr>
      <vt:lpstr>Short Quiz (Contd)</vt:lpstr>
      <vt:lpstr>Short Quiz (Contd)</vt:lpstr>
      <vt:lpstr>Short Quiz (Contd)</vt:lpstr>
      <vt:lpstr>Short Quiz (Contd)</vt:lpstr>
      <vt:lpstr>Short Quiz (Contd)</vt:lpstr>
      <vt:lpstr>Short Quiz (Contd)</vt:lpstr>
      <vt:lpstr>Conclusion</vt:lpstr>
      <vt:lpstr>Project Planning</vt:lpstr>
      <vt:lpstr>Project Planning</vt:lpstr>
      <vt:lpstr>Schedule Management</vt:lpstr>
      <vt:lpstr>Schedule Management</vt:lpstr>
      <vt:lpstr>Schedule Management</vt:lpstr>
      <vt:lpstr>Schedule Management</vt:lpstr>
      <vt:lpstr>Project Delivery</vt:lpstr>
      <vt:lpstr>Recap and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Wood</cp:lastModifiedBy>
  <cp:revision>528</cp:revision>
  <dcterms:created xsi:type="dcterms:W3CDTF">2016-04-27T12:03:08Z</dcterms:created>
  <dcterms:modified xsi:type="dcterms:W3CDTF">2022-11-14T13:06:50Z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0x010100143F32EFFEB4B64A9DAB2AD48AC65781</vt:lpwstr>
  </property>
</Properties>
</file>