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7" r:id="rId3"/>
    <p:sldId id="270" r:id="rId4"/>
    <p:sldId id="309" r:id="rId5"/>
    <p:sldId id="314" r:id="rId6"/>
    <p:sldId id="271" r:id="rId7"/>
    <p:sldId id="273" r:id="rId8"/>
    <p:sldId id="272" r:id="rId9"/>
    <p:sldId id="274" r:id="rId10"/>
    <p:sldId id="304" r:id="rId11"/>
    <p:sldId id="296" r:id="rId12"/>
    <p:sldId id="302" r:id="rId13"/>
    <p:sldId id="303" r:id="rId14"/>
    <p:sldId id="307" r:id="rId15"/>
    <p:sldId id="298" r:id="rId16"/>
    <p:sldId id="305" r:id="rId17"/>
    <p:sldId id="308" r:id="rId18"/>
    <p:sldId id="306" r:id="rId19"/>
    <p:sldId id="301" r:id="rId20"/>
    <p:sldId id="313" r:id="rId21"/>
    <p:sldId id="311" r:id="rId22"/>
    <p:sldId id="310" r:id="rId23"/>
    <p:sldId id="319" r:id="rId24"/>
    <p:sldId id="312" r:id="rId25"/>
    <p:sldId id="316" r:id="rId26"/>
    <p:sldId id="300" r:id="rId27"/>
    <p:sldId id="317" r:id="rId28"/>
    <p:sldId id="3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44FF-9230-4137-B0CB-CA457682C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D82B4-3B4D-4E3F-AC8D-E26FDE85A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5903A-F97A-4293-9E8D-9B51654B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D3AEF-8A45-49F3-8B98-4E19DC2C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653B-3998-4BE0-B30C-ABBAB175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2BEF-40FE-4913-8AE7-1BD9C29F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11806-2ACE-40AE-9EFA-D6CB7CA93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A866B-FC9B-4BAC-8C1A-F5A94CD1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DCF-58A5-4F5D-8155-DF86B416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F1D3D-EA64-444C-A2A7-76F321D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7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86FD3-F429-4EC6-AF35-BF2FA2D2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27AC2F-704D-4202-A176-86D16B343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4EF25-B9BB-4766-98D5-F3D141D6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8B478-3ABA-4B95-AEB5-8F7E9046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70A7-9E44-4106-A45B-7841D61C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8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F52D-F539-48BB-A7EE-9F3C567B4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AEA4-B3FC-4139-AB5F-E1C792292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7ED1B-2DCA-45C1-9519-017D83A8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46A51-D106-4C4E-A3FD-AD5B6E62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52CF2-07B4-46D4-84F7-93B797FE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22B2-23B3-4668-B7D4-D3597708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D5F66-BECD-4905-847D-0080527B4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8497E-AC4A-426A-83B8-9FCAC7EB4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E47AE-740B-414C-AD0C-BC60BE9E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C619-48D1-4AA0-973A-C4B4D0B8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7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71A9-B4DD-45B4-84DC-227B90A7A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116A0-8E68-4280-A8A2-D01710D7DD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EED09-EC92-4B70-B2B2-660424F3E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F30B9-64FD-4F4E-BF63-4B3A47AF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1144-920A-4759-BCB3-AADC0B73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0F663-1120-4315-8256-D07C277E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0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6D617-8119-4CBC-AC57-90788A98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A02B9-9193-4841-8994-43588FCB6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1E458-C484-42F3-ABDF-2AA87BD12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5EC93-15B9-4E17-BCE0-A9177C336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9C319-4EDF-4D58-B6BE-30ACAFC35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6F3A4-5FBF-4126-9AE8-9BB66E06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6253D-AFB0-4FE0-A6C5-BFB0B475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73069D-C12D-49A6-9A4A-02F2F20D7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3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DB05-C64A-4E40-BB11-C17F78766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40C190-61EB-43AE-944E-E9A9B3CC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09C02-0A0B-4E75-88CE-5A70081F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06EA2-FBFC-43A4-9ECA-5D4CF2FF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08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FEE689-32F1-4461-9F8C-B43D214C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7E604-0A4E-4952-A3B2-22937CA7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7718B-31F2-471D-8E5C-9336B1C8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3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F50D-0719-46E3-AABE-16BFAAC1D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3F11B-A1CD-4F2F-B68B-CA6127A7E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2DED0-3A25-441F-9EE0-1DAC5481B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D12AE-A2E0-409C-9D8E-44E517CE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B0670-2F35-4383-A8FB-DE770E60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16EB8-69B9-4D9B-A038-E7F7E24F0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6912-0B97-43B4-8D0E-0090707D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EFA2E2-1C6B-407A-A4F0-8DB5CC85E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EB0A1-6442-4DF6-899B-4416B7CFC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F574B-5B42-4AC7-9C9C-FD4ECA40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58811-97D1-4F1E-A8AE-A34F6532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7C33E-2A40-4682-81D0-9366610D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39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71EFC-2686-4005-AC0A-7BA6A276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ADF79-0859-4682-9F68-4ECAB9CF1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5FFB2-AF7F-42BC-A301-5F4333DFF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84B5C-C8B6-4C7C-8A58-DCCB4995E76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7569-AECA-4A1A-87CF-11DA38C02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5F593-9FB0-4C91-AB8B-05E7B796F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BD010-CF30-4930-9FE8-0758500FE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4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ldards.com/insights/changes-to-public-procurement-threshol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Session 2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5400" dirty="0">
                <a:latin typeface="Raleway ExtraBold"/>
              </a:rPr>
              <a:t>Project Planning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Michael Reid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57A1E5D-E00E-00F7-09EB-C7A0F892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6D60F4-3152-4AFD-9C40-4BBF7A1F2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3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6" y="22223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Risks and Issues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347786"/>
            <a:ext cx="10912475" cy="36607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Raleway"/>
              </a:rPr>
              <a:t>What are the benefits of risk management?</a:t>
            </a:r>
            <a:endParaRPr lang="en-US" b="1" dirty="0"/>
          </a:p>
          <a:p>
            <a:r>
              <a:rPr lang="en-GB" dirty="0">
                <a:latin typeface="Raleway"/>
              </a:rPr>
              <a:t>Enables better informed and more believable plans, schedules and budgets</a:t>
            </a:r>
            <a:endParaRPr lang="en-GB" dirty="0"/>
          </a:p>
          <a:p>
            <a:r>
              <a:rPr lang="en-GB" dirty="0">
                <a:latin typeface="Raleway"/>
              </a:rPr>
              <a:t>Increases the likelihood of a project adhering to its schedules and budgets</a:t>
            </a:r>
            <a:endParaRPr lang="en-GB" dirty="0"/>
          </a:p>
          <a:p>
            <a:r>
              <a:rPr lang="en-GB" dirty="0">
                <a:latin typeface="Raleway"/>
              </a:rPr>
              <a:t>Allows a more meaningful assessment and justification of contingencies</a:t>
            </a:r>
            <a:endParaRPr lang="en-GB" dirty="0"/>
          </a:p>
          <a:p>
            <a:r>
              <a:rPr lang="en-GB" dirty="0">
                <a:latin typeface="Raleway"/>
              </a:rPr>
              <a:t>Discourages the acceptance of financially unsound projects</a:t>
            </a:r>
            <a:endParaRPr lang="en-GB" dirty="0"/>
          </a:p>
          <a:p>
            <a:r>
              <a:rPr lang="en-GB" dirty="0">
                <a:latin typeface="Raleway"/>
              </a:rPr>
              <a:t>Helps develop the ability of staff to assess risks</a:t>
            </a:r>
            <a:endParaRPr lang="en-GB" dirty="0"/>
          </a:p>
          <a:p>
            <a:r>
              <a:rPr lang="en-GB" dirty="0">
                <a:latin typeface="Raleway"/>
              </a:rPr>
              <a:t>Facilitates greater risk taking and increases the benefits gained.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A8C9A8F-ED29-3EC5-3BA9-C371C340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B3CAD-69FE-476F-8E71-B4BB25CD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3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04" y="81040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Risks and Issues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27" y="1423961"/>
            <a:ext cx="11309132" cy="39426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>
                <a:latin typeface="Raleway"/>
              </a:rPr>
              <a:t>What are project risks? 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The likelihood of an unanticipated event that could affect the project.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What is risk mitigation? 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The ideal response to potential risks that might arise within a project.</a:t>
            </a:r>
            <a:endParaRPr lang="en-US" dirty="0"/>
          </a:p>
          <a:p>
            <a:pPr marL="0" indent="0">
              <a:buNone/>
            </a:pPr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How do we manage these risks?</a:t>
            </a:r>
          </a:p>
          <a:p>
            <a:pPr marL="0" indent="0">
              <a:buNone/>
            </a:pPr>
            <a:r>
              <a:rPr lang="en-GB" dirty="0">
                <a:latin typeface="Raleway"/>
              </a:rPr>
              <a:t>Through good risk and issue management.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53DEEAC-9554-6FE0-0534-8B9F07DD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4599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83A4F-29BF-4EF5-842F-1E40CD0D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Risk Management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1309132" cy="3942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aleway"/>
              </a:rPr>
              <a:t>Initiate – through the risk management plan</a:t>
            </a:r>
            <a:endParaRPr lang="en-GB" dirty="0"/>
          </a:p>
          <a:p>
            <a:r>
              <a:rPr lang="en-GB" dirty="0">
                <a:latin typeface="Raleway"/>
              </a:rPr>
              <a:t>Identification – through the risk register – see next slide</a:t>
            </a:r>
            <a:endParaRPr lang="en-GB" dirty="0"/>
          </a:p>
          <a:p>
            <a:r>
              <a:rPr lang="en-GB" dirty="0">
                <a:latin typeface="Raleway"/>
              </a:rPr>
              <a:t>Analysis – risk reports as appropriate</a:t>
            </a:r>
            <a:endParaRPr lang="en-GB" dirty="0"/>
          </a:p>
          <a:p>
            <a:r>
              <a:rPr lang="en-GB" dirty="0">
                <a:latin typeface="Raleway"/>
              </a:rPr>
              <a:t>Response – risk response plan as appropriate</a:t>
            </a:r>
            <a:endParaRPr lang="en-GB" dirty="0"/>
          </a:p>
          <a:p>
            <a:r>
              <a:rPr lang="en-GB" dirty="0">
                <a:latin typeface="Raleway"/>
              </a:rPr>
              <a:t>Closure – lessons learned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53DEEAC-9554-6FE0-0534-8B9F07DD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266" y="577900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E2C83-74EE-4799-BFC1-AE95D6B64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35" y="5779008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Identifying Risks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1309132" cy="3942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Raleway"/>
              </a:rPr>
              <a:t>Assumptions and constraints analysis</a:t>
            </a:r>
          </a:p>
          <a:p>
            <a:pPr marL="0" indent="0">
              <a:buNone/>
            </a:pPr>
            <a:r>
              <a:rPr lang="en-GB" dirty="0">
                <a:latin typeface="Raleway"/>
              </a:rPr>
              <a:t>Brainstorming</a:t>
            </a:r>
          </a:p>
          <a:p>
            <a:pPr marL="0" indent="0">
              <a:buNone/>
            </a:pPr>
            <a:r>
              <a:rPr lang="en-GB" dirty="0">
                <a:latin typeface="Raleway"/>
              </a:rPr>
              <a:t>Checklists</a:t>
            </a:r>
          </a:p>
          <a:p>
            <a:pPr marL="0" indent="0">
              <a:buNone/>
            </a:pPr>
            <a:r>
              <a:rPr lang="en-GB" dirty="0">
                <a:latin typeface="Raleway"/>
              </a:rPr>
              <a:t>Prompt Lists</a:t>
            </a:r>
          </a:p>
          <a:p>
            <a:pPr marL="0" indent="0">
              <a:buNone/>
            </a:pPr>
            <a:r>
              <a:rPr lang="en-GB" dirty="0">
                <a:latin typeface="Raleway"/>
              </a:rPr>
              <a:t>SWOT Analysis</a:t>
            </a:r>
          </a:p>
          <a:p>
            <a:pPr marL="0" indent="0">
              <a:buNone/>
            </a:pPr>
            <a:endParaRPr lang="en-GB" dirty="0">
              <a:latin typeface="Raleway"/>
            </a:endParaRPr>
          </a:p>
          <a:p>
            <a:pPr marL="0" indent="0">
              <a:buNone/>
            </a:pPr>
            <a:r>
              <a:rPr lang="en-GB" dirty="0">
                <a:latin typeface="Raleway"/>
              </a:rPr>
              <a:t>Think about proactive and reactive approaches to risk 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53DEEAC-9554-6FE0-0534-8B9F07DD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680233-7027-4459-9730-E01E60504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Identifying Risks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53DEEAC-9554-6FE0-0534-8B9F07DD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41C4FC30-3A46-771F-11B2-072610D98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331" y="1713101"/>
            <a:ext cx="9851719" cy="261760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C6CC3-0017-3344-6D5E-CBB869F795F8}"/>
              </a:ext>
            </a:extLst>
          </p:cNvPr>
          <p:cNvSpPr txBox="1"/>
          <p:nvPr/>
        </p:nvSpPr>
        <p:spPr>
          <a:xfrm>
            <a:off x="836634" y="4593920"/>
            <a:ext cx="933032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Raleway"/>
                <a:cs typeface="Calibri"/>
              </a:rPr>
              <a:t>Can you share with the group a time where good risk management prevented or mitigated issues?</a:t>
            </a:r>
            <a:endParaRPr lang="en-GB" sz="2000" dirty="0">
              <a:latin typeface="Raleway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9379A1-12DE-4C4E-93CF-98E0E8AC9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41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Identifying Risks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1309132" cy="39426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latin typeface="Raleway"/>
              </a:rPr>
              <a:t>For your project – what are the risks?</a:t>
            </a:r>
            <a:endParaRPr lang="en-US" dirty="0"/>
          </a:p>
          <a:p>
            <a:r>
              <a:rPr lang="en-GB" dirty="0">
                <a:latin typeface="Raleway"/>
              </a:rPr>
              <a:t>Consider:</a:t>
            </a:r>
          </a:p>
          <a:p>
            <a:pPr lvl="1"/>
            <a:r>
              <a:rPr lang="en-GB" dirty="0">
                <a:latin typeface="Raleway"/>
              </a:rPr>
              <a:t>Staffing</a:t>
            </a:r>
          </a:p>
          <a:p>
            <a:pPr lvl="1"/>
            <a:r>
              <a:rPr lang="en-GB" dirty="0">
                <a:latin typeface="Raleway"/>
              </a:rPr>
              <a:t>Delivery</a:t>
            </a:r>
          </a:p>
          <a:p>
            <a:pPr lvl="1"/>
            <a:r>
              <a:rPr lang="en-GB" dirty="0">
                <a:latin typeface="Raleway"/>
              </a:rPr>
              <a:t>Health and Safety</a:t>
            </a:r>
          </a:p>
          <a:p>
            <a:pPr lvl="1"/>
            <a:r>
              <a:rPr lang="en-GB" dirty="0">
                <a:latin typeface="Raleway"/>
              </a:rPr>
              <a:t>Governance</a:t>
            </a:r>
            <a:endParaRPr lang="en-US" dirty="0">
              <a:latin typeface="Raleway"/>
            </a:endParaRPr>
          </a:p>
          <a:p>
            <a:pPr lvl="1"/>
            <a:r>
              <a:rPr lang="en-GB" dirty="0">
                <a:latin typeface="Raleway"/>
              </a:rPr>
              <a:t>Reputation</a:t>
            </a:r>
          </a:p>
          <a:p>
            <a:pPr lvl="1"/>
            <a:r>
              <a:rPr lang="en-GB" dirty="0">
                <a:latin typeface="Raleway"/>
              </a:rPr>
              <a:t>Scope creep</a:t>
            </a:r>
            <a:endParaRPr lang="en-US" dirty="0">
              <a:latin typeface="Raleway"/>
            </a:endParaRPr>
          </a:p>
          <a:p>
            <a:pPr lvl="1"/>
            <a:r>
              <a:rPr lang="en-GB" dirty="0">
                <a:latin typeface="Raleway"/>
              </a:rPr>
              <a:t>Finance/Budget/Funding</a:t>
            </a:r>
          </a:p>
          <a:p>
            <a:pPr lvl="1"/>
            <a:r>
              <a:rPr lang="en-GB" dirty="0">
                <a:latin typeface="Raleway"/>
              </a:rPr>
              <a:t>Political landscape</a:t>
            </a:r>
          </a:p>
          <a:p>
            <a:pPr lvl="1"/>
            <a:r>
              <a:rPr lang="en-GB" dirty="0">
                <a:latin typeface="Raleway"/>
              </a:rPr>
              <a:t>Time/slippage/prioritisation</a:t>
            </a:r>
          </a:p>
          <a:p>
            <a:pPr lvl="1"/>
            <a:r>
              <a:rPr lang="en-GB" dirty="0">
                <a:latin typeface="Raleway"/>
              </a:rPr>
              <a:t>Accountability of project members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4599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E92CA9-AAC0-47E7-82F0-173DB2669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4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6" y="181708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Issues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089" y="1507271"/>
            <a:ext cx="11309132" cy="3942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aleway"/>
              </a:rPr>
              <a:t>An issue occurs when a problem that is immediate, or is about to occur, will breach accepted tolerances</a:t>
            </a:r>
            <a:endParaRPr lang="en-GB" dirty="0"/>
          </a:p>
          <a:p>
            <a:r>
              <a:rPr lang="en-GB" dirty="0">
                <a:latin typeface="Raleway"/>
              </a:rPr>
              <a:t>This may be foreseen (as part of the risk register) or unforeseen</a:t>
            </a:r>
          </a:p>
          <a:p>
            <a:r>
              <a:rPr lang="en-GB" dirty="0">
                <a:latin typeface="Raleway"/>
              </a:rPr>
              <a:t>The issue may require support from the project sponsor to agree a resolution</a:t>
            </a:r>
            <a:endParaRPr lang="en-GB" dirty="0"/>
          </a:p>
          <a:p>
            <a:r>
              <a:rPr lang="en-GB" dirty="0">
                <a:latin typeface="Raleway"/>
              </a:rPr>
              <a:t>Issues are different to problems. Problems are usually dealt with by the project manager on a day-to-day basis</a:t>
            </a:r>
          </a:p>
          <a:p>
            <a:r>
              <a:rPr lang="en-GB" dirty="0">
                <a:latin typeface="Raleway"/>
              </a:rPr>
              <a:t>Issues should be recorded using an 'issues log'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4599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B5326-7471-4DC7-9A69-D0790DBF8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6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Issue Management Log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904" y="5702007"/>
            <a:ext cx="2507878" cy="925339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66BDC474-EA8B-4ABF-E9A1-F522AD5A0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266" y="1701074"/>
            <a:ext cx="11780704" cy="314631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371DD8-7D39-BC3D-F00F-CAA9019301F5}"/>
              </a:ext>
            </a:extLst>
          </p:cNvPr>
          <p:cNvSpPr txBox="1"/>
          <p:nvPr/>
        </p:nvSpPr>
        <p:spPr>
          <a:xfrm>
            <a:off x="3970750" y="5020326"/>
            <a:ext cx="31080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latin typeface="Raleway"/>
                <a:cs typeface="Calibri"/>
              </a:rPr>
              <a:t>Example of an issues log</a:t>
            </a:r>
            <a:endParaRPr lang="en-GB" sz="2000">
              <a:latin typeface="Raleway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0112E1-684D-4C6F-AA27-5FF2B59FC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573" y="5702007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Quality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1309132" cy="3942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latin typeface="Raleway"/>
              </a:rPr>
              <a:t>What is quality and quality management?</a:t>
            </a:r>
            <a:endParaRPr lang="en-GB" dirty="0"/>
          </a:p>
          <a:p>
            <a:pPr marL="457200" indent="-457200"/>
            <a:r>
              <a:rPr lang="en-GB" dirty="0">
                <a:latin typeface="Raleway"/>
              </a:rPr>
              <a:t>What does quality look like? Is there a shared understanding? Are there varying degrees of quality or is there a pass/fail test?</a:t>
            </a:r>
            <a:endParaRPr lang="en-GB" dirty="0"/>
          </a:p>
          <a:p>
            <a:pPr marL="457200" indent="-457200"/>
            <a:r>
              <a:rPr lang="en-GB" dirty="0">
                <a:latin typeface="Raleway"/>
              </a:rPr>
              <a:t>Often for product-based projects</a:t>
            </a:r>
            <a:endParaRPr lang="en-GB" dirty="0"/>
          </a:p>
          <a:p>
            <a:pPr marL="457200" indent="-457200"/>
            <a:r>
              <a:rPr lang="en-GB" dirty="0">
                <a:latin typeface="Raleway"/>
              </a:rPr>
              <a:t>Can be used in other environments such as customer/user experience</a:t>
            </a:r>
            <a:endParaRPr lang="en-GB" dirty="0"/>
          </a:p>
          <a:p>
            <a:pPr marL="457200" indent="-457200"/>
            <a:r>
              <a:rPr lang="en-GB" dirty="0">
                <a:latin typeface="Raleway"/>
              </a:rPr>
              <a:t>Consider from the outset how this will be </a:t>
            </a:r>
            <a:r>
              <a:rPr lang="en-GB" b="1" dirty="0">
                <a:latin typeface="Raleway"/>
              </a:rPr>
              <a:t>managed</a:t>
            </a:r>
            <a:r>
              <a:rPr lang="en-GB" dirty="0">
                <a:latin typeface="Raleway"/>
              </a:rPr>
              <a:t> and </a:t>
            </a:r>
            <a:r>
              <a:rPr lang="en-GB" b="1" dirty="0">
                <a:latin typeface="Raleway"/>
              </a:rPr>
              <a:t>measured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26" y="577900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88F13-3081-4F5C-8674-FB1860072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95" y="5779008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Communication Planning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3061603" cy="16229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Raleway"/>
              </a:rPr>
              <a:t>90% of project management is communication – true or false?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7" name="Picture 8" descr="Diagram&#10;&#10;Description automatically generated">
            <a:extLst>
              <a:ext uri="{FF2B5EF4-FFF2-40B4-BE49-F238E27FC236}">
                <a16:creationId xmlns:a16="http://schemas.microsoft.com/office/drawing/2014/main" id="{CC3738DE-A59C-8C04-5651-6946693F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484" y="1425651"/>
            <a:ext cx="6485150" cy="4093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7D482A-7273-40FC-AA27-7F4BC6703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Session 1 Recap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323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Raleway"/>
              </a:rPr>
              <a:t>Short Quiz Answers</a:t>
            </a:r>
            <a:endParaRPr lang="en-US"/>
          </a:p>
          <a:p>
            <a:pPr marL="0" indent="0">
              <a:buNone/>
            </a:pPr>
            <a:r>
              <a:rPr lang="en-GB" dirty="0">
                <a:latin typeface="Raleway"/>
              </a:rPr>
              <a:t>1 B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2 C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3 A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4 C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5 C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A1E0E7-91FC-F09E-CA5F-AF0286C66710}"/>
              </a:ext>
            </a:extLst>
          </p:cNvPr>
          <p:cNvSpPr txBox="1">
            <a:spLocks/>
          </p:cNvSpPr>
          <p:nvPr/>
        </p:nvSpPr>
        <p:spPr>
          <a:xfrm>
            <a:off x="2080365" y="1825625"/>
            <a:ext cx="502502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latin typeface="Raleway"/>
            </a:endParaRPr>
          </a:p>
          <a:p>
            <a:pPr>
              <a:buNone/>
            </a:pPr>
            <a:r>
              <a:rPr lang="en-GB" dirty="0">
                <a:latin typeface="Raleway"/>
              </a:rPr>
              <a:t>6 C</a:t>
            </a:r>
          </a:p>
          <a:p>
            <a:pPr>
              <a:buNone/>
            </a:pPr>
            <a:r>
              <a:rPr lang="en-GB" dirty="0">
                <a:latin typeface="Raleway"/>
              </a:rPr>
              <a:t>7 B</a:t>
            </a:r>
            <a:endParaRPr lang="en-GB" dirty="0"/>
          </a:p>
          <a:p>
            <a:pPr>
              <a:buNone/>
            </a:pPr>
            <a:r>
              <a:rPr lang="en-GB" dirty="0">
                <a:latin typeface="Raleway"/>
              </a:rPr>
              <a:t>8 B</a:t>
            </a:r>
            <a:endParaRPr lang="en-GB" dirty="0"/>
          </a:p>
          <a:p>
            <a:pPr>
              <a:buNone/>
            </a:pPr>
            <a:r>
              <a:rPr lang="en-GB" dirty="0">
                <a:latin typeface="Raleway"/>
              </a:rPr>
              <a:t>9 C</a:t>
            </a:r>
          </a:p>
          <a:p>
            <a:pPr>
              <a:buNone/>
            </a:pPr>
            <a:r>
              <a:rPr lang="en-GB" dirty="0">
                <a:latin typeface="Raleway"/>
              </a:rPr>
              <a:t>10 A</a:t>
            </a:r>
          </a:p>
        </p:txBody>
      </p:sp>
      <p:pic>
        <p:nvPicPr>
          <p:cNvPr id="10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8EB6424-60D8-5FFB-216D-07327F021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50" y="5728640"/>
            <a:ext cx="2507878" cy="92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C0C12-2CDC-4E27-84E5-074686F3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5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74659" cy="1930680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Communication Planning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414" y="5770880"/>
            <a:ext cx="2507878" cy="925339"/>
          </a:xfrm>
          <a:prstGeom prst="rect">
            <a:avLst/>
          </a:prstGeom>
        </p:spPr>
      </p:pic>
      <p:pic>
        <p:nvPicPr>
          <p:cNvPr id="10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0CFAE531-924F-CD0C-6C10-0D8729FD2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8" b="10835"/>
          <a:stretch/>
        </p:blipFill>
        <p:spPr>
          <a:xfrm>
            <a:off x="6982593" y="551039"/>
            <a:ext cx="4311702" cy="49887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113CCB-1E60-AE77-AFF8-5635030FF313}"/>
              </a:ext>
            </a:extLst>
          </p:cNvPr>
          <p:cNvSpPr txBox="1"/>
          <p:nvPr/>
        </p:nvSpPr>
        <p:spPr>
          <a:xfrm>
            <a:off x="884435" y="2353457"/>
            <a:ext cx="5883369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latin typeface="Raleway"/>
                <a:cs typeface="Calibri"/>
              </a:rPr>
              <a:t>A communication plan can be really useful</a:t>
            </a:r>
            <a:endParaRPr lang="en-GB" sz="2400">
              <a:latin typeface="Raleway"/>
              <a:cs typeface="Calibri"/>
            </a:endParaRPr>
          </a:p>
          <a:p>
            <a:endParaRPr lang="en-GB" sz="2400" dirty="0">
              <a:latin typeface="Raleway"/>
              <a:cs typeface="Calibri"/>
            </a:endParaRPr>
          </a:p>
          <a:p>
            <a:r>
              <a:rPr lang="en-GB" sz="2400" dirty="0">
                <a:latin typeface="Raleway"/>
                <a:cs typeface="Calibri"/>
              </a:rPr>
              <a:t>Consider efficiency and effectiveness of the message</a:t>
            </a:r>
          </a:p>
          <a:p>
            <a:endParaRPr lang="en-GB" sz="2400" dirty="0">
              <a:latin typeface="Raleway"/>
              <a:cs typeface="Calibri"/>
            </a:endParaRPr>
          </a:p>
          <a:p>
            <a:r>
              <a:rPr lang="en-GB" sz="2400" dirty="0">
                <a:latin typeface="Raleway"/>
                <a:cs typeface="Calibri"/>
              </a:rPr>
              <a:t>What types of communication methods do you rely on the most? Why?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C4EA9-E307-45BC-8B06-8331F765F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083" y="577088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9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6" y="297177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Information and Reporting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6" y="1513797"/>
            <a:ext cx="7854036" cy="370252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Raleway"/>
              </a:rPr>
              <a:t>Good information management will lead to efficient reporting</a:t>
            </a:r>
          </a:p>
          <a:p>
            <a:r>
              <a:rPr lang="en-GB" dirty="0">
                <a:latin typeface="Raleway"/>
              </a:rPr>
              <a:t>Consider what will be collected from the outset</a:t>
            </a:r>
            <a:endParaRPr lang="en-GB" dirty="0"/>
          </a:p>
          <a:p>
            <a:r>
              <a:rPr lang="en-GB" dirty="0">
                <a:latin typeface="Raleway"/>
              </a:rPr>
              <a:t>What will be reported?</a:t>
            </a:r>
            <a:endParaRPr lang="en-GB" dirty="0"/>
          </a:p>
          <a:p>
            <a:pPr lvl="1"/>
            <a:r>
              <a:rPr lang="en-GB" dirty="0">
                <a:latin typeface="Raleway"/>
              </a:rPr>
              <a:t>Performance</a:t>
            </a:r>
            <a:endParaRPr lang="en-GB" dirty="0"/>
          </a:p>
          <a:p>
            <a:pPr lvl="1"/>
            <a:r>
              <a:rPr lang="en-GB" dirty="0">
                <a:latin typeface="Raleway"/>
              </a:rPr>
              <a:t>Schedule</a:t>
            </a:r>
            <a:endParaRPr lang="en-GB" dirty="0"/>
          </a:p>
          <a:p>
            <a:pPr lvl="1"/>
            <a:r>
              <a:rPr lang="en-GB" dirty="0">
                <a:latin typeface="Raleway"/>
              </a:rPr>
              <a:t>Cost</a:t>
            </a:r>
          </a:p>
          <a:p>
            <a:pPr lvl="1"/>
            <a:r>
              <a:rPr lang="en-GB" dirty="0">
                <a:latin typeface="Raleway"/>
              </a:rPr>
              <a:t>Quality</a:t>
            </a:r>
          </a:p>
          <a:p>
            <a:pPr lvl="1"/>
            <a:r>
              <a:rPr lang="en-GB" dirty="0">
                <a:latin typeface="Raleway"/>
              </a:rPr>
              <a:t>Risk exposure</a:t>
            </a:r>
          </a:p>
          <a:p>
            <a:pPr lvl="1"/>
            <a:r>
              <a:rPr lang="en-GB" dirty="0">
                <a:latin typeface="Raleway"/>
              </a:rPr>
              <a:t>Exception thresholds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90" y="5710717"/>
            <a:ext cx="2507878" cy="925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A446FA-BD29-FE38-726B-97BB3C69CCE6}"/>
              </a:ext>
            </a:extLst>
          </p:cNvPr>
          <p:cNvSpPr txBox="1"/>
          <p:nvPr/>
        </p:nvSpPr>
        <p:spPr>
          <a:xfrm>
            <a:off x="9709758" y="1851764"/>
            <a:ext cx="1649782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Raleway"/>
                <a:cs typeface="Calibri"/>
              </a:rPr>
              <a:t>Collection</a:t>
            </a:r>
            <a:endParaRPr lang="en-GB" sz="2000" dirty="0">
              <a:latin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D36C9-3FA0-89B7-005D-FF8EBF2351CA}"/>
              </a:ext>
            </a:extLst>
          </p:cNvPr>
          <p:cNvSpPr txBox="1"/>
          <p:nvPr/>
        </p:nvSpPr>
        <p:spPr>
          <a:xfrm>
            <a:off x="9709757" y="2592886"/>
            <a:ext cx="1649782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Raleway"/>
                <a:cs typeface="Calibri"/>
              </a:rPr>
              <a:t>Storage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42779-3567-EB32-5594-D78826DFFE71}"/>
              </a:ext>
            </a:extLst>
          </p:cNvPr>
          <p:cNvSpPr txBox="1"/>
          <p:nvPr/>
        </p:nvSpPr>
        <p:spPr>
          <a:xfrm>
            <a:off x="9709757" y="4816257"/>
            <a:ext cx="1649782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Raleway"/>
                <a:cs typeface="Calibri"/>
              </a:rPr>
              <a:t>Archiving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BBFB05-5D9D-63A5-4B58-F770AFE1523E}"/>
              </a:ext>
            </a:extLst>
          </p:cNvPr>
          <p:cNvSpPr txBox="1"/>
          <p:nvPr/>
        </p:nvSpPr>
        <p:spPr>
          <a:xfrm>
            <a:off x="9709757" y="3334009"/>
            <a:ext cx="1649782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Raleway"/>
                <a:cs typeface="Calibri"/>
              </a:rPr>
              <a:t>Curation</a:t>
            </a:r>
            <a:endParaRPr lang="en-GB" sz="2000" dirty="0">
              <a:latin typeface="Raleway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086555-C6C9-0B7E-5FB2-1F10DCC93A9C}"/>
              </a:ext>
            </a:extLst>
          </p:cNvPr>
          <p:cNvSpPr txBox="1"/>
          <p:nvPr/>
        </p:nvSpPr>
        <p:spPr>
          <a:xfrm>
            <a:off x="9709757" y="5557380"/>
            <a:ext cx="1649782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Raleway"/>
                <a:cs typeface="Calibri"/>
              </a:rPr>
              <a:t>Destruction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5D7400-0B37-E419-1628-3EA4DA7CFFCA}"/>
              </a:ext>
            </a:extLst>
          </p:cNvPr>
          <p:cNvSpPr txBox="1"/>
          <p:nvPr/>
        </p:nvSpPr>
        <p:spPr>
          <a:xfrm>
            <a:off x="9605374" y="4064696"/>
            <a:ext cx="1848110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dirty="0">
                <a:latin typeface="Raleway"/>
                <a:cs typeface="Calibri"/>
              </a:rPr>
              <a:t>Dissemination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80D0DD5-5D67-3097-F470-7D9D678DAA08}"/>
              </a:ext>
            </a:extLst>
          </p:cNvPr>
          <p:cNvSpPr/>
          <p:nvPr/>
        </p:nvSpPr>
        <p:spPr>
          <a:xfrm>
            <a:off x="11515071" y="1849677"/>
            <a:ext cx="480164" cy="4060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30C9D0-555E-4CB0-A754-1D5B6392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572" y="5710717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1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Procurement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1309132" cy="39426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aleway"/>
              </a:rPr>
              <a:t>The process by which products and services are acquired from an external provider for incorporation into the project</a:t>
            </a:r>
          </a:p>
          <a:p>
            <a:r>
              <a:rPr lang="en-GB" dirty="0">
                <a:latin typeface="Raleway"/>
              </a:rPr>
              <a:t>Consider the:</a:t>
            </a:r>
          </a:p>
          <a:p>
            <a:pPr lvl="1"/>
            <a:r>
              <a:rPr lang="en-GB" dirty="0">
                <a:latin typeface="Raleway"/>
              </a:rPr>
              <a:t>Complexity of the work</a:t>
            </a:r>
          </a:p>
          <a:p>
            <a:pPr lvl="1"/>
            <a:r>
              <a:rPr lang="en-GB" dirty="0">
                <a:latin typeface="Raleway"/>
              </a:rPr>
              <a:t>Capability of the team</a:t>
            </a:r>
            <a:endParaRPr lang="en-GB" dirty="0"/>
          </a:p>
          <a:p>
            <a:pPr lvl="1"/>
            <a:r>
              <a:rPr lang="en-GB" dirty="0">
                <a:latin typeface="Raleway"/>
              </a:rPr>
              <a:t>Appetite for risk</a:t>
            </a:r>
            <a:endParaRPr lang="en-GB" dirty="0"/>
          </a:p>
          <a:p>
            <a:pPr lvl="1"/>
            <a:r>
              <a:rPr lang="en-GB" dirty="0">
                <a:latin typeface="Raleway"/>
              </a:rPr>
              <a:t>Life cycle approach taken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266" y="5764660"/>
            <a:ext cx="2507878" cy="925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2DF278-ED7B-9391-7832-122EC784BFFF}"/>
              </a:ext>
            </a:extLst>
          </p:cNvPr>
          <p:cNvSpPr txBox="1"/>
          <p:nvPr/>
        </p:nvSpPr>
        <p:spPr>
          <a:xfrm>
            <a:off x="6456122" y="3058959"/>
            <a:ext cx="4153942" cy="2246769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latin typeface="Raleway"/>
                <a:cs typeface="Calibri"/>
              </a:rPr>
              <a:t>Make or buy decision</a:t>
            </a:r>
            <a:endParaRPr lang="en-GB" sz="2000" b="1" dirty="0">
              <a:cs typeface="Calibri"/>
            </a:endParaRPr>
          </a:p>
          <a:p>
            <a:endParaRPr lang="en-GB" sz="2000" b="1" dirty="0">
              <a:latin typeface="Raleway"/>
              <a:cs typeface="Calibri"/>
            </a:endParaRPr>
          </a:p>
          <a:p>
            <a:r>
              <a:rPr lang="en-GB" sz="2000" dirty="0">
                <a:latin typeface="Raleway"/>
                <a:cs typeface="Calibri"/>
              </a:rPr>
              <a:t>Single or multiple suppliers</a:t>
            </a:r>
          </a:p>
          <a:p>
            <a:r>
              <a:rPr lang="en-GB" sz="2000" dirty="0">
                <a:latin typeface="Raleway"/>
                <a:cs typeface="Calibri"/>
              </a:rPr>
              <a:t>Conditions and forms of contract</a:t>
            </a:r>
          </a:p>
          <a:p>
            <a:r>
              <a:rPr lang="en-GB" sz="2000" dirty="0">
                <a:latin typeface="Raleway"/>
                <a:cs typeface="Calibri"/>
              </a:rPr>
              <a:t>Supplier reimbursement</a:t>
            </a:r>
          </a:p>
          <a:p>
            <a:r>
              <a:rPr lang="en-GB" sz="2000" dirty="0">
                <a:latin typeface="Raleway"/>
                <a:cs typeface="Calibri"/>
              </a:rPr>
              <a:t>Contractual relationships</a:t>
            </a:r>
          </a:p>
          <a:p>
            <a:r>
              <a:rPr lang="en-GB" sz="2000" dirty="0">
                <a:latin typeface="Raleway"/>
                <a:cs typeface="Calibri"/>
              </a:rPr>
              <a:t>Supplier selection process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A0201F-E1A0-465D-AB35-F03682F90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35" y="5779008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0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Raleway ExtraBold"/>
              </a:rPr>
              <a:t>Procurement – Supplier Selection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3261160" cy="32536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aleway"/>
              </a:rPr>
              <a:t>Research</a:t>
            </a:r>
            <a:endParaRPr lang="en-GB" dirty="0"/>
          </a:p>
          <a:p>
            <a:r>
              <a:rPr lang="en-GB" dirty="0">
                <a:latin typeface="Raleway"/>
              </a:rPr>
              <a:t>Pre-qualification</a:t>
            </a:r>
            <a:endParaRPr lang="en-GB" dirty="0"/>
          </a:p>
          <a:p>
            <a:r>
              <a:rPr lang="en-GB" dirty="0">
                <a:latin typeface="Raleway"/>
              </a:rPr>
              <a:t>Tender</a:t>
            </a:r>
          </a:p>
          <a:p>
            <a:r>
              <a:rPr lang="en-GB" dirty="0">
                <a:latin typeface="Raleway"/>
              </a:rPr>
              <a:t>Award</a:t>
            </a:r>
            <a:endParaRPr lang="en-GB" dirty="0"/>
          </a:p>
          <a:p>
            <a:r>
              <a:rPr lang="en-GB" dirty="0">
                <a:latin typeface="Raleway"/>
              </a:rPr>
              <a:t>Manage</a:t>
            </a:r>
          </a:p>
          <a:p>
            <a:r>
              <a:rPr lang="en-GB" dirty="0"/>
              <a:t>Close</a:t>
            </a:r>
          </a:p>
          <a:p>
            <a:pPr lvl="1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478" y="5700852"/>
            <a:ext cx="2507878" cy="925339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267D96A8-A9E3-B6B1-BC5D-8119F5DE970E}"/>
              </a:ext>
            </a:extLst>
          </p:cNvPr>
          <p:cNvSpPr/>
          <p:nvPr/>
        </p:nvSpPr>
        <p:spPr>
          <a:xfrm>
            <a:off x="3999455" y="1891430"/>
            <a:ext cx="480164" cy="29331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34D00C-01A8-D39C-8261-983202E8F378}"/>
              </a:ext>
            </a:extLst>
          </p:cNvPr>
          <p:cNvSpPr txBox="1">
            <a:spLocks/>
          </p:cNvSpPr>
          <p:nvPr/>
        </p:nvSpPr>
        <p:spPr>
          <a:xfrm>
            <a:off x="6040155" y="1887016"/>
            <a:ext cx="5317515" cy="29405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Raleway"/>
              </a:rPr>
              <a:t>Be aware of Uk and organisation procurement policy, including procurement thresholds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Changes to Public Procurement Thresholds (geldards.com)</a:t>
            </a:r>
            <a:endParaRPr lang="en-GB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Raleway"/>
              </a:rPr>
              <a:t>If unsure - take advice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DCEB1-0812-44E7-87AE-0EA24C357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860" y="571520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9917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Change Control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57694"/>
            <a:ext cx="11309132" cy="39426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Raleway"/>
              </a:rPr>
              <a:t>Usually, there will be changes in a project, some small and some big</a:t>
            </a:r>
          </a:p>
          <a:p>
            <a:r>
              <a:rPr lang="en-GB" dirty="0">
                <a:latin typeface="Raleway"/>
              </a:rPr>
              <a:t>Changes will usually affect multiple stakeholders and members of the project team</a:t>
            </a:r>
          </a:p>
          <a:p>
            <a:r>
              <a:rPr lang="en-GB" dirty="0">
                <a:latin typeface="Raleway"/>
              </a:rPr>
              <a:t>Changes need to be carefully considered, may involve an element of consultation and will need to be communicated properly</a:t>
            </a:r>
            <a:endParaRPr lang="en-GB" dirty="0"/>
          </a:p>
          <a:p>
            <a:r>
              <a:rPr lang="en-GB" dirty="0">
                <a:latin typeface="Raleway"/>
              </a:rPr>
              <a:t>You may have examples from your own projects where changes were not communicated effectively. What was the impact of this and how could it have been prevented?</a:t>
            </a:r>
          </a:p>
          <a:p>
            <a:r>
              <a:rPr lang="en-GB" dirty="0">
                <a:latin typeface="Raleway"/>
              </a:rPr>
              <a:t>In formal project management, there should be a change log, outlining the specifics of the change, approval status and action steps 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089" y="5710885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579DD-2C0B-4466-A36E-A2D135CA7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35" y="5710885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Change Control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13" y="5728640"/>
            <a:ext cx="2507878" cy="925339"/>
          </a:xfrm>
          <a:prstGeom prst="rect">
            <a:avLst/>
          </a:prstGeom>
        </p:spPr>
      </p:pic>
      <p:pic>
        <p:nvPicPr>
          <p:cNvPr id="9" name="Picture 9" descr="Table&#10;&#10;Description automatically generated">
            <a:extLst>
              <a:ext uri="{FF2B5EF4-FFF2-40B4-BE49-F238E27FC236}">
                <a16:creationId xmlns:a16="http://schemas.microsoft.com/office/drawing/2014/main" id="{182B0EC0-80F4-E191-3E16-DBAD4B5B1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0112" y="1997123"/>
            <a:ext cx="10862982" cy="28499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CF30B-F9D5-49E8-BF8F-7BC69D061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Health and Safety 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9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B34782-CE94-8A66-04A3-95600DF6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266" y="5745998"/>
            <a:ext cx="2507878" cy="92533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66A876-4BFD-659F-CAEA-765AFDA56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1309132" cy="39426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latin typeface="Raleway"/>
              </a:rPr>
              <a:t>Health and safety policy of the organisation</a:t>
            </a:r>
          </a:p>
          <a:p>
            <a:r>
              <a:rPr lang="en-GB" dirty="0">
                <a:latin typeface="Raleway"/>
              </a:rPr>
              <a:t>Insurance status</a:t>
            </a:r>
          </a:p>
          <a:p>
            <a:r>
              <a:rPr lang="en-GB" dirty="0">
                <a:latin typeface="Raleway"/>
              </a:rPr>
              <a:t>Risk assessment of work packages</a:t>
            </a:r>
          </a:p>
          <a:p>
            <a:r>
              <a:rPr lang="en-GB" dirty="0">
                <a:latin typeface="Raleway"/>
              </a:rPr>
              <a:t>Staff training</a:t>
            </a:r>
          </a:p>
          <a:p>
            <a:r>
              <a:rPr lang="en-GB" dirty="0">
                <a:latin typeface="Raleway"/>
              </a:rPr>
              <a:t>PPE (Personal protective equipment)</a:t>
            </a:r>
          </a:p>
          <a:p>
            <a:r>
              <a:rPr lang="en-GB" dirty="0">
                <a:latin typeface="Raleway"/>
              </a:rPr>
              <a:t>Environmental impact</a:t>
            </a:r>
          </a:p>
          <a:p>
            <a:r>
              <a:rPr lang="en-GB" dirty="0">
                <a:latin typeface="Raleway"/>
              </a:rPr>
              <a:t>Procured expertise where appropriate</a:t>
            </a:r>
            <a:endParaRPr lang="en-GB" dirty="0"/>
          </a:p>
          <a:p>
            <a:endParaRPr lang="en-GB" dirty="0"/>
          </a:p>
          <a:p>
            <a:r>
              <a:rPr lang="en-GB" dirty="0">
                <a:latin typeface="Raleway"/>
              </a:rPr>
              <a:t>Health and Safety at Work Act 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F6BCAA-2994-4FAB-9755-8012759C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6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Raleway ExtraBold"/>
              </a:rPr>
              <a:t>Assessing Health and Safety Risk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7897AACC-60D2-77A3-38F3-1CE29996E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66" y="1694117"/>
            <a:ext cx="9820097" cy="3859056"/>
          </a:xfrm>
          <a:prstGeom prst="rect">
            <a:avLst/>
          </a:prstGeom>
        </p:spPr>
      </p:pic>
      <p:pic>
        <p:nvPicPr>
          <p:cNvPr id="9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7B34782-CE94-8A66-04A3-95600DF63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1FC3B-2DE9-4EC5-AB6E-E61013665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F1C9-7619-8B99-94B9-6592BF9E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aleway ExtraBold"/>
              </a:rPr>
              <a:t>Summary, Recap, Questions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16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17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Project Planning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53331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Raleway"/>
              </a:rPr>
              <a:t>Scope and the Project management triangle</a:t>
            </a:r>
            <a:endParaRPr lang="en-GB" dirty="0"/>
          </a:p>
          <a:p>
            <a:r>
              <a:rPr lang="en-GB" dirty="0">
                <a:latin typeface="Raleway"/>
              </a:rPr>
              <a:t>Schedule Management including Gantt Charts</a:t>
            </a:r>
            <a:endParaRPr lang="en-GB" dirty="0"/>
          </a:p>
          <a:p>
            <a:r>
              <a:rPr lang="en-GB" dirty="0">
                <a:latin typeface="Raleway"/>
              </a:rPr>
              <a:t>Risks and Issues</a:t>
            </a:r>
          </a:p>
          <a:p>
            <a:r>
              <a:rPr lang="en-GB" dirty="0">
                <a:latin typeface="Raleway"/>
              </a:rPr>
              <a:t>Quality</a:t>
            </a:r>
          </a:p>
          <a:p>
            <a:r>
              <a:rPr lang="en-GB" dirty="0">
                <a:latin typeface="Raleway"/>
              </a:rPr>
              <a:t>Procurement</a:t>
            </a:r>
            <a:endParaRPr lang="en-GB" dirty="0"/>
          </a:p>
          <a:p>
            <a:r>
              <a:rPr lang="en-GB" dirty="0">
                <a:latin typeface="Raleway"/>
              </a:rPr>
              <a:t>Change &amp; control measures </a:t>
            </a:r>
            <a:endParaRPr lang="en-GB" dirty="0"/>
          </a:p>
          <a:p>
            <a:r>
              <a:rPr lang="en-GB" dirty="0">
                <a:latin typeface="Raleway"/>
              </a:rPr>
              <a:t>Communication </a:t>
            </a:r>
            <a:endParaRPr lang="en-GB" dirty="0"/>
          </a:p>
          <a:p>
            <a:r>
              <a:rPr lang="en-GB" dirty="0">
                <a:latin typeface="Raleway"/>
              </a:rPr>
              <a:t>Information and reporting requirements </a:t>
            </a:r>
            <a:endParaRPr lang="en-GB" dirty="0"/>
          </a:p>
          <a:p>
            <a:r>
              <a:rPr lang="en-GB" dirty="0"/>
              <a:t>Health &amp; Safety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B9AE2B5-5CB6-929B-2E89-B9285EBF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604" y="5728640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F38660-3A9C-4774-8326-1C4640D3A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4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1742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Scope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21"/>
            <a:ext cx="11309132" cy="39426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Raleway"/>
              </a:rPr>
              <a:t>What is (and is not) included in the project and its deliverables</a:t>
            </a:r>
          </a:p>
          <a:p>
            <a:r>
              <a:rPr lang="en-GB" dirty="0">
                <a:latin typeface="Raleway"/>
              </a:rPr>
              <a:t>Should be clearly set out at the beginning of project initiation</a:t>
            </a:r>
            <a:endParaRPr lang="en-GB" dirty="0"/>
          </a:p>
          <a:p>
            <a:r>
              <a:rPr lang="en-GB" dirty="0">
                <a:latin typeface="Raleway"/>
              </a:rPr>
              <a:t>Project managers need to be aware of scope creep throughout the project lifecycle and should consider this as a risk. It is ubiquitous</a:t>
            </a:r>
          </a:p>
          <a:p>
            <a:r>
              <a:rPr lang="en-GB" dirty="0">
                <a:latin typeface="Raleway"/>
              </a:rPr>
              <a:t>Scope creep will affect the </a:t>
            </a:r>
            <a:r>
              <a:rPr lang="en-GB" b="1" dirty="0">
                <a:latin typeface="Raleway"/>
              </a:rPr>
              <a:t>Iron Triangle</a:t>
            </a:r>
            <a:r>
              <a:rPr lang="en-GB" dirty="0">
                <a:latin typeface="Raleway"/>
              </a:rPr>
              <a:t> and therefore will usually need approval from the project board</a:t>
            </a:r>
          </a:p>
          <a:p>
            <a:r>
              <a:rPr lang="en-GB" dirty="0">
                <a:latin typeface="Raleway"/>
              </a:rPr>
              <a:t>Scope Creep is the adding of features and functionality (project scope) without addressing the effects on time, costs, and resources, or without customer approval.</a:t>
            </a:r>
            <a:br>
              <a:rPr lang="en-GB" sz="2000" dirty="0"/>
            </a:br>
            <a:r>
              <a:rPr lang="en-GB" sz="2000" dirty="0">
                <a:latin typeface="Raleway"/>
              </a:rPr>
              <a:t>Source: What does Scope Creep mean? Project Management Dictionary of Terms https://www.stakeholdermap.com/project-dictionary/scope-creep-meaning.html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266" y="574599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C0D60-D060-47E4-B45B-7019639F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CC168598-5595-0FAA-8794-D9F39614D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4555" y="1807205"/>
            <a:ext cx="4816155" cy="352210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Raleway ExtraBold"/>
              </a:rPr>
              <a:t>The Iron Triangle - The Triple Constraint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ECA4D1-C96F-DAED-630F-2EAD55E2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686C407-C76F-FEAD-FF3A-BC6C13D01561}"/>
              </a:ext>
            </a:extLst>
          </p:cNvPr>
          <p:cNvGrpSpPr/>
          <p:nvPr/>
        </p:nvGrpSpPr>
        <p:grpSpPr>
          <a:xfrm>
            <a:off x="1330697" y="2031627"/>
            <a:ext cx="4518211" cy="3350097"/>
            <a:chOff x="1050550" y="1885950"/>
            <a:chExt cx="4518211" cy="3350097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3568C30-FFFD-9932-20D2-1EFF333F3B12}"/>
                </a:ext>
              </a:extLst>
            </p:cNvPr>
            <p:cNvSpPr/>
            <p:nvPr/>
          </p:nvSpPr>
          <p:spPr>
            <a:xfrm>
              <a:off x="1668556" y="2343149"/>
              <a:ext cx="3171264" cy="25213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8EC200-0BE3-E761-AA6C-5FA2B20043AC}"/>
                </a:ext>
              </a:extLst>
            </p:cNvPr>
            <p:cNvSpPr txBox="1"/>
            <p:nvPr/>
          </p:nvSpPr>
          <p:spPr>
            <a:xfrm>
              <a:off x="1050550" y="4866715"/>
              <a:ext cx="78665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cs typeface="Calibri"/>
                </a:rPr>
                <a:t>Cost</a:t>
              </a:r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0F7694-F1E9-4AD2-D378-494111E3965E}"/>
                </a:ext>
              </a:extLst>
            </p:cNvPr>
            <p:cNvSpPr txBox="1"/>
            <p:nvPr/>
          </p:nvSpPr>
          <p:spPr>
            <a:xfrm>
              <a:off x="2910727" y="1885950"/>
              <a:ext cx="78665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cs typeface="Calibri"/>
                </a:rPr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F7327-5D01-C05F-8009-86AFC442B511}"/>
                </a:ext>
              </a:extLst>
            </p:cNvPr>
            <p:cNvSpPr txBox="1"/>
            <p:nvPr/>
          </p:nvSpPr>
          <p:spPr>
            <a:xfrm>
              <a:off x="4636432" y="4866715"/>
              <a:ext cx="93232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dirty="0">
                  <a:cs typeface="Calibri"/>
                </a:rPr>
                <a:t>Quality</a:t>
              </a:r>
              <a:endParaRPr lang="en-GB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93D8634-271D-4DAA-A996-C88056841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097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Schedule Management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7" name="Picture 7" descr="Chart, timeline&#10;&#10;Description automatically generated">
            <a:extLst>
              <a:ext uri="{FF2B5EF4-FFF2-40B4-BE49-F238E27FC236}">
                <a16:creationId xmlns:a16="http://schemas.microsoft.com/office/drawing/2014/main" id="{8B93A6EE-E116-D93D-097D-E989152E7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404" y="1025494"/>
            <a:ext cx="9288155" cy="4351338"/>
          </a:xfr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8531B1EC-D7A8-F885-BADF-56D42BDE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904" y="5779008"/>
            <a:ext cx="2507878" cy="925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5D4F4-06BB-4EA7-B730-D577B20AA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573" y="5779008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74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94" y="-102538"/>
            <a:ext cx="10515600" cy="1325563"/>
          </a:xfrm>
        </p:spPr>
        <p:txBody>
          <a:bodyPr/>
          <a:lstStyle/>
          <a:p>
            <a:r>
              <a:rPr lang="en-GB" dirty="0">
                <a:latin typeface="Raleway ExtraBold"/>
              </a:rPr>
              <a:t>Schedule Management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6" name="Picture 7" descr="Timeline&#10;&#10;Description automatically generated">
            <a:extLst>
              <a:ext uri="{FF2B5EF4-FFF2-40B4-BE49-F238E27FC236}">
                <a16:creationId xmlns:a16="http://schemas.microsoft.com/office/drawing/2014/main" id="{AC357929-6446-D56B-3135-BCAD0B237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06" y="1018001"/>
            <a:ext cx="9315449" cy="4531639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43106E5-A636-0E13-DB02-21517D23C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371" y="5779008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3F7F5-50A9-4991-9047-F2F0021CC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Schedule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59038" cy="20970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Raleway"/>
              </a:rPr>
              <a:t>Work Breakdown </a:t>
            </a:r>
            <a:r>
              <a:rPr lang="en-GB">
                <a:latin typeface="Raleway"/>
              </a:rPr>
              <a:t>Structure</a:t>
            </a:r>
            <a:br>
              <a:rPr lang="en-GB" dirty="0">
                <a:latin typeface="Raleway"/>
              </a:rPr>
            </a:br>
            <a:r>
              <a:rPr lang="en-GB">
                <a:latin typeface="Raleway"/>
              </a:rPr>
              <a:t>(WBS)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7A3279D-77A4-7EAB-1786-412FF5897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415" y="1425996"/>
            <a:ext cx="4424383" cy="4043812"/>
          </a:xfrm>
          <a:prstGeom prst="rect">
            <a:avLst/>
          </a:prstGeom>
        </p:spPr>
      </p:pic>
      <p:pic>
        <p:nvPicPr>
          <p:cNvPr id="9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0D87301-5DF5-66F5-5D2D-DAF6CC3B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7E5A38-C387-4AE4-9C57-0B626EE40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6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47BBA-50AB-CEDA-C3C2-67AAE45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Raleway ExtraBold"/>
              </a:rPr>
              <a:t>Schedule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3392-25DE-2780-1647-08C186AD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49438"/>
            <a:ext cx="10912475" cy="36607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latin typeface="Raleway"/>
              </a:rPr>
              <a:t>A completed work breakdown structure will help to develop the Gantt chart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Have a go at completing a basic WBS for the design and delivery of a new course, planning a large event, new building or a new way of working within your service.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What is the Parent Task? What are the child tasks?</a:t>
            </a:r>
            <a:endParaRPr lang="en-GB"/>
          </a:p>
          <a:p>
            <a:r>
              <a:rPr lang="en-GB" dirty="0">
                <a:latin typeface="Raleway"/>
              </a:rPr>
              <a:t>What are the sub-tasks and the work associated with each of these?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DEC20-86EB-9A9B-E205-3E9163C75FD9}"/>
              </a:ext>
            </a:extLst>
          </p:cNvPr>
          <p:cNvSpPr txBox="1"/>
          <p:nvPr/>
        </p:nvSpPr>
        <p:spPr>
          <a:xfrm>
            <a:off x="9797561" y="181708"/>
            <a:ext cx="17672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>
                <a:latin typeface="Raleway"/>
                <a:cs typeface="Calibri"/>
              </a:rPr>
              <a:t>Session 2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A8C9A8F-ED29-3EC5-3BA9-C371C340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393" y="5728640"/>
            <a:ext cx="2507878" cy="92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5BD77-19DE-4BE4-B8C4-1F6DC94F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62" y="5728640"/>
            <a:ext cx="2434331" cy="8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06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1066</Words>
  <Application>Microsoft Office PowerPoint</Application>
  <PresentationFormat>Widescreen</PresentationFormat>
  <Paragraphs>203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Raleway</vt:lpstr>
      <vt:lpstr>Raleway ExtraBold</vt:lpstr>
      <vt:lpstr>Office Theme</vt:lpstr>
      <vt:lpstr>Session 2</vt:lpstr>
      <vt:lpstr>Session 1 Recap</vt:lpstr>
      <vt:lpstr>Project Planning</vt:lpstr>
      <vt:lpstr>Scope</vt:lpstr>
      <vt:lpstr>The Iron Triangle - The Triple Constraint</vt:lpstr>
      <vt:lpstr>Schedule Management</vt:lpstr>
      <vt:lpstr>Schedule Management</vt:lpstr>
      <vt:lpstr>Schedule Management</vt:lpstr>
      <vt:lpstr>Schedule Management</vt:lpstr>
      <vt:lpstr>Risks and Issues</vt:lpstr>
      <vt:lpstr>Risks and Issues</vt:lpstr>
      <vt:lpstr>Risk Management Process</vt:lpstr>
      <vt:lpstr>Identifying Risks</vt:lpstr>
      <vt:lpstr>Identifying Risks</vt:lpstr>
      <vt:lpstr>Identifying Risks</vt:lpstr>
      <vt:lpstr>Issues</vt:lpstr>
      <vt:lpstr>Issue Management Log</vt:lpstr>
      <vt:lpstr>Quality Management</vt:lpstr>
      <vt:lpstr>Communication Planning</vt:lpstr>
      <vt:lpstr>Communication Planning</vt:lpstr>
      <vt:lpstr>Information and Reporting</vt:lpstr>
      <vt:lpstr>Procurement</vt:lpstr>
      <vt:lpstr>Procurement – Supplier Selection</vt:lpstr>
      <vt:lpstr>Change Control</vt:lpstr>
      <vt:lpstr>Change Control</vt:lpstr>
      <vt:lpstr>Health and Safety </vt:lpstr>
      <vt:lpstr>Assessing Health and Safety Risk</vt:lpstr>
      <vt:lpstr>Summary, Recap,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</dc:title>
  <dc:creator>Rachel Wood</dc:creator>
  <cp:lastModifiedBy>Rachel Wood</cp:lastModifiedBy>
  <cp:revision>1</cp:revision>
  <dcterms:created xsi:type="dcterms:W3CDTF">2022-11-17T09:14:22Z</dcterms:created>
  <dcterms:modified xsi:type="dcterms:W3CDTF">2022-11-17T09:15:24Z</dcterms:modified>
</cp:coreProperties>
</file>