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2" r:id="rId3"/>
    <p:sldId id="303" r:id="rId4"/>
    <p:sldId id="305" r:id="rId5"/>
    <p:sldId id="304" r:id="rId6"/>
    <p:sldId id="306" r:id="rId7"/>
    <p:sldId id="307" r:id="rId8"/>
    <p:sldId id="355" r:id="rId9"/>
    <p:sldId id="264" r:id="rId10"/>
    <p:sldId id="263" r:id="rId11"/>
    <p:sldId id="288" r:id="rId12"/>
    <p:sldId id="308" r:id="rId13"/>
    <p:sldId id="312" r:id="rId14"/>
    <p:sldId id="313" r:id="rId15"/>
    <p:sldId id="310" r:id="rId16"/>
    <p:sldId id="289" r:id="rId17"/>
    <p:sldId id="309" r:id="rId18"/>
    <p:sldId id="301" r:id="rId19"/>
    <p:sldId id="285" r:id="rId20"/>
    <p:sldId id="298" r:id="rId21"/>
    <p:sldId id="300"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423C6-2DBA-48F7-A5FF-6689257133EB}" v="2" dt="2022-11-28T16:41:04.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870" autoAdjust="0"/>
  </p:normalViewPr>
  <p:slideViewPr>
    <p:cSldViewPr snapToGrid="0">
      <p:cViewPr varScale="1">
        <p:scale>
          <a:sx n="69" d="100"/>
          <a:sy n="69" d="100"/>
        </p:scale>
        <p:origin x="21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55B79-DECD-4E93-B897-2FA5DD8EFFB3}"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FAAC056D-C6A8-488B-84AA-6BE6D55B2B54}">
      <dgm:prSet phldrT="[Text]" custT="1"/>
      <dgm:spPr>
        <a:solidFill>
          <a:srgbClr val="2D2E83"/>
        </a:solidFill>
      </dgm:spPr>
      <dgm:t>
        <a:bodyPr/>
        <a:lstStyle/>
        <a:p>
          <a:pPr>
            <a:buClr>
              <a:srgbClr val="000000"/>
            </a:buClr>
            <a:buSzPts val="1100"/>
          </a:pPr>
          <a:r>
            <a:rPr lang="en-GB" sz="3000" dirty="0">
              <a:solidFill>
                <a:srgbClr val="FFFFFF"/>
              </a:solidFill>
              <a:latin typeface="Montserrat Medium"/>
              <a:ea typeface="Montserrat Medium"/>
              <a:cs typeface="Montserrat Medium"/>
              <a:sym typeface="Montserrat Medium"/>
            </a:rPr>
            <a:t>People in our ICS are dying earlier than they should... </a:t>
          </a:r>
          <a:endParaRPr lang="en-GB" sz="3000" dirty="0"/>
        </a:p>
      </dgm:t>
    </dgm:pt>
    <dgm:pt modelId="{1B0C8B0D-24F4-4D1B-9075-4A54E2BB5C71}" type="parTrans" cxnId="{ADDDD893-1392-4C33-8AA2-7FC601BFA1D4}">
      <dgm:prSet/>
      <dgm:spPr/>
      <dgm:t>
        <a:bodyPr/>
        <a:lstStyle/>
        <a:p>
          <a:endParaRPr lang="en-GB"/>
        </a:p>
      </dgm:t>
    </dgm:pt>
    <dgm:pt modelId="{BB76CE72-2691-4FDF-A9D1-8762038AF14C}" type="sibTrans" cxnId="{ADDDD893-1392-4C33-8AA2-7FC601BFA1D4}">
      <dgm:prSet/>
      <dgm:spPr/>
      <dgm:t>
        <a:bodyPr/>
        <a:lstStyle/>
        <a:p>
          <a:endParaRPr lang="en-GB"/>
        </a:p>
      </dgm:t>
    </dgm:pt>
    <dgm:pt modelId="{1D230A4F-9479-48F0-9301-872873357B8B}">
      <dgm:prSet phldrT="[Text]" custT="1"/>
      <dgm:spPr>
        <a:solidFill>
          <a:srgbClr val="951B81"/>
        </a:solidFill>
      </dgm:spPr>
      <dgm:t>
        <a:bodyPr/>
        <a:lstStyle/>
        <a:p>
          <a:pPr>
            <a:buClr>
              <a:srgbClr val="000000"/>
            </a:buClr>
          </a:pPr>
          <a:r>
            <a:rPr lang="en-GB" sz="3000" dirty="0">
              <a:solidFill>
                <a:srgbClr val="FFFFFF"/>
              </a:solidFill>
              <a:latin typeface="Montserrat Medium"/>
              <a:ea typeface="Montserrat Medium"/>
              <a:cs typeface="Montserrat Medium"/>
              <a:sym typeface="Montserrat Medium"/>
            </a:rPr>
            <a:t>…and living with illness and disability longer </a:t>
          </a:r>
          <a:endParaRPr lang="en-GB" sz="3000" dirty="0"/>
        </a:p>
      </dgm:t>
    </dgm:pt>
    <dgm:pt modelId="{E0C54BF7-F838-4A5E-942A-C7421BB1CEF6}" type="parTrans" cxnId="{E17BC6FA-8A03-4A6D-83CA-EBB95449F0A0}">
      <dgm:prSet/>
      <dgm:spPr/>
      <dgm:t>
        <a:bodyPr/>
        <a:lstStyle/>
        <a:p>
          <a:endParaRPr lang="en-GB"/>
        </a:p>
      </dgm:t>
    </dgm:pt>
    <dgm:pt modelId="{418DFCBC-B62F-4E11-B9F4-0AD661A9896C}" type="sibTrans" cxnId="{E17BC6FA-8A03-4A6D-83CA-EBB95449F0A0}">
      <dgm:prSet/>
      <dgm:spPr/>
      <dgm:t>
        <a:bodyPr/>
        <a:lstStyle/>
        <a:p>
          <a:endParaRPr lang="en-GB"/>
        </a:p>
      </dgm:t>
    </dgm:pt>
    <dgm:pt modelId="{2295EEED-8015-4B18-A4AA-1505499F2D29}">
      <dgm:prSet phldrT="[Text]" custT="1"/>
      <dgm:spPr>
        <a:solidFill>
          <a:srgbClr val="70AD47"/>
        </a:solidFill>
      </dgm:spPr>
      <dgm:t>
        <a:bodyPr/>
        <a:lstStyle/>
        <a:p>
          <a:pPr>
            <a:buClr>
              <a:srgbClr val="000000"/>
            </a:buClr>
          </a:pPr>
          <a:r>
            <a:rPr lang="en-GB" sz="3000" dirty="0">
              <a:solidFill>
                <a:srgbClr val="FFFFFF"/>
              </a:solidFill>
              <a:latin typeface="Montserrat Medium"/>
              <a:ea typeface="Montserrat Medium"/>
              <a:cs typeface="Montserrat Medium"/>
              <a:sym typeface="Montserrat Medium"/>
            </a:rPr>
            <a:t>Our system has a significant challenge with deprivation…</a:t>
          </a:r>
          <a:endParaRPr lang="en-GB" sz="3000" dirty="0"/>
        </a:p>
      </dgm:t>
    </dgm:pt>
    <dgm:pt modelId="{09083FD0-3AC0-465F-85C8-6DEB09366D1E}" type="parTrans" cxnId="{193BC2D3-3319-4840-93AD-AE144CDBD06E}">
      <dgm:prSet/>
      <dgm:spPr/>
      <dgm:t>
        <a:bodyPr/>
        <a:lstStyle/>
        <a:p>
          <a:endParaRPr lang="en-GB"/>
        </a:p>
      </dgm:t>
    </dgm:pt>
    <dgm:pt modelId="{0FFAB3D2-014A-48EE-974B-BF531805208D}" type="sibTrans" cxnId="{193BC2D3-3319-4840-93AD-AE144CDBD06E}">
      <dgm:prSet/>
      <dgm:spPr/>
      <dgm:t>
        <a:bodyPr/>
        <a:lstStyle/>
        <a:p>
          <a:endParaRPr lang="en-GB"/>
        </a:p>
      </dgm:t>
    </dgm:pt>
    <dgm:pt modelId="{9098BFE5-D1F4-4208-9720-25C7C0120348}">
      <dgm:prSet phldrT="[Text]" custT="1"/>
      <dgm:spPr>
        <a:solidFill>
          <a:srgbClr val="D40C52"/>
        </a:solidFill>
      </dgm:spPr>
      <dgm:t>
        <a:bodyPr/>
        <a:lstStyle/>
        <a:p>
          <a:pPr>
            <a:buClr>
              <a:srgbClr val="000000"/>
            </a:buClr>
          </a:pPr>
          <a:r>
            <a:rPr lang="en-GB" sz="3000" dirty="0">
              <a:solidFill>
                <a:srgbClr val="FFFFFF"/>
              </a:solidFill>
              <a:latin typeface="Montserrat Medium"/>
              <a:ea typeface="Montserrat Medium"/>
              <a:cs typeface="Montserrat Medium"/>
              <a:sym typeface="Montserrat Medium"/>
            </a:rPr>
            <a:t>…and the public want a shift towards prevention</a:t>
          </a:r>
          <a:endParaRPr lang="en-GB" sz="3000" dirty="0"/>
        </a:p>
      </dgm:t>
    </dgm:pt>
    <dgm:pt modelId="{9132CCD4-C574-4277-9C85-B4FA34F22133}" type="parTrans" cxnId="{5B961C04-E397-4377-BBB2-4CBFBC41EE02}">
      <dgm:prSet/>
      <dgm:spPr/>
      <dgm:t>
        <a:bodyPr/>
        <a:lstStyle/>
        <a:p>
          <a:endParaRPr lang="en-GB"/>
        </a:p>
      </dgm:t>
    </dgm:pt>
    <dgm:pt modelId="{D5ECE43B-E5A0-4782-83C1-72E2D9CDEC57}" type="sibTrans" cxnId="{5B961C04-E397-4377-BBB2-4CBFBC41EE02}">
      <dgm:prSet/>
      <dgm:spPr/>
      <dgm:t>
        <a:bodyPr/>
        <a:lstStyle/>
        <a:p>
          <a:endParaRPr lang="en-GB"/>
        </a:p>
      </dgm:t>
    </dgm:pt>
    <dgm:pt modelId="{3A9D1AD2-9479-47BC-B270-123CAE01C324}" type="pres">
      <dgm:prSet presAssocID="{19255B79-DECD-4E93-B897-2FA5DD8EFFB3}" presName="Name0" presStyleCnt="0">
        <dgm:presLayoutVars>
          <dgm:resizeHandles/>
        </dgm:presLayoutVars>
      </dgm:prSet>
      <dgm:spPr/>
    </dgm:pt>
    <dgm:pt modelId="{2B5FA6FA-24A1-4F75-A8D4-4588E283DCB4}" type="pres">
      <dgm:prSet presAssocID="{FAAC056D-C6A8-488B-84AA-6BE6D55B2B54}" presName="text" presStyleLbl="node1" presStyleIdx="0" presStyleCnt="4" custLinFactNeighborX="-21836" custLinFactNeighborY="-4157">
        <dgm:presLayoutVars>
          <dgm:bulletEnabled val="1"/>
        </dgm:presLayoutVars>
      </dgm:prSet>
      <dgm:spPr/>
    </dgm:pt>
    <dgm:pt modelId="{8DF22FA8-3FB0-4B43-89E3-92AC6438948A}" type="pres">
      <dgm:prSet presAssocID="{BB76CE72-2691-4FDF-A9D1-8762038AF14C}" presName="space" presStyleCnt="0"/>
      <dgm:spPr/>
    </dgm:pt>
    <dgm:pt modelId="{10B27A00-549D-41B6-B977-9C6DC102DB78}" type="pres">
      <dgm:prSet presAssocID="{1D230A4F-9479-48F0-9301-872873357B8B}" presName="text" presStyleLbl="node1" presStyleIdx="1" presStyleCnt="4" custLinFactNeighborX="-34513" custLinFactNeighborY="55534">
        <dgm:presLayoutVars>
          <dgm:bulletEnabled val="1"/>
        </dgm:presLayoutVars>
      </dgm:prSet>
      <dgm:spPr/>
    </dgm:pt>
    <dgm:pt modelId="{AB89093B-FF73-4C93-8BBA-65F771A87920}" type="pres">
      <dgm:prSet presAssocID="{418DFCBC-B62F-4E11-B9F4-0AD661A9896C}" presName="space" presStyleCnt="0"/>
      <dgm:spPr/>
    </dgm:pt>
    <dgm:pt modelId="{6A42AEC1-0E49-41D6-9D13-95A4E38FD45C}" type="pres">
      <dgm:prSet presAssocID="{2295EEED-8015-4B18-A4AA-1505499F2D29}" presName="text" presStyleLbl="node1" presStyleIdx="2" presStyleCnt="4" custLinFactY="9" custLinFactNeighborX="-18415" custLinFactNeighborY="100000">
        <dgm:presLayoutVars>
          <dgm:bulletEnabled val="1"/>
        </dgm:presLayoutVars>
      </dgm:prSet>
      <dgm:spPr/>
    </dgm:pt>
    <dgm:pt modelId="{F4850CD6-B49E-4A59-8D0F-AFC4139CBEA9}" type="pres">
      <dgm:prSet presAssocID="{0FFAB3D2-014A-48EE-974B-BF531805208D}" presName="space" presStyleCnt="0"/>
      <dgm:spPr/>
    </dgm:pt>
    <dgm:pt modelId="{2A5645CC-FE7A-4533-89EF-6802A89DDE80}" type="pres">
      <dgm:prSet presAssocID="{9098BFE5-D1F4-4208-9720-25C7C0120348}" presName="text" presStyleLbl="node1" presStyleIdx="3" presStyleCnt="4" custLinFactY="11847" custLinFactNeighborX="-28367" custLinFactNeighborY="100000">
        <dgm:presLayoutVars>
          <dgm:bulletEnabled val="1"/>
        </dgm:presLayoutVars>
      </dgm:prSet>
      <dgm:spPr/>
    </dgm:pt>
  </dgm:ptLst>
  <dgm:cxnLst>
    <dgm:cxn modelId="{5B961C04-E397-4377-BBB2-4CBFBC41EE02}" srcId="{19255B79-DECD-4E93-B897-2FA5DD8EFFB3}" destId="{9098BFE5-D1F4-4208-9720-25C7C0120348}" srcOrd="3" destOrd="0" parTransId="{9132CCD4-C574-4277-9C85-B4FA34F22133}" sibTransId="{D5ECE43B-E5A0-4782-83C1-72E2D9CDEC57}"/>
    <dgm:cxn modelId="{9A80B66B-ECA6-4BB7-8694-1A92CCCEE813}" type="presOf" srcId="{1D230A4F-9479-48F0-9301-872873357B8B}" destId="{10B27A00-549D-41B6-B977-9C6DC102DB78}" srcOrd="0" destOrd="0" presId="urn:diagrams.loki3.com/VaryingWidthList"/>
    <dgm:cxn modelId="{D0A25776-FB36-465F-BD7A-51104BDFEE46}" type="presOf" srcId="{19255B79-DECD-4E93-B897-2FA5DD8EFFB3}" destId="{3A9D1AD2-9479-47BC-B270-123CAE01C324}" srcOrd="0" destOrd="0" presId="urn:diagrams.loki3.com/VaryingWidthList"/>
    <dgm:cxn modelId="{ADDDD893-1392-4C33-8AA2-7FC601BFA1D4}" srcId="{19255B79-DECD-4E93-B897-2FA5DD8EFFB3}" destId="{FAAC056D-C6A8-488B-84AA-6BE6D55B2B54}" srcOrd="0" destOrd="0" parTransId="{1B0C8B0D-24F4-4D1B-9075-4A54E2BB5C71}" sibTransId="{BB76CE72-2691-4FDF-A9D1-8762038AF14C}"/>
    <dgm:cxn modelId="{51788EB5-6158-49EE-8401-509BE5989BCD}" type="presOf" srcId="{FAAC056D-C6A8-488B-84AA-6BE6D55B2B54}" destId="{2B5FA6FA-24A1-4F75-A8D4-4588E283DCB4}" srcOrd="0" destOrd="0" presId="urn:diagrams.loki3.com/VaryingWidthList"/>
    <dgm:cxn modelId="{193BC2D3-3319-4840-93AD-AE144CDBD06E}" srcId="{19255B79-DECD-4E93-B897-2FA5DD8EFFB3}" destId="{2295EEED-8015-4B18-A4AA-1505499F2D29}" srcOrd="2" destOrd="0" parTransId="{09083FD0-3AC0-465F-85C8-6DEB09366D1E}" sibTransId="{0FFAB3D2-014A-48EE-974B-BF531805208D}"/>
    <dgm:cxn modelId="{E17BC6FA-8A03-4A6D-83CA-EBB95449F0A0}" srcId="{19255B79-DECD-4E93-B897-2FA5DD8EFFB3}" destId="{1D230A4F-9479-48F0-9301-872873357B8B}" srcOrd="1" destOrd="0" parTransId="{E0C54BF7-F838-4A5E-942A-C7421BB1CEF6}" sibTransId="{418DFCBC-B62F-4E11-B9F4-0AD661A9896C}"/>
    <dgm:cxn modelId="{279097FB-2F4E-4818-AD2F-6E04452B928E}" type="presOf" srcId="{9098BFE5-D1F4-4208-9720-25C7C0120348}" destId="{2A5645CC-FE7A-4533-89EF-6802A89DDE80}" srcOrd="0" destOrd="0" presId="urn:diagrams.loki3.com/VaryingWidthList"/>
    <dgm:cxn modelId="{C9FB3BFE-ACB7-4423-821E-FEEB90940F2C}" type="presOf" srcId="{2295EEED-8015-4B18-A4AA-1505499F2D29}" destId="{6A42AEC1-0E49-41D6-9D13-95A4E38FD45C}" srcOrd="0" destOrd="0" presId="urn:diagrams.loki3.com/VaryingWidthList"/>
    <dgm:cxn modelId="{049BB65A-E2D0-417C-8FA7-B12E4AD8F437}" type="presParOf" srcId="{3A9D1AD2-9479-47BC-B270-123CAE01C324}" destId="{2B5FA6FA-24A1-4F75-A8D4-4588E283DCB4}" srcOrd="0" destOrd="0" presId="urn:diagrams.loki3.com/VaryingWidthList"/>
    <dgm:cxn modelId="{9A8CE066-5E4B-4060-9C56-7442541EF608}" type="presParOf" srcId="{3A9D1AD2-9479-47BC-B270-123CAE01C324}" destId="{8DF22FA8-3FB0-4B43-89E3-92AC6438948A}" srcOrd="1" destOrd="0" presId="urn:diagrams.loki3.com/VaryingWidthList"/>
    <dgm:cxn modelId="{C13A8BE2-35F5-47FF-BE7C-992E02BDED38}" type="presParOf" srcId="{3A9D1AD2-9479-47BC-B270-123CAE01C324}" destId="{10B27A00-549D-41B6-B977-9C6DC102DB78}" srcOrd="2" destOrd="0" presId="urn:diagrams.loki3.com/VaryingWidthList"/>
    <dgm:cxn modelId="{91C9ED72-5975-4BD8-9E15-4D61FF721A69}" type="presParOf" srcId="{3A9D1AD2-9479-47BC-B270-123CAE01C324}" destId="{AB89093B-FF73-4C93-8BBA-65F771A87920}" srcOrd="3" destOrd="0" presId="urn:diagrams.loki3.com/VaryingWidthList"/>
    <dgm:cxn modelId="{551CA18F-B829-434D-ACB5-CD42D0457EC0}" type="presParOf" srcId="{3A9D1AD2-9479-47BC-B270-123CAE01C324}" destId="{6A42AEC1-0E49-41D6-9D13-95A4E38FD45C}" srcOrd="4" destOrd="0" presId="urn:diagrams.loki3.com/VaryingWidthList"/>
    <dgm:cxn modelId="{7EEFC4B2-FBDC-4EA6-86DC-A7A93A5D571F}" type="presParOf" srcId="{3A9D1AD2-9479-47BC-B270-123CAE01C324}" destId="{F4850CD6-B49E-4A59-8D0F-AFC4139CBEA9}" srcOrd="5" destOrd="0" presId="urn:diagrams.loki3.com/VaryingWidthList"/>
    <dgm:cxn modelId="{EC254857-7B4C-4DE4-A83C-FBC977A3F6DF}" type="presParOf" srcId="{3A9D1AD2-9479-47BC-B270-123CAE01C324}" destId="{2A5645CC-FE7A-4533-89EF-6802A89DDE80}"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41C639-4613-436B-8060-B143C7410D5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EC7DF70A-06A6-490A-9195-D6B454B52F6A}">
      <dgm:prSet phldrT="[Text]" custT="1"/>
      <dgm:spPr>
        <a:solidFill>
          <a:srgbClr val="3AAA35"/>
        </a:solidFill>
      </dgm:spPr>
      <dgm:t>
        <a:bodyPr/>
        <a:lstStyle/>
        <a:p>
          <a:pPr>
            <a:buSzPts val="1000"/>
            <a:buFont typeface="Symbol" panose="05050102010706020507" pitchFamily="18" charset="2"/>
            <a:buChar char=""/>
          </a:pPr>
          <a:r>
            <a:rPr lang="en-GB" sz="1800" dirty="0">
              <a:latin typeface="Montserrat" panose="00000500000000000000" pitchFamily="2" charset="0"/>
            </a:rPr>
            <a:t>Final version of the strategy text to be confirmed by 30 November</a:t>
          </a:r>
        </a:p>
      </dgm:t>
    </dgm:pt>
    <dgm:pt modelId="{15942526-5E45-4965-9EF7-3766C46266BB}" type="parTrans" cxnId="{E6197962-0239-4207-B63A-E93CBDBCAABE}">
      <dgm:prSet/>
      <dgm:spPr/>
      <dgm:t>
        <a:bodyPr/>
        <a:lstStyle/>
        <a:p>
          <a:endParaRPr lang="en-GB"/>
        </a:p>
      </dgm:t>
    </dgm:pt>
    <dgm:pt modelId="{FE3E5734-4528-4EE1-8A86-19C46B5FC68B}" type="sibTrans" cxnId="{E6197962-0239-4207-B63A-E93CBDBCAABE}">
      <dgm:prSet/>
      <dgm:spPr>
        <a:solidFill>
          <a:srgbClr val="36A6DE"/>
        </a:solidFill>
      </dgm:spPr>
      <dgm:t>
        <a:bodyPr/>
        <a:lstStyle/>
        <a:p>
          <a:endParaRPr lang="en-GB">
            <a:latin typeface="Montserrat" panose="00000500000000000000" pitchFamily="2" charset="0"/>
          </a:endParaRPr>
        </a:p>
      </dgm:t>
    </dgm:pt>
    <dgm:pt modelId="{69CA144B-7203-44B1-BA70-678FBE11EB5D}">
      <dgm:prSet custT="1"/>
      <dgm:spPr>
        <a:solidFill>
          <a:srgbClr val="95C11F"/>
        </a:solidFill>
      </dgm:spPr>
      <dgm:t>
        <a:bodyPr/>
        <a:lstStyle/>
        <a:p>
          <a:r>
            <a:rPr lang="en-GB" sz="1800" dirty="0">
              <a:latin typeface="Montserrat" panose="00000500000000000000" pitchFamily="2" charset="0"/>
            </a:rPr>
            <a:t>Design and copywriting completed between 1 – 7 December</a:t>
          </a:r>
        </a:p>
      </dgm:t>
    </dgm:pt>
    <dgm:pt modelId="{BCCAA0F3-B354-48C0-90BF-3E2370469942}" type="parTrans" cxnId="{69567E5F-D2AC-48BB-B2ED-ADC108EBD06D}">
      <dgm:prSet/>
      <dgm:spPr/>
      <dgm:t>
        <a:bodyPr/>
        <a:lstStyle/>
        <a:p>
          <a:endParaRPr lang="en-GB"/>
        </a:p>
      </dgm:t>
    </dgm:pt>
    <dgm:pt modelId="{DDEE3747-94E8-4A43-843A-2CB165206652}" type="sibTrans" cxnId="{69567E5F-D2AC-48BB-B2ED-ADC108EBD06D}">
      <dgm:prSet/>
      <dgm:spPr>
        <a:solidFill>
          <a:srgbClr val="36A6DE"/>
        </a:solidFill>
      </dgm:spPr>
      <dgm:t>
        <a:bodyPr/>
        <a:lstStyle/>
        <a:p>
          <a:endParaRPr lang="en-GB">
            <a:latin typeface="Montserrat" panose="00000500000000000000" pitchFamily="2" charset="0"/>
          </a:endParaRPr>
        </a:p>
      </dgm:t>
    </dgm:pt>
    <dgm:pt modelId="{69C693BF-062D-4E9B-BFA7-1983C25164B7}">
      <dgm:prSet custT="1"/>
      <dgm:spPr>
        <a:solidFill>
          <a:srgbClr val="951B81"/>
        </a:solidFill>
      </dgm:spPr>
      <dgm:t>
        <a:bodyPr/>
        <a:lstStyle/>
        <a:p>
          <a:pPr>
            <a:buSzPts val="1000"/>
            <a:buFont typeface="Symbol" panose="05050102010706020507" pitchFamily="18" charset="2"/>
            <a:buChar char=""/>
          </a:pPr>
          <a:r>
            <a:rPr lang="en-GB" sz="1800" dirty="0">
              <a:latin typeface="Montserrat" panose="00000500000000000000" pitchFamily="2" charset="0"/>
            </a:rPr>
            <a:t>Papers for the ICP published 8 December</a:t>
          </a:r>
        </a:p>
      </dgm:t>
    </dgm:pt>
    <dgm:pt modelId="{DD8428B6-3093-45EE-AE42-1E51B046F31C}" type="parTrans" cxnId="{0AA840D1-6F86-4471-874B-5CFCF7158E05}">
      <dgm:prSet/>
      <dgm:spPr/>
      <dgm:t>
        <a:bodyPr/>
        <a:lstStyle/>
        <a:p>
          <a:endParaRPr lang="en-GB"/>
        </a:p>
      </dgm:t>
    </dgm:pt>
    <dgm:pt modelId="{20F4AAB8-F390-42FD-AB7C-37A6D93C43DC}" type="sibTrans" cxnId="{0AA840D1-6F86-4471-874B-5CFCF7158E05}">
      <dgm:prSet/>
      <dgm:spPr>
        <a:solidFill>
          <a:srgbClr val="36A6DE"/>
        </a:solidFill>
      </dgm:spPr>
      <dgm:t>
        <a:bodyPr/>
        <a:lstStyle/>
        <a:p>
          <a:endParaRPr lang="en-GB">
            <a:latin typeface="Montserrat" panose="00000500000000000000" pitchFamily="2" charset="0"/>
          </a:endParaRPr>
        </a:p>
      </dgm:t>
    </dgm:pt>
    <dgm:pt modelId="{95FC2D75-2E0B-4436-A9DF-BFB503F4B601}">
      <dgm:prSet custT="1"/>
      <dgm:spPr>
        <a:solidFill>
          <a:srgbClr val="D60951"/>
        </a:solidFill>
      </dgm:spPr>
      <dgm:t>
        <a:bodyPr/>
        <a:lstStyle/>
        <a:p>
          <a:pPr>
            <a:buSzPts val="1000"/>
            <a:buFont typeface="Symbol" panose="05050102010706020507" pitchFamily="18" charset="2"/>
            <a:buChar char=""/>
          </a:pPr>
          <a:r>
            <a:rPr lang="en-GB" sz="1800" dirty="0">
              <a:latin typeface="Montserrat" panose="00000500000000000000" pitchFamily="2" charset="0"/>
            </a:rPr>
            <a:t>ICP meeting on 16 December to agree the strategy</a:t>
          </a:r>
        </a:p>
      </dgm:t>
    </dgm:pt>
    <dgm:pt modelId="{D3DA3599-E2C0-4E4C-8BA3-711410870399}" type="parTrans" cxnId="{E0EADCC1-BE4B-48DF-86F8-19B9326370EB}">
      <dgm:prSet/>
      <dgm:spPr/>
      <dgm:t>
        <a:bodyPr/>
        <a:lstStyle/>
        <a:p>
          <a:endParaRPr lang="en-GB"/>
        </a:p>
      </dgm:t>
    </dgm:pt>
    <dgm:pt modelId="{D3976D2A-3BA7-4D74-8132-AE038CD6CBFD}" type="sibTrans" cxnId="{E0EADCC1-BE4B-48DF-86F8-19B9326370EB}">
      <dgm:prSet/>
      <dgm:spPr>
        <a:solidFill>
          <a:srgbClr val="36A6DE"/>
        </a:solidFill>
      </dgm:spPr>
      <dgm:t>
        <a:bodyPr/>
        <a:lstStyle/>
        <a:p>
          <a:endParaRPr lang="en-GB">
            <a:latin typeface="Montserrat" panose="00000500000000000000" pitchFamily="2" charset="0"/>
          </a:endParaRPr>
        </a:p>
      </dgm:t>
    </dgm:pt>
    <dgm:pt modelId="{4EDB2927-D80C-419C-9F6E-4955F348849D}">
      <dgm:prSet custT="1"/>
      <dgm:spPr>
        <a:solidFill>
          <a:srgbClr val="2D2E83"/>
        </a:solidFill>
      </dgm:spPr>
      <dgm:t>
        <a:bodyPr/>
        <a:lstStyle/>
        <a:p>
          <a:pPr>
            <a:buSzPts val="1000"/>
            <a:buFont typeface="Symbol" panose="05050102010706020507" pitchFamily="18" charset="2"/>
            <a:buChar char=""/>
          </a:pPr>
          <a:r>
            <a:rPr lang="en-GB" sz="1800" dirty="0">
              <a:latin typeface="Montserrat" panose="00000500000000000000" pitchFamily="2" charset="0"/>
            </a:rPr>
            <a:t>Formal launch of the strategy after this meeting in late December</a:t>
          </a:r>
        </a:p>
      </dgm:t>
    </dgm:pt>
    <dgm:pt modelId="{F3ADC30B-7E6C-4CB5-AD4C-A24DAB073590}" type="parTrans" cxnId="{4B7FBD1E-7159-46D1-8106-FCFDD9B88ABA}">
      <dgm:prSet/>
      <dgm:spPr/>
      <dgm:t>
        <a:bodyPr/>
        <a:lstStyle/>
        <a:p>
          <a:endParaRPr lang="en-GB"/>
        </a:p>
      </dgm:t>
    </dgm:pt>
    <dgm:pt modelId="{2D135A56-D385-4B62-927D-CB9DBA97BF9D}" type="sibTrans" cxnId="{4B7FBD1E-7159-46D1-8106-FCFDD9B88ABA}">
      <dgm:prSet/>
      <dgm:spPr/>
      <dgm:t>
        <a:bodyPr/>
        <a:lstStyle/>
        <a:p>
          <a:endParaRPr lang="en-GB"/>
        </a:p>
      </dgm:t>
    </dgm:pt>
    <dgm:pt modelId="{8CABEC0C-222D-405E-A233-88F87612AE23}" type="pres">
      <dgm:prSet presAssocID="{6A41C639-4613-436B-8060-B143C7410D52}" presName="Name0" presStyleCnt="0">
        <dgm:presLayoutVars>
          <dgm:dir/>
          <dgm:resizeHandles val="exact"/>
        </dgm:presLayoutVars>
      </dgm:prSet>
      <dgm:spPr/>
    </dgm:pt>
    <dgm:pt modelId="{B77F9D0C-C710-47AF-A9A3-38334C369DA4}" type="pres">
      <dgm:prSet presAssocID="{EC7DF70A-06A6-490A-9195-D6B454B52F6A}" presName="node" presStyleLbl="node1" presStyleIdx="0" presStyleCnt="5">
        <dgm:presLayoutVars>
          <dgm:bulletEnabled val="1"/>
        </dgm:presLayoutVars>
      </dgm:prSet>
      <dgm:spPr/>
    </dgm:pt>
    <dgm:pt modelId="{C084084B-B134-42F5-9830-87A1C4A21D45}" type="pres">
      <dgm:prSet presAssocID="{FE3E5734-4528-4EE1-8A86-19C46B5FC68B}" presName="sibTrans" presStyleLbl="sibTrans2D1" presStyleIdx="0" presStyleCnt="4"/>
      <dgm:spPr/>
    </dgm:pt>
    <dgm:pt modelId="{0C4E1B56-58CD-4341-BABD-F540928A1572}" type="pres">
      <dgm:prSet presAssocID="{FE3E5734-4528-4EE1-8A86-19C46B5FC68B}" presName="connectorText" presStyleLbl="sibTrans2D1" presStyleIdx="0" presStyleCnt="4"/>
      <dgm:spPr/>
    </dgm:pt>
    <dgm:pt modelId="{2C7418CB-8FBE-40BA-8E6F-C9C68C5961F2}" type="pres">
      <dgm:prSet presAssocID="{69CA144B-7203-44B1-BA70-678FBE11EB5D}" presName="node" presStyleLbl="node1" presStyleIdx="1" presStyleCnt="5">
        <dgm:presLayoutVars>
          <dgm:bulletEnabled val="1"/>
        </dgm:presLayoutVars>
      </dgm:prSet>
      <dgm:spPr/>
    </dgm:pt>
    <dgm:pt modelId="{779B965A-6BD0-41C2-ABF2-D3BBB2634CC4}" type="pres">
      <dgm:prSet presAssocID="{DDEE3747-94E8-4A43-843A-2CB165206652}" presName="sibTrans" presStyleLbl="sibTrans2D1" presStyleIdx="1" presStyleCnt="4"/>
      <dgm:spPr/>
    </dgm:pt>
    <dgm:pt modelId="{D6E0EC39-6CD9-4E35-85F3-2319DCC9965E}" type="pres">
      <dgm:prSet presAssocID="{DDEE3747-94E8-4A43-843A-2CB165206652}" presName="connectorText" presStyleLbl="sibTrans2D1" presStyleIdx="1" presStyleCnt="4"/>
      <dgm:spPr/>
    </dgm:pt>
    <dgm:pt modelId="{E1295041-243D-4A79-A757-53BC9A824AE0}" type="pres">
      <dgm:prSet presAssocID="{69C693BF-062D-4E9B-BFA7-1983C25164B7}" presName="node" presStyleLbl="node1" presStyleIdx="2" presStyleCnt="5">
        <dgm:presLayoutVars>
          <dgm:bulletEnabled val="1"/>
        </dgm:presLayoutVars>
      </dgm:prSet>
      <dgm:spPr/>
    </dgm:pt>
    <dgm:pt modelId="{B829F9EC-AC04-4ED6-B45D-DE48346AB4E8}" type="pres">
      <dgm:prSet presAssocID="{20F4AAB8-F390-42FD-AB7C-37A6D93C43DC}" presName="sibTrans" presStyleLbl="sibTrans2D1" presStyleIdx="2" presStyleCnt="4"/>
      <dgm:spPr/>
    </dgm:pt>
    <dgm:pt modelId="{FDCDAE20-9885-4A98-A915-CBEC4FC8341B}" type="pres">
      <dgm:prSet presAssocID="{20F4AAB8-F390-42FD-AB7C-37A6D93C43DC}" presName="connectorText" presStyleLbl="sibTrans2D1" presStyleIdx="2" presStyleCnt="4"/>
      <dgm:spPr/>
    </dgm:pt>
    <dgm:pt modelId="{648EC447-9204-442E-A876-89E2BB738E18}" type="pres">
      <dgm:prSet presAssocID="{95FC2D75-2E0B-4436-A9DF-BFB503F4B601}" presName="node" presStyleLbl="node1" presStyleIdx="3" presStyleCnt="5">
        <dgm:presLayoutVars>
          <dgm:bulletEnabled val="1"/>
        </dgm:presLayoutVars>
      </dgm:prSet>
      <dgm:spPr/>
    </dgm:pt>
    <dgm:pt modelId="{32A77748-E481-4F99-97D1-21EF773C098E}" type="pres">
      <dgm:prSet presAssocID="{D3976D2A-3BA7-4D74-8132-AE038CD6CBFD}" presName="sibTrans" presStyleLbl="sibTrans2D1" presStyleIdx="3" presStyleCnt="4"/>
      <dgm:spPr/>
    </dgm:pt>
    <dgm:pt modelId="{FCE3D750-E5C2-4267-8479-BA8225AECBA2}" type="pres">
      <dgm:prSet presAssocID="{D3976D2A-3BA7-4D74-8132-AE038CD6CBFD}" presName="connectorText" presStyleLbl="sibTrans2D1" presStyleIdx="3" presStyleCnt="4"/>
      <dgm:spPr/>
    </dgm:pt>
    <dgm:pt modelId="{E6F4A0C7-8C26-47D1-AF40-07A8C2D9C747}" type="pres">
      <dgm:prSet presAssocID="{4EDB2927-D80C-419C-9F6E-4955F348849D}" presName="node" presStyleLbl="node1" presStyleIdx="4" presStyleCnt="5">
        <dgm:presLayoutVars>
          <dgm:bulletEnabled val="1"/>
        </dgm:presLayoutVars>
      </dgm:prSet>
      <dgm:spPr/>
    </dgm:pt>
  </dgm:ptLst>
  <dgm:cxnLst>
    <dgm:cxn modelId="{426E7114-D43C-46F3-8F61-526E922E88CF}" type="presOf" srcId="{DDEE3747-94E8-4A43-843A-2CB165206652}" destId="{D6E0EC39-6CD9-4E35-85F3-2319DCC9965E}" srcOrd="1" destOrd="0" presId="urn:microsoft.com/office/officeart/2005/8/layout/process1"/>
    <dgm:cxn modelId="{4B7FBD1E-7159-46D1-8106-FCFDD9B88ABA}" srcId="{6A41C639-4613-436B-8060-B143C7410D52}" destId="{4EDB2927-D80C-419C-9F6E-4955F348849D}" srcOrd="4" destOrd="0" parTransId="{F3ADC30B-7E6C-4CB5-AD4C-A24DAB073590}" sibTransId="{2D135A56-D385-4B62-927D-CB9DBA97BF9D}"/>
    <dgm:cxn modelId="{EB75351F-D06C-49C3-BD15-6553D768C9C1}" type="presOf" srcId="{D3976D2A-3BA7-4D74-8132-AE038CD6CBFD}" destId="{32A77748-E481-4F99-97D1-21EF773C098E}" srcOrd="0" destOrd="0" presId="urn:microsoft.com/office/officeart/2005/8/layout/process1"/>
    <dgm:cxn modelId="{514B613A-BEEF-439D-96A3-18D19011BD21}" type="presOf" srcId="{D3976D2A-3BA7-4D74-8132-AE038CD6CBFD}" destId="{FCE3D750-E5C2-4267-8479-BA8225AECBA2}" srcOrd="1" destOrd="0" presId="urn:microsoft.com/office/officeart/2005/8/layout/process1"/>
    <dgm:cxn modelId="{4468AE3C-A9B9-4519-91CD-E1AEA2E194AB}" type="presOf" srcId="{FE3E5734-4528-4EE1-8A86-19C46B5FC68B}" destId="{0C4E1B56-58CD-4341-BABD-F540928A1572}" srcOrd="1" destOrd="0" presId="urn:microsoft.com/office/officeart/2005/8/layout/process1"/>
    <dgm:cxn modelId="{69567E5F-D2AC-48BB-B2ED-ADC108EBD06D}" srcId="{6A41C639-4613-436B-8060-B143C7410D52}" destId="{69CA144B-7203-44B1-BA70-678FBE11EB5D}" srcOrd="1" destOrd="0" parTransId="{BCCAA0F3-B354-48C0-90BF-3E2370469942}" sibTransId="{DDEE3747-94E8-4A43-843A-2CB165206652}"/>
    <dgm:cxn modelId="{E6197962-0239-4207-B63A-E93CBDBCAABE}" srcId="{6A41C639-4613-436B-8060-B143C7410D52}" destId="{EC7DF70A-06A6-490A-9195-D6B454B52F6A}" srcOrd="0" destOrd="0" parTransId="{15942526-5E45-4965-9EF7-3766C46266BB}" sibTransId="{FE3E5734-4528-4EE1-8A86-19C46B5FC68B}"/>
    <dgm:cxn modelId="{52B5716D-441F-48E9-9639-9D7199F6AA8E}" type="presOf" srcId="{EC7DF70A-06A6-490A-9195-D6B454B52F6A}" destId="{B77F9D0C-C710-47AF-A9A3-38334C369DA4}" srcOrd="0" destOrd="0" presId="urn:microsoft.com/office/officeart/2005/8/layout/process1"/>
    <dgm:cxn modelId="{3AEBE754-EB80-4920-998E-C23AEDE52CA5}" type="presOf" srcId="{69CA144B-7203-44B1-BA70-678FBE11EB5D}" destId="{2C7418CB-8FBE-40BA-8E6F-C9C68C5961F2}" srcOrd="0" destOrd="0" presId="urn:microsoft.com/office/officeart/2005/8/layout/process1"/>
    <dgm:cxn modelId="{EA56F37B-EECB-49A1-8773-3CAE612594BD}" type="presOf" srcId="{69C693BF-062D-4E9B-BFA7-1983C25164B7}" destId="{E1295041-243D-4A79-A757-53BC9A824AE0}" srcOrd="0" destOrd="0" presId="urn:microsoft.com/office/officeart/2005/8/layout/process1"/>
    <dgm:cxn modelId="{F8969E95-0432-49BC-9086-361FF51230F0}" type="presOf" srcId="{20F4AAB8-F390-42FD-AB7C-37A6D93C43DC}" destId="{B829F9EC-AC04-4ED6-B45D-DE48346AB4E8}" srcOrd="0" destOrd="0" presId="urn:microsoft.com/office/officeart/2005/8/layout/process1"/>
    <dgm:cxn modelId="{B20810BA-1DC6-4962-9F8F-09340E98FF72}" type="presOf" srcId="{4EDB2927-D80C-419C-9F6E-4955F348849D}" destId="{E6F4A0C7-8C26-47D1-AF40-07A8C2D9C747}" srcOrd="0" destOrd="0" presId="urn:microsoft.com/office/officeart/2005/8/layout/process1"/>
    <dgm:cxn modelId="{9FE0BDBE-F26A-40F3-8BEF-D12A722ABA65}" type="presOf" srcId="{FE3E5734-4528-4EE1-8A86-19C46B5FC68B}" destId="{C084084B-B134-42F5-9830-87A1C4A21D45}" srcOrd="0" destOrd="0" presId="urn:microsoft.com/office/officeart/2005/8/layout/process1"/>
    <dgm:cxn modelId="{E0EADCC1-BE4B-48DF-86F8-19B9326370EB}" srcId="{6A41C639-4613-436B-8060-B143C7410D52}" destId="{95FC2D75-2E0B-4436-A9DF-BFB503F4B601}" srcOrd="3" destOrd="0" parTransId="{D3DA3599-E2C0-4E4C-8BA3-711410870399}" sibTransId="{D3976D2A-3BA7-4D74-8132-AE038CD6CBFD}"/>
    <dgm:cxn modelId="{0AA840D1-6F86-4471-874B-5CFCF7158E05}" srcId="{6A41C639-4613-436B-8060-B143C7410D52}" destId="{69C693BF-062D-4E9B-BFA7-1983C25164B7}" srcOrd="2" destOrd="0" parTransId="{DD8428B6-3093-45EE-AE42-1E51B046F31C}" sibTransId="{20F4AAB8-F390-42FD-AB7C-37A6D93C43DC}"/>
    <dgm:cxn modelId="{159EA3D3-935C-4142-AE38-1C0D86934708}" type="presOf" srcId="{95FC2D75-2E0B-4436-A9DF-BFB503F4B601}" destId="{648EC447-9204-442E-A876-89E2BB738E18}" srcOrd="0" destOrd="0" presId="urn:microsoft.com/office/officeart/2005/8/layout/process1"/>
    <dgm:cxn modelId="{2D6120D8-4FE3-48A2-8425-134EB215732D}" type="presOf" srcId="{20F4AAB8-F390-42FD-AB7C-37A6D93C43DC}" destId="{FDCDAE20-9885-4A98-A915-CBEC4FC8341B}" srcOrd="1" destOrd="0" presId="urn:microsoft.com/office/officeart/2005/8/layout/process1"/>
    <dgm:cxn modelId="{723D91DF-58B8-4907-B2B7-63C8023C607F}" type="presOf" srcId="{DDEE3747-94E8-4A43-843A-2CB165206652}" destId="{779B965A-6BD0-41C2-ABF2-D3BBB2634CC4}" srcOrd="0" destOrd="0" presId="urn:microsoft.com/office/officeart/2005/8/layout/process1"/>
    <dgm:cxn modelId="{BF7524F5-5F7A-4A44-A960-D1F26CB1CBD7}" type="presOf" srcId="{6A41C639-4613-436B-8060-B143C7410D52}" destId="{8CABEC0C-222D-405E-A233-88F87612AE23}" srcOrd="0" destOrd="0" presId="urn:microsoft.com/office/officeart/2005/8/layout/process1"/>
    <dgm:cxn modelId="{BD14D2EE-2F6D-43A7-9E5F-65E5A7BC3674}" type="presParOf" srcId="{8CABEC0C-222D-405E-A233-88F87612AE23}" destId="{B77F9D0C-C710-47AF-A9A3-38334C369DA4}" srcOrd="0" destOrd="0" presId="urn:microsoft.com/office/officeart/2005/8/layout/process1"/>
    <dgm:cxn modelId="{B04AF832-7D5F-4018-99A8-92390383FE95}" type="presParOf" srcId="{8CABEC0C-222D-405E-A233-88F87612AE23}" destId="{C084084B-B134-42F5-9830-87A1C4A21D45}" srcOrd="1" destOrd="0" presId="urn:microsoft.com/office/officeart/2005/8/layout/process1"/>
    <dgm:cxn modelId="{FECC1C52-4116-491F-B8DE-916E7DE4C5B7}" type="presParOf" srcId="{C084084B-B134-42F5-9830-87A1C4A21D45}" destId="{0C4E1B56-58CD-4341-BABD-F540928A1572}" srcOrd="0" destOrd="0" presId="urn:microsoft.com/office/officeart/2005/8/layout/process1"/>
    <dgm:cxn modelId="{4DA25144-7853-45CA-9A2F-AB66CA5F01E6}" type="presParOf" srcId="{8CABEC0C-222D-405E-A233-88F87612AE23}" destId="{2C7418CB-8FBE-40BA-8E6F-C9C68C5961F2}" srcOrd="2" destOrd="0" presId="urn:microsoft.com/office/officeart/2005/8/layout/process1"/>
    <dgm:cxn modelId="{B7A01C73-3CB5-47A7-98C2-6AB516CA0A70}" type="presParOf" srcId="{8CABEC0C-222D-405E-A233-88F87612AE23}" destId="{779B965A-6BD0-41C2-ABF2-D3BBB2634CC4}" srcOrd="3" destOrd="0" presId="urn:microsoft.com/office/officeart/2005/8/layout/process1"/>
    <dgm:cxn modelId="{12390C0B-918E-4D6A-9BF4-EF41E12CBD88}" type="presParOf" srcId="{779B965A-6BD0-41C2-ABF2-D3BBB2634CC4}" destId="{D6E0EC39-6CD9-4E35-85F3-2319DCC9965E}" srcOrd="0" destOrd="0" presId="urn:microsoft.com/office/officeart/2005/8/layout/process1"/>
    <dgm:cxn modelId="{04842ABA-6C6B-40F2-9A9E-F4EB3AD1CF75}" type="presParOf" srcId="{8CABEC0C-222D-405E-A233-88F87612AE23}" destId="{E1295041-243D-4A79-A757-53BC9A824AE0}" srcOrd="4" destOrd="0" presId="urn:microsoft.com/office/officeart/2005/8/layout/process1"/>
    <dgm:cxn modelId="{8DB055E7-AA59-4C0B-B613-4D4DA7A459FE}" type="presParOf" srcId="{8CABEC0C-222D-405E-A233-88F87612AE23}" destId="{B829F9EC-AC04-4ED6-B45D-DE48346AB4E8}" srcOrd="5" destOrd="0" presId="urn:microsoft.com/office/officeart/2005/8/layout/process1"/>
    <dgm:cxn modelId="{446A7ACF-878F-474B-9CB7-623E1DE2661E}" type="presParOf" srcId="{B829F9EC-AC04-4ED6-B45D-DE48346AB4E8}" destId="{FDCDAE20-9885-4A98-A915-CBEC4FC8341B}" srcOrd="0" destOrd="0" presId="urn:microsoft.com/office/officeart/2005/8/layout/process1"/>
    <dgm:cxn modelId="{ABB6DDC9-6555-4F41-903B-C62CAEE55B6D}" type="presParOf" srcId="{8CABEC0C-222D-405E-A233-88F87612AE23}" destId="{648EC447-9204-442E-A876-89E2BB738E18}" srcOrd="6" destOrd="0" presId="urn:microsoft.com/office/officeart/2005/8/layout/process1"/>
    <dgm:cxn modelId="{8296CCDB-BB77-4049-ADD4-9D98127A1FB9}" type="presParOf" srcId="{8CABEC0C-222D-405E-A233-88F87612AE23}" destId="{32A77748-E481-4F99-97D1-21EF773C098E}" srcOrd="7" destOrd="0" presId="urn:microsoft.com/office/officeart/2005/8/layout/process1"/>
    <dgm:cxn modelId="{CC4C4AD1-9F48-4150-AECD-1D076D9C5C37}" type="presParOf" srcId="{32A77748-E481-4F99-97D1-21EF773C098E}" destId="{FCE3D750-E5C2-4267-8479-BA8225AECBA2}" srcOrd="0" destOrd="0" presId="urn:microsoft.com/office/officeart/2005/8/layout/process1"/>
    <dgm:cxn modelId="{EBFA986C-F084-484E-9C7F-035B8F18FF54}" type="presParOf" srcId="{8CABEC0C-222D-405E-A233-88F87612AE23}" destId="{E6F4A0C7-8C26-47D1-AF40-07A8C2D9C74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A6FA-24A1-4F75-A8D4-4588E283DCB4}">
      <dsp:nvSpPr>
        <dsp:cNvPr id="0" name=""/>
        <dsp:cNvSpPr/>
      </dsp:nvSpPr>
      <dsp:spPr>
        <a:xfrm>
          <a:off x="985973" y="0"/>
          <a:ext cx="5400000" cy="1098556"/>
        </a:xfrm>
        <a:prstGeom prst="rect">
          <a:avLst/>
        </a:prstGeom>
        <a:solidFill>
          <a:srgbClr val="2D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Clr>
              <a:srgbClr val="000000"/>
            </a:buClr>
            <a:buSzPts val="1100"/>
            <a:buNone/>
          </a:pPr>
          <a:r>
            <a:rPr lang="en-GB" sz="3000" kern="1200" dirty="0">
              <a:solidFill>
                <a:srgbClr val="FFFFFF"/>
              </a:solidFill>
              <a:latin typeface="Montserrat Medium"/>
              <a:ea typeface="Montserrat Medium"/>
              <a:cs typeface="Montserrat Medium"/>
              <a:sym typeface="Montserrat Medium"/>
            </a:rPr>
            <a:t>People in our ICS are dying earlier than they should... </a:t>
          </a:r>
          <a:endParaRPr lang="en-GB" sz="3000" kern="1200" dirty="0"/>
        </a:p>
      </dsp:txBody>
      <dsp:txXfrm>
        <a:off x="985973" y="0"/>
        <a:ext cx="5400000" cy="1098556"/>
      </dsp:txXfrm>
    </dsp:sp>
    <dsp:sp modelId="{10B27A00-549D-41B6-B977-9C6DC102DB78}">
      <dsp:nvSpPr>
        <dsp:cNvPr id="0" name=""/>
        <dsp:cNvSpPr/>
      </dsp:nvSpPr>
      <dsp:spPr>
        <a:xfrm>
          <a:off x="990127" y="1186272"/>
          <a:ext cx="4585080" cy="1098556"/>
        </a:xfrm>
        <a:prstGeom prst="rect">
          <a:avLst/>
        </a:prstGeom>
        <a:solidFill>
          <a:srgbClr val="951B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Clr>
              <a:srgbClr val="000000"/>
            </a:buClr>
            <a:buNone/>
          </a:pPr>
          <a:r>
            <a:rPr lang="en-GB" sz="3000" kern="1200" dirty="0">
              <a:solidFill>
                <a:srgbClr val="FFFFFF"/>
              </a:solidFill>
              <a:latin typeface="Montserrat Medium"/>
              <a:ea typeface="Montserrat Medium"/>
              <a:cs typeface="Montserrat Medium"/>
              <a:sym typeface="Montserrat Medium"/>
            </a:rPr>
            <a:t>…and living with illness and disability longer </a:t>
          </a:r>
          <a:endParaRPr lang="en-GB" sz="3000" kern="1200" dirty="0"/>
        </a:p>
      </dsp:txBody>
      <dsp:txXfrm>
        <a:off x="990127" y="1186272"/>
        <a:ext cx="4585080" cy="1098556"/>
      </dsp:txXfrm>
    </dsp:sp>
    <dsp:sp modelId="{6A42AEC1-0E49-41D6-9D13-95A4E38FD45C}">
      <dsp:nvSpPr>
        <dsp:cNvPr id="0" name=""/>
        <dsp:cNvSpPr/>
      </dsp:nvSpPr>
      <dsp:spPr>
        <a:xfrm>
          <a:off x="985986" y="2364280"/>
          <a:ext cx="5670000" cy="1098556"/>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Clr>
              <a:srgbClr val="000000"/>
            </a:buClr>
            <a:buNone/>
          </a:pPr>
          <a:r>
            <a:rPr lang="en-GB" sz="3000" kern="1200" dirty="0">
              <a:solidFill>
                <a:srgbClr val="FFFFFF"/>
              </a:solidFill>
              <a:latin typeface="Montserrat Medium"/>
              <a:ea typeface="Montserrat Medium"/>
              <a:cs typeface="Montserrat Medium"/>
              <a:sym typeface="Montserrat Medium"/>
            </a:rPr>
            <a:t>Our system has a significant challenge with deprivation…</a:t>
          </a:r>
          <a:endParaRPr lang="en-GB" sz="3000" kern="1200" dirty="0"/>
        </a:p>
      </dsp:txBody>
      <dsp:txXfrm>
        <a:off x="985986" y="2364280"/>
        <a:ext cx="5670000" cy="1098556"/>
      </dsp:txXfrm>
    </dsp:sp>
    <dsp:sp modelId="{2A5645CC-FE7A-4533-89EF-6802A89DDE80}">
      <dsp:nvSpPr>
        <dsp:cNvPr id="0" name=""/>
        <dsp:cNvSpPr/>
      </dsp:nvSpPr>
      <dsp:spPr>
        <a:xfrm>
          <a:off x="985950" y="3465022"/>
          <a:ext cx="4950000" cy="1098556"/>
        </a:xfrm>
        <a:prstGeom prst="rect">
          <a:avLst/>
        </a:prstGeom>
        <a:solidFill>
          <a:srgbClr val="D40C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Clr>
              <a:srgbClr val="000000"/>
            </a:buClr>
            <a:buNone/>
          </a:pPr>
          <a:r>
            <a:rPr lang="en-GB" sz="3000" kern="1200" dirty="0">
              <a:solidFill>
                <a:srgbClr val="FFFFFF"/>
              </a:solidFill>
              <a:latin typeface="Montserrat Medium"/>
              <a:ea typeface="Montserrat Medium"/>
              <a:cs typeface="Montserrat Medium"/>
              <a:sym typeface="Montserrat Medium"/>
            </a:rPr>
            <a:t>…and the public want a shift towards prevention</a:t>
          </a:r>
          <a:endParaRPr lang="en-GB" sz="3000" kern="1200" dirty="0"/>
        </a:p>
      </dsp:txBody>
      <dsp:txXfrm>
        <a:off x="985950" y="3465022"/>
        <a:ext cx="4950000" cy="1098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F9D0C-C710-47AF-A9A3-38334C369DA4}">
      <dsp:nvSpPr>
        <dsp:cNvPr id="0" name=""/>
        <dsp:cNvSpPr/>
      </dsp:nvSpPr>
      <dsp:spPr>
        <a:xfrm>
          <a:off x="5445" y="1052099"/>
          <a:ext cx="1687992" cy="2247139"/>
        </a:xfrm>
        <a:prstGeom prst="roundRect">
          <a:avLst>
            <a:gd name="adj" fmla="val 10000"/>
          </a:avLst>
        </a:prstGeom>
        <a:solidFill>
          <a:srgbClr val="3AAA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en-GB" sz="1800" kern="1200" dirty="0">
              <a:latin typeface="Montserrat" panose="00000500000000000000" pitchFamily="2" charset="0"/>
            </a:rPr>
            <a:t>Final version of the strategy text to be confirmed by 30 November</a:t>
          </a:r>
        </a:p>
      </dsp:txBody>
      <dsp:txXfrm>
        <a:off x="54885" y="1101539"/>
        <a:ext cx="1589112" cy="2148259"/>
      </dsp:txXfrm>
    </dsp:sp>
    <dsp:sp modelId="{C084084B-B134-42F5-9830-87A1C4A21D45}">
      <dsp:nvSpPr>
        <dsp:cNvPr id="0" name=""/>
        <dsp:cNvSpPr/>
      </dsp:nvSpPr>
      <dsp:spPr>
        <a:xfrm>
          <a:off x="1862236" y="1966357"/>
          <a:ext cx="357854" cy="418622"/>
        </a:xfrm>
        <a:prstGeom prst="rightArrow">
          <a:avLst>
            <a:gd name="adj1" fmla="val 60000"/>
            <a:gd name="adj2" fmla="val 50000"/>
          </a:avLst>
        </a:prstGeom>
        <a:solidFill>
          <a:srgbClr val="36A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Montserrat" panose="00000500000000000000" pitchFamily="2" charset="0"/>
          </a:endParaRPr>
        </a:p>
      </dsp:txBody>
      <dsp:txXfrm>
        <a:off x="1862236" y="2050081"/>
        <a:ext cx="250498" cy="251174"/>
      </dsp:txXfrm>
    </dsp:sp>
    <dsp:sp modelId="{2C7418CB-8FBE-40BA-8E6F-C9C68C5961F2}">
      <dsp:nvSpPr>
        <dsp:cNvPr id="0" name=""/>
        <dsp:cNvSpPr/>
      </dsp:nvSpPr>
      <dsp:spPr>
        <a:xfrm>
          <a:off x="2368634" y="1052099"/>
          <a:ext cx="1687992" cy="2247139"/>
        </a:xfrm>
        <a:prstGeom prst="roundRect">
          <a:avLst>
            <a:gd name="adj" fmla="val 10000"/>
          </a:avLst>
        </a:prstGeom>
        <a:solidFill>
          <a:srgbClr val="95C1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ontserrat" panose="00000500000000000000" pitchFamily="2" charset="0"/>
            </a:rPr>
            <a:t>Design and copywriting completed between 1 – 7 December</a:t>
          </a:r>
        </a:p>
      </dsp:txBody>
      <dsp:txXfrm>
        <a:off x="2418074" y="1101539"/>
        <a:ext cx="1589112" cy="2148259"/>
      </dsp:txXfrm>
    </dsp:sp>
    <dsp:sp modelId="{779B965A-6BD0-41C2-ABF2-D3BBB2634CC4}">
      <dsp:nvSpPr>
        <dsp:cNvPr id="0" name=""/>
        <dsp:cNvSpPr/>
      </dsp:nvSpPr>
      <dsp:spPr>
        <a:xfrm>
          <a:off x="4225425" y="1966357"/>
          <a:ext cx="357854" cy="418622"/>
        </a:xfrm>
        <a:prstGeom prst="rightArrow">
          <a:avLst>
            <a:gd name="adj1" fmla="val 60000"/>
            <a:gd name="adj2" fmla="val 50000"/>
          </a:avLst>
        </a:prstGeom>
        <a:solidFill>
          <a:srgbClr val="36A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Montserrat" panose="00000500000000000000" pitchFamily="2" charset="0"/>
          </a:endParaRPr>
        </a:p>
      </dsp:txBody>
      <dsp:txXfrm>
        <a:off x="4225425" y="2050081"/>
        <a:ext cx="250498" cy="251174"/>
      </dsp:txXfrm>
    </dsp:sp>
    <dsp:sp modelId="{E1295041-243D-4A79-A757-53BC9A824AE0}">
      <dsp:nvSpPr>
        <dsp:cNvPr id="0" name=""/>
        <dsp:cNvSpPr/>
      </dsp:nvSpPr>
      <dsp:spPr>
        <a:xfrm>
          <a:off x="4731822" y="1052099"/>
          <a:ext cx="1687992" cy="2247139"/>
        </a:xfrm>
        <a:prstGeom prst="roundRect">
          <a:avLst>
            <a:gd name="adj" fmla="val 10000"/>
          </a:avLst>
        </a:prstGeom>
        <a:solidFill>
          <a:srgbClr val="951B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en-GB" sz="1800" kern="1200" dirty="0">
              <a:latin typeface="Montserrat" panose="00000500000000000000" pitchFamily="2" charset="0"/>
            </a:rPr>
            <a:t>Papers for the ICP published 8 December</a:t>
          </a:r>
        </a:p>
      </dsp:txBody>
      <dsp:txXfrm>
        <a:off x="4781262" y="1101539"/>
        <a:ext cx="1589112" cy="2148259"/>
      </dsp:txXfrm>
    </dsp:sp>
    <dsp:sp modelId="{B829F9EC-AC04-4ED6-B45D-DE48346AB4E8}">
      <dsp:nvSpPr>
        <dsp:cNvPr id="0" name=""/>
        <dsp:cNvSpPr/>
      </dsp:nvSpPr>
      <dsp:spPr>
        <a:xfrm>
          <a:off x="6588614" y="1966357"/>
          <a:ext cx="357854" cy="418622"/>
        </a:xfrm>
        <a:prstGeom prst="rightArrow">
          <a:avLst>
            <a:gd name="adj1" fmla="val 60000"/>
            <a:gd name="adj2" fmla="val 50000"/>
          </a:avLst>
        </a:prstGeom>
        <a:solidFill>
          <a:srgbClr val="36A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Montserrat" panose="00000500000000000000" pitchFamily="2" charset="0"/>
          </a:endParaRPr>
        </a:p>
      </dsp:txBody>
      <dsp:txXfrm>
        <a:off x="6588614" y="2050081"/>
        <a:ext cx="250498" cy="251174"/>
      </dsp:txXfrm>
    </dsp:sp>
    <dsp:sp modelId="{648EC447-9204-442E-A876-89E2BB738E18}">
      <dsp:nvSpPr>
        <dsp:cNvPr id="0" name=""/>
        <dsp:cNvSpPr/>
      </dsp:nvSpPr>
      <dsp:spPr>
        <a:xfrm>
          <a:off x="7095011" y="1052099"/>
          <a:ext cx="1687992" cy="2247139"/>
        </a:xfrm>
        <a:prstGeom prst="roundRect">
          <a:avLst>
            <a:gd name="adj" fmla="val 10000"/>
          </a:avLst>
        </a:prstGeom>
        <a:solidFill>
          <a:srgbClr val="D609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en-GB" sz="1800" kern="1200" dirty="0">
              <a:latin typeface="Montserrat" panose="00000500000000000000" pitchFamily="2" charset="0"/>
            </a:rPr>
            <a:t>ICP meeting on 16 December to agree the strategy</a:t>
          </a:r>
        </a:p>
      </dsp:txBody>
      <dsp:txXfrm>
        <a:off x="7144451" y="1101539"/>
        <a:ext cx="1589112" cy="2148259"/>
      </dsp:txXfrm>
    </dsp:sp>
    <dsp:sp modelId="{32A77748-E481-4F99-97D1-21EF773C098E}">
      <dsp:nvSpPr>
        <dsp:cNvPr id="0" name=""/>
        <dsp:cNvSpPr/>
      </dsp:nvSpPr>
      <dsp:spPr>
        <a:xfrm>
          <a:off x="8951803" y="1966357"/>
          <a:ext cx="357854" cy="418622"/>
        </a:xfrm>
        <a:prstGeom prst="rightArrow">
          <a:avLst>
            <a:gd name="adj1" fmla="val 60000"/>
            <a:gd name="adj2" fmla="val 50000"/>
          </a:avLst>
        </a:prstGeom>
        <a:solidFill>
          <a:srgbClr val="36A6D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latin typeface="Montserrat" panose="00000500000000000000" pitchFamily="2" charset="0"/>
          </a:endParaRPr>
        </a:p>
      </dsp:txBody>
      <dsp:txXfrm>
        <a:off x="8951803" y="2050081"/>
        <a:ext cx="250498" cy="251174"/>
      </dsp:txXfrm>
    </dsp:sp>
    <dsp:sp modelId="{E6F4A0C7-8C26-47D1-AF40-07A8C2D9C747}">
      <dsp:nvSpPr>
        <dsp:cNvPr id="0" name=""/>
        <dsp:cNvSpPr/>
      </dsp:nvSpPr>
      <dsp:spPr>
        <a:xfrm>
          <a:off x="9458200" y="1052099"/>
          <a:ext cx="1687992" cy="2247139"/>
        </a:xfrm>
        <a:prstGeom prst="roundRect">
          <a:avLst>
            <a:gd name="adj" fmla="val 10000"/>
          </a:avLst>
        </a:prstGeom>
        <a:solidFill>
          <a:srgbClr val="2D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000"/>
            <a:buFont typeface="Symbol" panose="05050102010706020507" pitchFamily="18" charset="2"/>
            <a:buNone/>
          </a:pPr>
          <a:r>
            <a:rPr lang="en-GB" sz="1800" kern="1200" dirty="0">
              <a:latin typeface="Montserrat" panose="00000500000000000000" pitchFamily="2" charset="0"/>
            </a:rPr>
            <a:t>Formal launch of the strategy after this meeting in late December</a:t>
          </a:r>
        </a:p>
      </dsp:txBody>
      <dsp:txXfrm>
        <a:off x="9507640" y="1101539"/>
        <a:ext cx="1589112" cy="2148259"/>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EBE8B-DE65-4FBB-8E56-9C4D1C40C5A4}" type="datetimeFigureOut">
              <a:rPr lang="en-GB" smtClean="0"/>
              <a:t>29/11/2022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2DFE5-0663-4960-8982-03E5A9F8B6E3}" type="slidenum">
              <a:rPr lang="en-GB" smtClean="0"/>
              <a:t>‹#›</a:t>
            </a:fld>
            <a:endParaRPr lang="en-GB"/>
          </a:p>
        </p:txBody>
      </p:sp>
    </p:spTree>
    <p:extLst>
      <p:ext uri="{BB962C8B-B14F-4D97-AF65-F5344CB8AC3E}">
        <p14:creationId xmlns:p14="http://schemas.microsoft.com/office/powerpoint/2010/main" val="284366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a:t>
            </a:fld>
            <a:endParaRPr lang="en-GB"/>
          </a:p>
        </p:txBody>
      </p:sp>
    </p:spTree>
    <p:extLst>
      <p:ext uri="{BB962C8B-B14F-4D97-AF65-F5344CB8AC3E}">
        <p14:creationId xmlns:p14="http://schemas.microsoft.com/office/powerpoint/2010/main" val="292137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16</a:t>
            </a:fld>
            <a:endParaRPr lang="en-GB"/>
          </a:p>
        </p:txBody>
      </p:sp>
    </p:spTree>
    <p:extLst>
      <p:ext uri="{BB962C8B-B14F-4D97-AF65-F5344CB8AC3E}">
        <p14:creationId xmlns:p14="http://schemas.microsoft.com/office/powerpoint/2010/main" val="361570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17</a:t>
            </a:fld>
            <a:endParaRPr lang="en-GB"/>
          </a:p>
        </p:txBody>
      </p:sp>
    </p:spTree>
    <p:extLst>
      <p:ext uri="{BB962C8B-B14F-4D97-AF65-F5344CB8AC3E}">
        <p14:creationId xmlns:p14="http://schemas.microsoft.com/office/powerpoint/2010/main" val="146751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19</a:t>
            </a:fld>
            <a:endParaRPr lang="en-GB"/>
          </a:p>
        </p:txBody>
      </p:sp>
    </p:spTree>
    <p:extLst>
      <p:ext uri="{BB962C8B-B14F-4D97-AF65-F5344CB8AC3E}">
        <p14:creationId xmlns:p14="http://schemas.microsoft.com/office/powerpoint/2010/main" val="147853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20</a:t>
            </a:fld>
            <a:endParaRPr lang="en-GB"/>
          </a:p>
        </p:txBody>
      </p:sp>
    </p:spTree>
    <p:extLst>
      <p:ext uri="{BB962C8B-B14F-4D97-AF65-F5344CB8AC3E}">
        <p14:creationId xmlns:p14="http://schemas.microsoft.com/office/powerpoint/2010/main" val="352204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21</a:t>
            </a:fld>
            <a:endParaRPr lang="en-GB"/>
          </a:p>
        </p:txBody>
      </p:sp>
    </p:spTree>
    <p:extLst>
      <p:ext uri="{BB962C8B-B14F-4D97-AF65-F5344CB8AC3E}">
        <p14:creationId xmlns:p14="http://schemas.microsoft.com/office/powerpoint/2010/main" val="285522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3</a:t>
            </a:fld>
            <a:endParaRPr lang="en-GB"/>
          </a:p>
        </p:txBody>
      </p:sp>
    </p:spTree>
    <p:extLst>
      <p:ext uri="{BB962C8B-B14F-4D97-AF65-F5344CB8AC3E}">
        <p14:creationId xmlns:p14="http://schemas.microsoft.com/office/powerpoint/2010/main" val="5614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4</a:t>
            </a:fld>
            <a:endParaRPr lang="en-GB"/>
          </a:p>
        </p:txBody>
      </p:sp>
    </p:spTree>
    <p:extLst>
      <p:ext uri="{BB962C8B-B14F-4D97-AF65-F5344CB8AC3E}">
        <p14:creationId xmlns:p14="http://schemas.microsoft.com/office/powerpoint/2010/main" val="254912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5</a:t>
            </a:fld>
            <a:endParaRPr lang="en-GB"/>
          </a:p>
        </p:txBody>
      </p:sp>
    </p:spTree>
    <p:extLst>
      <p:ext uri="{BB962C8B-B14F-4D97-AF65-F5344CB8AC3E}">
        <p14:creationId xmlns:p14="http://schemas.microsoft.com/office/powerpoint/2010/main" val="2022356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6921fbbed7_5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6921fbbed7_5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42900" lvl="0" indent="-342900">
              <a:lnSpc>
                <a:spcPct val="107000"/>
              </a:lnSpc>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We know that our communities are changing. Populations are growing and becoming more diverse. The proportion of older people is increasing and many of us are living with more complex health and social care needs. Differences in health are also widening between social groups, as seen during the COVID pandemic.</a:t>
            </a:r>
          </a:p>
          <a:p>
            <a:pPr marL="342900" lvl="0" indent="-342900">
              <a:lnSpc>
                <a:spcPct val="107000"/>
              </a:lnSpc>
              <a:buFont typeface="Symbol" panose="05050102010706020507" pitchFamily="18" charset="2"/>
              <a:buChar char=""/>
            </a:pPr>
            <a:endParaRPr lang="en-GB" sz="12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Finances for all are challenging at present, with many people struggling with rising costs for essentials and services under pressure to respond to their needs. We need  to support our communities and deliver the most effective, efficient services that deliver the best outcomes for our population.</a:t>
            </a:r>
          </a:p>
          <a:p>
            <a:pPr marL="342900" lvl="0" indent="-342900">
              <a:lnSpc>
                <a:spcPct val="107000"/>
              </a:lnSpc>
              <a:buFont typeface="Symbol" panose="05050102010706020507" pitchFamily="18" charset="2"/>
              <a:buChar char=""/>
            </a:pPr>
            <a:endParaRPr lang="en-GB" sz="12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It is widely agreed that, if possible, </a:t>
            </a:r>
            <a:r>
              <a:rPr lang="en-GB" sz="1200" i="1" dirty="0">
                <a:effectLst/>
                <a:ea typeface="Calibri" panose="020F0502020204030204" pitchFamily="34" charset="0"/>
                <a:cs typeface="Times New Roman" panose="02020603050405020304" pitchFamily="18" charset="0"/>
              </a:rPr>
              <a:t>prevention is better than cure</a:t>
            </a:r>
            <a:r>
              <a:rPr lang="en-GB" sz="1200" dirty="0">
                <a:effectLst/>
                <a:ea typeface="Calibri" panose="020F0502020204030204" pitchFamily="34" charset="0"/>
                <a:cs typeface="Times New Roman" panose="02020603050405020304" pitchFamily="18" charset="0"/>
              </a:rPr>
              <a:t> in terms of improving the health and wellbeing of our population, but also managing demand today, tomorrow and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kern="0" dirty="0">
              <a:solidFill>
                <a:srgbClr val="FFFFFF"/>
              </a:solidFill>
              <a:latin typeface="Montserrat Medium"/>
              <a:ea typeface="Montserrat Medium"/>
              <a:cs typeface="Montserrat Medium"/>
              <a:sym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0" dirty="0">
                <a:solidFill>
                  <a:srgbClr val="FFFFFF"/>
                </a:solidFill>
                <a:latin typeface="Montserrat Medium"/>
                <a:ea typeface="Montserrat Medium"/>
                <a:cs typeface="Montserrat Medium"/>
                <a:sym typeface="Montserrat Medium"/>
              </a:rPr>
              <a:t>People in our ICS are dying earlier than they should... </a:t>
            </a:r>
            <a:endParaRPr lang="en-GB" sz="1200" b="1" u="sng" kern="0" dirty="0">
              <a:solidFill>
                <a:srgbClr val="000000"/>
              </a:solidFill>
              <a:latin typeface="Arial"/>
              <a:cs typeface="Arial"/>
              <a:sym typeface="Arial"/>
            </a:endParaRPr>
          </a:p>
          <a:p>
            <a:pPr defTabSz="829544">
              <a:buClr>
                <a:srgbClr val="000000"/>
              </a:buClr>
            </a:pPr>
            <a:r>
              <a:rPr lang="en-GB" sz="1200" b="1" kern="0" dirty="0">
                <a:solidFill>
                  <a:srgbClr val="70AD47"/>
                </a:solidFill>
                <a:latin typeface="Montserrat"/>
                <a:ea typeface="Montserrat"/>
                <a:cs typeface="Montserrat"/>
                <a:sym typeface="Montserrat"/>
              </a:rPr>
              <a:t>Large disparities in life expectancy exist across our ICS.</a:t>
            </a:r>
          </a:p>
          <a:p>
            <a:pPr defTabSz="829544">
              <a:buClr>
                <a:srgbClr val="000000"/>
              </a:buClr>
            </a:pPr>
            <a:r>
              <a:rPr lang="en-GB" sz="1200" kern="0" dirty="0">
                <a:solidFill>
                  <a:srgbClr val="000000"/>
                </a:solidFill>
                <a:latin typeface="Montserrat"/>
                <a:ea typeface="Montserrat"/>
                <a:cs typeface="Montserrat"/>
                <a:sym typeface="Montserrat"/>
              </a:rPr>
              <a:t>Males in Nottingham City can expect to live 6.6 years less than males in Rushcliffe. </a:t>
            </a:r>
            <a:endParaRPr lang="en-GB" sz="1800" strike="sngStrike" kern="0" dirty="0">
              <a:solidFill>
                <a:srgbClr val="000000"/>
              </a:solidFill>
              <a:latin typeface="Arial"/>
              <a:cs typeface="Arial"/>
              <a:sym typeface="Arial"/>
            </a:endParaRPr>
          </a:p>
          <a:p>
            <a:pPr defTabSz="829544">
              <a:buClr>
                <a:srgbClr val="000000"/>
              </a:buClr>
              <a:buSzPts val="1100"/>
            </a:pPr>
            <a:endParaRPr lang="en-GB" sz="800" kern="0" dirty="0">
              <a:solidFill>
                <a:srgbClr val="000000"/>
              </a:solidFill>
              <a:latin typeface="Montserrat"/>
              <a:ea typeface="Montserrat"/>
              <a:cs typeface="Montserrat"/>
              <a:sym typeface="Montserrat"/>
            </a:endParaRPr>
          </a:p>
          <a:p>
            <a:pPr defTabSz="829544">
              <a:buClr>
                <a:srgbClr val="000000"/>
              </a:buClr>
              <a:buSzPts val="1100"/>
            </a:pPr>
            <a:r>
              <a:rPr lang="en-GB" sz="1200" b="1" kern="0" dirty="0">
                <a:solidFill>
                  <a:srgbClr val="70AD47"/>
                </a:solidFill>
                <a:latin typeface="Montserrat"/>
                <a:ea typeface="Montserrat"/>
                <a:cs typeface="Montserrat"/>
                <a:sym typeface="Montserrat"/>
              </a:rPr>
              <a:t>Outcomes inequalities are faced by our minority communities.</a:t>
            </a:r>
            <a:endParaRPr lang="en-GB" sz="800" kern="0" dirty="0">
              <a:solidFill>
                <a:srgbClr val="70AD47"/>
              </a:solidFill>
              <a:latin typeface="Montserrat"/>
              <a:ea typeface="Montserrat"/>
              <a:cs typeface="Montserrat"/>
              <a:sym typeface="Montserrat"/>
            </a:endParaRPr>
          </a:p>
          <a:p>
            <a:pPr defTabSz="829544">
              <a:buClr>
                <a:srgbClr val="000000"/>
              </a:buClr>
              <a:buSzPts val="1100"/>
            </a:pPr>
            <a:r>
              <a:rPr lang="en-GB" sz="1200" kern="0" dirty="0">
                <a:solidFill>
                  <a:srgbClr val="000000"/>
                </a:solidFill>
                <a:latin typeface="Montserrat"/>
                <a:ea typeface="Montserrat"/>
                <a:cs typeface="Montserrat"/>
                <a:sym typeface="Montserrat"/>
              </a:rPr>
              <a:t>For example women from BAME backgrounds in NN are significantly more likely to die during childbirth than white women.</a:t>
            </a:r>
          </a:p>
          <a:p>
            <a:pPr defTabSz="829544">
              <a:buClr>
                <a:srgbClr val="000000"/>
              </a:buClr>
              <a:buSzPts val="1100"/>
            </a:pPr>
            <a:endParaRPr lang="en-GB" sz="800" kern="0" dirty="0">
              <a:solidFill>
                <a:srgbClr val="000000"/>
              </a:solidFill>
              <a:latin typeface="Montserrat"/>
              <a:ea typeface="Montserrat"/>
              <a:cs typeface="Montserrat"/>
              <a:sym typeface="Montserrat"/>
            </a:endParaRPr>
          </a:p>
          <a:p>
            <a:pPr defTabSz="829544">
              <a:buClr>
                <a:srgbClr val="000000"/>
              </a:buClr>
            </a:pPr>
            <a:r>
              <a:rPr lang="en-GB" sz="1200" b="1" kern="0" dirty="0">
                <a:solidFill>
                  <a:srgbClr val="70AD47"/>
                </a:solidFill>
                <a:latin typeface="Montserrat"/>
                <a:ea typeface="Montserrat"/>
                <a:cs typeface="Montserrat"/>
                <a:sym typeface="Montserrat"/>
              </a:rPr>
              <a:t>Some of our places are have the worst child poverty mortality nationally.</a:t>
            </a:r>
            <a:endParaRPr lang="en-GB" sz="1200" kern="0" dirty="0">
              <a:solidFill>
                <a:srgbClr val="70AD47"/>
              </a:solidFill>
              <a:latin typeface="Montserrat"/>
              <a:ea typeface="Montserrat"/>
              <a:cs typeface="Montserrat"/>
              <a:sym typeface="Montserrat"/>
            </a:endParaRPr>
          </a:p>
          <a:p>
            <a:pPr defTabSz="829544">
              <a:buClr>
                <a:srgbClr val="000000"/>
              </a:buClr>
            </a:pPr>
            <a:r>
              <a:rPr lang="en-GB" sz="1200" kern="0" dirty="0">
                <a:solidFill>
                  <a:srgbClr val="000000"/>
                </a:solidFill>
                <a:latin typeface="Montserrat"/>
                <a:ea typeface="Montserrat"/>
                <a:cs typeface="Montserrat"/>
                <a:sym typeface="Montserrat"/>
              </a:rPr>
              <a:t>Nottingham City is amongst the 10 worst areas in England for child poverty mortality.</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0" dirty="0">
                <a:solidFill>
                  <a:srgbClr val="FFFFFF"/>
                </a:solidFill>
                <a:latin typeface="Montserrat Medium"/>
                <a:ea typeface="Montserrat Medium"/>
                <a:cs typeface="Montserrat Medium"/>
                <a:sym typeface="Montserrat Medium"/>
              </a:rPr>
              <a:t>…and living with illness and disability longer </a:t>
            </a:r>
          </a:p>
          <a:p>
            <a:pPr marL="0" lvl="0" indent="0" algn="l" rtl="0">
              <a:spcBef>
                <a:spcPts val="0"/>
              </a:spcBef>
              <a:spcAft>
                <a:spcPts val="0"/>
              </a:spcAft>
              <a:buNone/>
            </a:pPr>
            <a:endParaRPr lang="en-GB" dirty="0"/>
          </a:p>
          <a:p>
            <a:pPr defTabSz="829544">
              <a:buClr>
                <a:srgbClr val="000000"/>
              </a:buClr>
              <a:buSzPts val="1100"/>
            </a:pPr>
            <a:r>
              <a:rPr lang="en-GB" sz="1200" b="1" kern="0" dirty="0">
                <a:solidFill>
                  <a:srgbClr val="951B81"/>
                </a:solidFill>
                <a:latin typeface="Montserrat"/>
                <a:ea typeface="Montserrat"/>
                <a:cs typeface="Montserrat"/>
                <a:sym typeface="Montserrat"/>
              </a:rPr>
              <a:t>Morbidity is prevalent in our disadvantaged populations.</a:t>
            </a:r>
            <a:endParaRPr lang="en-GB" sz="800" kern="0" dirty="0">
              <a:solidFill>
                <a:srgbClr val="951B81"/>
              </a:solidFill>
              <a:latin typeface="Montserrat"/>
              <a:ea typeface="Montserrat"/>
              <a:cs typeface="Montserrat"/>
              <a:sym typeface="Montserrat"/>
            </a:endParaRPr>
          </a:p>
          <a:p>
            <a:pPr defTabSz="829544">
              <a:buClr>
                <a:srgbClr val="000000"/>
              </a:buClr>
              <a:buSzPts val="1100"/>
            </a:pPr>
            <a:r>
              <a:rPr lang="en-GB" sz="1200" kern="0" dirty="0">
                <a:solidFill>
                  <a:srgbClr val="000000"/>
                </a:solidFill>
                <a:latin typeface="Montserrat"/>
                <a:ea typeface="Montserrat"/>
                <a:cs typeface="Montserrat"/>
                <a:sym typeface="Montserrat"/>
              </a:rPr>
              <a:t>Diabetes morbidity is 2.93x higher in Black and Asian populations and 2.37x higher in the most deprived populations.</a:t>
            </a:r>
          </a:p>
          <a:p>
            <a:pPr defTabSz="829544">
              <a:buClr>
                <a:srgbClr val="000000"/>
              </a:buClr>
            </a:pPr>
            <a:endParaRPr lang="en-GB" sz="800" b="1" kern="0" dirty="0">
              <a:solidFill>
                <a:srgbClr val="951B81"/>
              </a:solidFill>
              <a:latin typeface="Montserrat"/>
              <a:ea typeface="Montserrat"/>
              <a:cs typeface="Montserrat"/>
              <a:sym typeface="Montserrat"/>
            </a:endParaRPr>
          </a:p>
          <a:p>
            <a:pPr defTabSz="829544">
              <a:buClr>
                <a:srgbClr val="000000"/>
              </a:buClr>
            </a:pPr>
            <a:r>
              <a:rPr lang="en-GB" sz="1200" b="1" kern="0" dirty="0">
                <a:solidFill>
                  <a:srgbClr val="951B81"/>
                </a:solidFill>
                <a:latin typeface="Montserrat"/>
                <a:ea typeface="Montserrat"/>
                <a:cs typeface="Montserrat"/>
                <a:sym typeface="Montserrat"/>
              </a:rPr>
              <a:t>Parts of our system are disproportionately affected by long term conditions (LTCs) and disability.</a:t>
            </a:r>
            <a:endParaRPr lang="en-GB" sz="1200" kern="0" dirty="0">
              <a:solidFill>
                <a:srgbClr val="951B81"/>
              </a:solidFill>
              <a:latin typeface="Montserrat"/>
              <a:ea typeface="Montserrat"/>
              <a:cs typeface="Montserrat"/>
              <a:sym typeface="Montserrat"/>
            </a:endParaRPr>
          </a:p>
          <a:p>
            <a:pPr defTabSz="829544">
              <a:buClr>
                <a:srgbClr val="000000"/>
              </a:buClr>
            </a:pPr>
            <a:r>
              <a:rPr lang="en-GB" sz="1200" kern="0" dirty="0">
                <a:solidFill>
                  <a:srgbClr val="000000"/>
                </a:solidFill>
                <a:latin typeface="Montserrat"/>
                <a:ea typeface="Montserrat"/>
                <a:cs typeface="Montserrat"/>
                <a:sym typeface="Montserrat"/>
              </a:rPr>
              <a:t>Despite its young age, Nottingham’s rate of people with a limiting long-term illness or disability is higher than average. </a:t>
            </a:r>
            <a:endParaRPr lang="en-GB" sz="1200" b="1" kern="0" dirty="0">
              <a:solidFill>
                <a:srgbClr val="951B81"/>
              </a:solidFill>
              <a:latin typeface="Montserrat"/>
              <a:ea typeface="Montserrat"/>
              <a:cs typeface="Montserrat"/>
              <a:sym typeface="Montserrat"/>
            </a:endParaRPr>
          </a:p>
          <a:p>
            <a:pPr defTabSz="829544">
              <a:buClr>
                <a:srgbClr val="000000"/>
              </a:buClr>
            </a:pPr>
            <a:endParaRPr lang="en-GB" sz="800" b="1" kern="0" dirty="0">
              <a:solidFill>
                <a:srgbClr val="951B81"/>
              </a:solidFill>
              <a:latin typeface="Montserrat"/>
              <a:ea typeface="Montserrat"/>
              <a:cs typeface="Montserrat"/>
              <a:sym typeface="Montserrat"/>
            </a:endParaRPr>
          </a:p>
          <a:p>
            <a:pPr defTabSz="829544">
              <a:buClr>
                <a:srgbClr val="000000"/>
              </a:buClr>
              <a:buSzPts val="1100"/>
            </a:pPr>
            <a:r>
              <a:rPr lang="en-GB" sz="1200" b="1" kern="0" dirty="0">
                <a:solidFill>
                  <a:srgbClr val="951B81"/>
                </a:solidFill>
                <a:latin typeface="Montserrat"/>
                <a:ea typeface="Montserrat"/>
                <a:cs typeface="Montserrat"/>
                <a:sym typeface="Montserrat"/>
              </a:rPr>
              <a:t>Our system faces a significant challenge with smoking.</a:t>
            </a:r>
            <a:endParaRPr lang="en-GB" sz="1200" kern="0" dirty="0">
              <a:solidFill>
                <a:srgbClr val="951B81"/>
              </a:solidFill>
              <a:latin typeface="Montserrat"/>
              <a:ea typeface="Montserrat"/>
              <a:cs typeface="Montserrat"/>
              <a:sym typeface="Montserrat"/>
            </a:endParaRPr>
          </a:p>
          <a:p>
            <a:pPr defTabSz="829544">
              <a:buClr>
                <a:srgbClr val="000000"/>
              </a:buClr>
              <a:buSzPts val="1100"/>
            </a:pPr>
            <a:r>
              <a:rPr lang="en-GB" sz="1200" kern="0" dirty="0">
                <a:solidFill>
                  <a:srgbClr val="000000"/>
                </a:solidFill>
                <a:latin typeface="Montserrat"/>
                <a:ea typeface="Montserrat"/>
                <a:cs typeface="Montserrat"/>
                <a:sym typeface="Montserrat"/>
              </a:rPr>
              <a:t>Mansfield has the 4th worst smoking rates in England. Smoking in pregnancy rates in parts of Nottingham and Nottinghamshire are much higher than average.</a:t>
            </a:r>
            <a:endParaRPr lang="en-GB" sz="1200" b="1" kern="0" dirty="0">
              <a:solidFill>
                <a:srgbClr val="951B81"/>
              </a:solidFill>
              <a:latin typeface="Montserrat"/>
              <a:ea typeface="Montserrat"/>
              <a:cs typeface="Montserrat"/>
              <a:sym typeface="Montserrat"/>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0" dirty="0">
                <a:solidFill>
                  <a:srgbClr val="FFFFFF"/>
                </a:solidFill>
                <a:latin typeface="Montserrat Medium"/>
                <a:ea typeface="Montserrat Medium"/>
                <a:cs typeface="Montserrat Medium"/>
                <a:sym typeface="Montserrat Medium"/>
              </a:rPr>
              <a:t>Our system has a significant challenge with deprivation…</a:t>
            </a:r>
            <a:endParaRPr lang="en-GB" sz="1200" b="1" u="sng" kern="0" dirty="0">
              <a:solidFill>
                <a:srgbClr val="000000"/>
              </a:solidFill>
              <a:latin typeface="Arial"/>
              <a:cs typeface="Arial"/>
              <a:sym typeface="Arial"/>
            </a:endParaRPr>
          </a:p>
          <a:p>
            <a:pPr defTabSz="829544">
              <a:buClr>
                <a:srgbClr val="000000"/>
              </a:buClr>
              <a:buSzPts val="1100"/>
            </a:pPr>
            <a:r>
              <a:rPr lang="en-GB" sz="1200" b="1" kern="0" dirty="0">
                <a:solidFill>
                  <a:srgbClr val="2D2E83"/>
                </a:solidFill>
                <a:latin typeface="Montserrat"/>
                <a:ea typeface="Montserrat"/>
                <a:cs typeface="Montserrat"/>
                <a:sym typeface="Montserrat"/>
              </a:rPr>
              <a:t>Some of our communities are amongst the most deprived nationally.</a:t>
            </a:r>
          </a:p>
          <a:p>
            <a:pPr defTabSz="829544">
              <a:buClr>
                <a:srgbClr val="000000"/>
              </a:buClr>
              <a:buSzPts val="1100"/>
            </a:pPr>
            <a:r>
              <a:rPr lang="en-GB" sz="1200" kern="0" dirty="0">
                <a:solidFill>
                  <a:srgbClr val="000000"/>
                </a:solidFill>
                <a:latin typeface="Montserrat"/>
                <a:ea typeface="Montserrat"/>
                <a:cs typeface="Montserrat"/>
                <a:sym typeface="Montserrat"/>
              </a:rPr>
              <a:t>Some communities in Ashfield, Mansfield, Newark and Sherwood are in the 10% most deprived areas in England.</a:t>
            </a:r>
          </a:p>
          <a:p>
            <a:pPr defTabSz="829544">
              <a:buClr>
                <a:srgbClr val="000000"/>
              </a:buClr>
            </a:pPr>
            <a:endParaRPr lang="en-GB" sz="800" kern="0" dirty="0">
              <a:solidFill>
                <a:srgbClr val="000000"/>
              </a:solidFill>
              <a:latin typeface="Montserrat"/>
              <a:ea typeface="Montserrat"/>
              <a:cs typeface="Montserrat"/>
              <a:sym typeface="Montserrat"/>
            </a:endParaRPr>
          </a:p>
          <a:p>
            <a:pPr defTabSz="829544">
              <a:buClr>
                <a:srgbClr val="000000"/>
              </a:buClr>
              <a:buSzPts val="1100"/>
            </a:pPr>
            <a:r>
              <a:rPr lang="en-GB" sz="1200" b="1" kern="0" dirty="0">
                <a:solidFill>
                  <a:srgbClr val="2D2E83"/>
                </a:solidFill>
                <a:latin typeface="Montserrat"/>
                <a:ea typeface="Montserrat"/>
                <a:cs typeface="Montserrat"/>
                <a:sym typeface="Montserrat"/>
              </a:rPr>
              <a:t>The two most deprived places in NN ICS have the greatest LTC prevalence.</a:t>
            </a:r>
          </a:p>
          <a:p>
            <a:pPr defTabSz="829544">
              <a:buClr>
                <a:srgbClr val="000000"/>
              </a:buClr>
              <a:buSzPts val="1100"/>
            </a:pPr>
            <a:r>
              <a:rPr lang="en-GB" sz="1200" kern="0" dirty="0">
                <a:solidFill>
                  <a:srgbClr val="000000"/>
                </a:solidFill>
                <a:latin typeface="Montserrat"/>
                <a:ea typeface="Montserrat"/>
                <a:cs typeface="Montserrat"/>
                <a:sym typeface="Montserrat"/>
              </a:rPr>
              <a:t>Mid-Nottinghamshire and City of Nottingham have the highest prevalence of hypertension, coronary heart disease (CHD) and diabetes.</a:t>
            </a:r>
          </a:p>
          <a:p>
            <a:pPr defTabSz="829544">
              <a:buClr>
                <a:srgbClr val="000000"/>
              </a:buClr>
              <a:buSzPts val="1100"/>
            </a:pPr>
            <a:endParaRPr lang="en-GB" sz="1200" b="1" kern="0" dirty="0">
              <a:solidFill>
                <a:srgbClr val="000000"/>
              </a:solidFill>
              <a:latin typeface="Montserrat"/>
              <a:ea typeface="Montserrat"/>
              <a:cs typeface="Montserrat"/>
              <a:sym typeface="Montserrat"/>
            </a:endParaRPr>
          </a:p>
          <a:p>
            <a:pPr marL="0" marR="0" lvl="0" indent="0" algn="l" defTabSz="829544" rtl="0" eaLnBrk="1" fontAlgn="auto" latinLnBrk="0" hangingPunct="1">
              <a:lnSpc>
                <a:spcPct val="100000"/>
              </a:lnSpc>
              <a:spcBef>
                <a:spcPts val="0"/>
              </a:spcBef>
              <a:spcAft>
                <a:spcPts val="0"/>
              </a:spcAft>
              <a:buClr>
                <a:srgbClr val="000000"/>
              </a:buClr>
              <a:buSzPts val="1100"/>
              <a:buFontTx/>
              <a:buNone/>
              <a:tabLst/>
              <a:defRPr/>
            </a:pPr>
            <a:r>
              <a:rPr lang="en-GB" sz="1200" b="1" u="sng" kern="0" dirty="0">
                <a:solidFill>
                  <a:srgbClr val="FFFFFF"/>
                </a:solidFill>
                <a:latin typeface="Montserrat Medium"/>
                <a:ea typeface="Montserrat Medium"/>
                <a:cs typeface="Montserrat Medium"/>
                <a:sym typeface="Montserrat Medium"/>
              </a:rPr>
              <a:t>…and the public want a shift towards prevention</a:t>
            </a:r>
          </a:p>
          <a:p>
            <a:pPr marL="0" marR="0" lvl="0" indent="0" algn="l" defTabSz="829544" rtl="0" eaLnBrk="1" fontAlgn="auto" latinLnBrk="0" hangingPunct="1">
              <a:lnSpc>
                <a:spcPct val="100000"/>
              </a:lnSpc>
              <a:spcBef>
                <a:spcPts val="0"/>
              </a:spcBef>
              <a:spcAft>
                <a:spcPts val="0"/>
              </a:spcAft>
              <a:buClr>
                <a:srgbClr val="000000"/>
              </a:buClr>
              <a:buSzPts val="1100"/>
              <a:buFontTx/>
              <a:buNone/>
              <a:tabLst/>
              <a:defRPr/>
            </a:pPr>
            <a:endParaRPr lang="en-GB" sz="1200" b="1" u="sng" kern="0" dirty="0">
              <a:solidFill>
                <a:srgbClr val="FFFFFF"/>
              </a:solidFill>
              <a:latin typeface="Montserrat Medium"/>
              <a:ea typeface="Montserrat Medium"/>
              <a:cs typeface="Montserrat Medium"/>
              <a:sym typeface="Montserrat Medium"/>
            </a:endParaRPr>
          </a:p>
          <a:p>
            <a:pPr marL="0" marR="0" lvl="0" indent="0" algn="l" defTabSz="829544" rtl="0" eaLnBrk="1" fontAlgn="auto" latinLnBrk="0" hangingPunct="1">
              <a:lnSpc>
                <a:spcPct val="100000"/>
              </a:lnSpc>
              <a:spcBef>
                <a:spcPts val="0"/>
              </a:spcBef>
              <a:spcAft>
                <a:spcPts val="0"/>
              </a:spcAft>
              <a:buClr>
                <a:srgbClr val="000000"/>
              </a:buClr>
              <a:buSzPts val="1100"/>
              <a:buFontTx/>
              <a:buNone/>
              <a:tabLst/>
              <a:defRPr/>
            </a:pPr>
            <a:r>
              <a:rPr lang="en-GB" sz="1200" kern="0" dirty="0">
                <a:solidFill>
                  <a:srgbClr val="000000"/>
                </a:solidFill>
                <a:latin typeface="Montserrat"/>
                <a:ea typeface="Montserrat"/>
                <a:cs typeface="Montserrat"/>
                <a:sym typeface="Montserrat"/>
              </a:rPr>
              <a:t>Source: 1. Summarised findings from ‘Public Perceptions of Health and Care’, a study by Health Foundation and Ipsos Mori</a:t>
            </a:r>
          </a:p>
          <a:p>
            <a:pPr marL="0" marR="0" lvl="0" indent="0" algn="l" defTabSz="829544" rtl="0" eaLnBrk="1" fontAlgn="auto" latinLnBrk="0" hangingPunct="1">
              <a:lnSpc>
                <a:spcPct val="100000"/>
              </a:lnSpc>
              <a:spcBef>
                <a:spcPts val="0"/>
              </a:spcBef>
              <a:spcAft>
                <a:spcPts val="0"/>
              </a:spcAft>
              <a:buClr>
                <a:srgbClr val="000000"/>
              </a:buClr>
              <a:buSzPts val="1100"/>
              <a:buFontTx/>
              <a:buNone/>
              <a:tabLst/>
              <a:defRPr/>
            </a:pPr>
            <a:endParaRPr lang="en-GB" sz="1200" b="1" u="sng" kern="0" dirty="0">
              <a:solidFill>
                <a:srgbClr val="FFFFFF"/>
              </a:solidFill>
              <a:latin typeface="Montserrat Medium"/>
              <a:ea typeface="Montserrat Medium"/>
              <a:cs typeface="Montserrat Medium"/>
              <a:sym typeface="Montserrat Medium"/>
            </a:endParaRPr>
          </a:p>
          <a:p>
            <a:pPr defTabSz="829544">
              <a:buClr>
                <a:srgbClr val="000000"/>
              </a:buClr>
              <a:buSzPts val="1100"/>
            </a:pPr>
            <a:endParaRPr lang="en-GB" sz="1200" b="1" kern="0" dirty="0">
              <a:solidFill>
                <a:srgbClr val="951B81"/>
              </a:solidFill>
              <a:latin typeface="Montserrat"/>
              <a:ea typeface="Montserrat"/>
              <a:cs typeface="Montserrat"/>
              <a:sym typeface="Montserrat"/>
            </a:endParaRPr>
          </a:p>
          <a:p>
            <a:pPr marL="0" lvl="0" indent="0" algn="l" rtl="0">
              <a:spcBef>
                <a:spcPts val="0"/>
              </a:spcBef>
              <a:spcAft>
                <a:spcPts val="0"/>
              </a:spcAft>
              <a:buNone/>
            </a:pPr>
            <a:endParaRPr lang="en-GB" dirty="0"/>
          </a:p>
        </p:txBody>
      </p:sp>
      <p:sp>
        <p:nvSpPr>
          <p:cNvPr id="154" name="Google Shape;154;g16921fbbed7_5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070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11</a:t>
            </a:fld>
            <a:endParaRPr lang="en-GB"/>
          </a:p>
        </p:txBody>
      </p:sp>
    </p:spTree>
    <p:extLst>
      <p:ext uri="{BB962C8B-B14F-4D97-AF65-F5344CB8AC3E}">
        <p14:creationId xmlns:p14="http://schemas.microsoft.com/office/powerpoint/2010/main" val="121587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12</a:t>
            </a:fld>
            <a:endParaRPr lang="en-GB"/>
          </a:p>
        </p:txBody>
      </p:sp>
    </p:spTree>
    <p:extLst>
      <p:ext uri="{BB962C8B-B14F-4D97-AF65-F5344CB8AC3E}">
        <p14:creationId xmlns:p14="http://schemas.microsoft.com/office/powerpoint/2010/main" val="58251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13</a:t>
            </a:fld>
            <a:endParaRPr lang="en-GB"/>
          </a:p>
        </p:txBody>
      </p:sp>
    </p:spTree>
    <p:extLst>
      <p:ext uri="{BB962C8B-B14F-4D97-AF65-F5344CB8AC3E}">
        <p14:creationId xmlns:p14="http://schemas.microsoft.com/office/powerpoint/2010/main" val="135296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2DFE5-0663-4960-8982-03E5A9F8B6E3}" type="slidenum">
              <a:rPr lang="en-GB" smtClean="0"/>
              <a:t>14</a:t>
            </a:fld>
            <a:endParaRPr lang="en-GB"/>
          </a:p>
        </p:txBody>
      </p:sp>
    </p:spTree>
    <p:extLst>
      <p:ext uri="{BB962C8B-B14F-4D97-AF65-F5344CB8AC3E}">
        <p14:creationId xmlns:p14="http://schemas.microsoft.com/office/powerpoint/2010/main" val="206808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E5B1-241E-443B-A1CF-49B7D9C05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ADA83D-17EB-42EF-BCAA-44BC334B7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49160A-775C-4AAA-AAE9-3D3D587852F8}"/>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37F89649-2C69-47F8-9548-8E319BB37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0D585E-6311-40EF-896D-960862BC6BD6}"/>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227903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0CB7-13D6-4ECE-9911-FCF8E68B5C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619139-6EC5-4226-988D-9EB5E26C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41FD9-81AA-4E12-BA49-6E14C30E84B9}"/>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8AD7B0CE-80B8-4B00-B6C3-503BD77AA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AAFC5-CBB1-4018-B4E6-9E453A03F15B}"/>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231581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527D1-8522-4DF0-B9E4-BE71ADE3CD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7FD7A-43F7-45F6-9564-D3AE6DABC5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47AEA7-F91A-4E34-8876-AEED5446EA41}"/>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A5BE562F-223B-43E7-BC6E-3789017EF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D75B1A-4C53-4712-A113-FFE2DFFE15D5}"/>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99108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85857"/>
              </a:buClr>
              <a:buSzPts val="2800"/>
              <a:buFont typeface="Arial"/>
              <a:buChar char="•"/>
              <a:defRPr sz="2800" b="0" i="0" u="none" strike="noStrike" cap="none">
                <a:solidFill>
                  <a:srgbClr val="585857"/>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rgbClr val="585857"/>
              </a:buClr>
              <a:buSzPts val="2400"/>
              <a:buFont typeface="Arial"/>
              <a:buChar char="•"/>
              <a:defRPr sz="2400" b="0" i="0" u="none" strike="noStrike" cap="none">
                <a:solidFill>
                  <a:srgbClr val="585857"/>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585857"/>
              </a:buClr>
              <a:buSzPts val="2000"/>
              <a:buFont typeface="Arial"/>
              <a:buChar char="•"/>
              <a:defRPr sz="2000" b="0" i="0" u="none" strike="noStrike" cap="none">
                <a:solidFill>
                  <a:srgbClr val="585857"/>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rgbClr val="585857"/>
              </a:buClr>
              <a:buSzPts val="1800"/>
              <a:buFont typeface="Arial"/>
              <a:buChar char="•"/>
              <a:defRPr sz="1800" b="0" i="0" u="none" strike="noStrike" cap="none">
                <a:solidFill>
                  <a:srgbClr val="585857"/>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rgbClr val="585857"/>
              </a:buClr>
              <a:buSzPts val="1800"/>
              <a:buFont typeface="Arial"/>
              <a:buChar char="•"/>
              <a:defRPr sz="1800" b="0" i="0" u="none" strike="noStrike" cap="none">
                <a:solidFill>
                  <a:srgbClr val="585857"/>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3"/>
          <p:cNvPicPr preferRelativeResize="0"/>
          <p:nvPr/>
        </p:nvPicPr>
        <p:blipFill rotWithShape="1">
          <a:blip r:embed="rId2">
            <a:alphaModFix/>
          </a:blip>
          <a:srcRect/>
          <a:stretch/>
        </p:blipFill>
        <p:spPr>
          <a:xfrm>
            <a:off x="8906933" y="524355"/>
            <a:ext cx="2625146" cy="921807"/>
          </a:xfrm>
          <a:prstGeom prst="rect">
            <a:avLst/>
          </a:prstGeom>
          <a:noFill/>
          <a:ln>
            <a:noFill/>
          </a:ln>
        </p:spPr>
      </p:pic>
      <p:sp>
        <p:nvSpPr>
          <p:cNvPr id="21" name="Google Shape;21;p3"/>
          <p:cNvSpPr txBox="1"/>
          <p:nvPr/>
        </p:nvSpPr>
        <p:spPr>
          <a:xfrm>
            <a:off x="838200" y="1189471"/>
            <a:ext cx="7149662" cy="40842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0" i="0" u="none" strike="noStrike" cap="none">
              <a:solidFill>
                <a:srgbClr val="36A6DE"/>
              </a:solidFill>
              <a:latin typeface="Montserrat"/>
              <a:ea typeface="Montserrat"/>
              <a:cs typeface="Montserrat"/>
              <a:sym typeface="Montserrat"/>
            </a:endParaRPr>
          </a:p>
        </p:txBody>
      </p:sp>
      <p:pic>
        <p:nvPicPr>
          <p:cNvPr id="22" name="Google Shape;22;p3"/>
          <p:cNvPicPr preferRelativeResize="0"/>
          <p:nvPr/>
        </p:nvPicPr>
        <p:blipFill rotWithShape="1">
          <a:blip r:embed="rId3">
            <a:alphaModFix/>
          </a:blip>
          <a:srcRect/>
          <a:stretch/>
        </p:blipFill>
        <p:spPr>
          <a:xfrm rot="10800000" flipH="1">
            <a:off x="-6375" y="1643625"/>
            <a:ext cx="4105390" cy="45700"/>
          </a:xfrm>
          <a:prstGeom prst="rect">
            <a:avLst/>
          </a:prstGeom>
          <a:noFill/>
          <a:ln>
            <a:noFill/>
          </a:ln>
        </p:spPr>
      </p:pic>
      <p:pic>
        <p:nvPicPr>
          <p:cNvPr id="23" name="Google Shape;23;p3"/>
          <p:cNvPicPr preferRelativeResize="0"/>
          <p:nvPr/>
        </p:nvPicPr>
        <p:blipFill rotWithShape="1">
          <a:blip r:embed="rId4">
            <a:alphaModFix/>
          </a:blip>
          <a:srcRect/>
          <a:stretch/>
        </p:blipFill>
        <p:spPr>
          <a:xfrm>
            <a:off x="-6375" y="6737875"/>
            <a:ext cx="12228179" cy="157450"/>
          </a:xfrm>
          <a:prstGeom prst="rect">
            <a:avLst/>
          </a:prstGeom>
          <a:noFill/>
          <a:ln>
            <a:noFill/>
          </a:ln>
        </p:spPr>
      </p:pic>
      <p:sp>
        <p:nvSpPr>
          <p:cNvPr id="24" name="Google Shape;24;p3"/>
          <p:cNvSpPr txBox="1">
            <a:spLocks noGrp="1"/>
          </p:cNvSpPr>
          <p:nvPr>
            <p:ph type="title"/>
          </p:nvPr>
        </p:nvSpPr>
        <p:spPr>
          <a:xfrm>
            <a:off x="838200" y="483958"/>
            <a:ext cx="7805468" cy="70551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85857"/>
              </a:buClr>
              <a:buSzPts val="2800"/>
              <a:buFont typeface="Montserrat"/>
              <a:buNone/>
              <a:defRPr sz="2800" b="1" i="0" u="none" strike="noStrike" cap="none">
                <a:solidFill>
                  <a:srgbClr val="58585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body" idx="2"/>
          </p:nvPr>
        </p:nvSpPr>
        <p:spPr>
          <a:xfrm>
            <a:off x="838200" y="1200313"/>
            <a:ext cx="7805468" cy="4084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6A6DE"/>
              </a:buClr>
              <a:buSzPts val="1800"/>
              <a:buFont typeface="Arial"/>
              <a:buNone/>
              <a:defRPr sz="1800" b="0" i="0" u="none" strike="noStrike" cap="none">
                <a:solidFill>
                  <a:srgbClr val="36A6DE"/>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3981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C32C2D-1C56-4AC7-A420-2E58525A3C7A}"/>
              </a:ext>
            </a:extLst>
          </p:cNvPr>
          <p:cNvPicPr>
            <a:picLocks noChangeAspect="1"/>
          </p:cNvPicPr>
          <p:nvPr userDrawn="1"/>
        </p:nvPicPr>
        <p:blipFill>
          <a:blip r:embed="rId2"/>
          <a:stretch>
            <a:fillRect/>
          </a:stretch>
        </p:blipFill>
        <p:spPr>
          <a:xfrm>
            <a:off x="8906933" y="524355"/>
            <a:ext cx="2625146" cy="921807"/>
          </a:xfrm>
          <a:prstGeom prst="rect">
            <a:avLst/>
          </a:prstGeom>
        </p:spPr>
      </p:pic>
      <p:sp>
        <p:nvSpPr>
          <p:cNvPr id="9" name="Title 1">
            <a:extLst>
              <a:ext uri="{FF2B5EF4-FFF2-40B4-BE49-F238E27FC236}">
                <a16:creationId xmlns:a16="http://schemas.microsoft.com/office/drawing/2014/main" id="{C27A9B09-87D7-4F91-BDF4-51CD46254FE8}"/>
              </a:ext>
            </a:extLst>
          </p:cNvPr>
          <p:cNvSpPr txBox="1">
            <a:spLocks/>
          </p:cNvSpPr>
          <p:nvPr userDrawn="1"/>
        </p:nvSpPr>
        <p:spPr>
          <a:xfrm>
            <a:off x="838200" y="1189471"/>
            <a:ext cx="7149662" cy="408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solidFill>
                <a:srgbClr val="36A6DE"/>
              </a:solidFill>
              <a:latin typeface="Montserrat" pitchFamily="2" charset="77"/>
            </a:endParaRPr>
          </a:p>
        </p:txBody>
      </p:sp>
      <p:pic>
        <p:nvPicPr>
          <p:cNvPr id="10" name="Picture 9">
            <a:extLst>
              <a:ext uri="{FF2B5EF4-FFF2-40B4-BE49-F238E27FC236}">
                <a16:creationId xmlns:a16="http://schemas.microsoft.com/office/drawing/2014/main" id="{CE59909D-5C0A-4E9C-A658-198DC225F797}"/>
              </a:ext>
            </a:extLst>
          </p:cNvPr>
          <p:cNvPicPr>
            <a:picLocks noChangeAspect="1"/>
          </p:cNvPicPr>
          <p:nvPr userDrawn="1"/>
        </p:nvPicPr>
        <p:blipFill>
          <a:blip r:embed="rId3"/>
          <a:stretch>
            <a:fillRect/>
          </a:stretch>
        </p:blipFill>
        <p:spPr>
          <a:xfrm flipV="1">
            <a:off x="-80871" y="1643615"/>
            <a:ext cx="4179905" cy="45719"/>
          </a:xfrm>
          <a:prstGeom prst="rect">
            <a:avLst/>
          </a:prstGeom>
        </p:spPr>
      </p:pic>
      <p:pic>
        <p:nvPicPr>
          <p:cNvPr id="12" name="Picture 11">
            <a:extLst>
              <a:ext uri="{FF2B5EF4-FFF2-40B4-BE49-F238E27FC236}">
                <a16:creationId xmlns:a16="http://schemas.microsoft.com/office/drawing/2014/main" id="{D6B7403C-BDAD-4B16-B3FA-8DB1F20C31D2}"/>
              </a:ext>
            </a:extLst>
          </p:cNvPr>
          <p:cNvPicPr>
            <a:picLocks noChangeAspect="1"/>
          </p:cNvPicPr>
          <p:nvPr userDrawn="1"/>
        </p:nvPicPr>
        <p:blipFill>
          <a:blip r:embed="rId4"/>
          <a:stretch>
            <a:fillRect/>
          </a:stretch>
        </p:blipFill>
        <p:spPr>
          <a:xfrm>
            <a:off x="-80871" y="6737884"/>
            <a:ext cx="12325088" cy="157438"/>
          </a:xfrm>
          <a:prstGeom prst="rect">
            <a:avLst/>
          </a:prstGeom>
        </p:spPr>
      </p:pic>
      <p:sp>
        <p:nvSpPr>
          <p:cNvPr id="14" name="Title Placeholder 1">
            <a:extLst>
              <a:ext uri="{FF2B5EF4-FFF2-40B4-BE49-F238E27FC236}">
                <a16:creationId xmlns:a16="http://schemas.microsoft.com/office/drawing/2014/main" id="{207EE737-A8E2-4977-BF9E-5A1311E6C60D}"/>
              </a:ext>
            </a:extLst>
          </p:cNvPr>
          <p:cNvSpPr>
            <a:spLocks noGrp="1"/>
          </p:cNvSpPr>
          <p:nvPr>
            <p:ph type="title"/>
          </p:nvPr>
        </p:nvSpPr>
        <p:spPr>
          <a:xfrm>
            <a:off x="838200" y="483958"/>
            <a:ext cx="7805468" cy="705513"/>
          </a:xfrm>
          <a:prstGeom prst="rect">
            <a:avLst/>
          </a:prstGeom>
        </p:spPr>
        <p:txBody>
          <a:bodyPr vert="horz" lIns="91440" tIns="45720" rIns="91440" bIns="45720" rtlCol="0" anchor="ctr">
            <a:normAutofit/>
          </a:bodyPr>
          <a:lstStyle>
            <a:lvl1pPr>
              <a:defRPr sz="2800" b="1">
                <a:solidFill>
                  <a:srgbClr val="585857"/>
                </a:solidFill>
                <a:latin typeface="Montserrat" panose="00000500000000000000" pitchFamily="2" charset="0"/>
              </a:defRPr>
            </a:lvl1p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163EB1A2-14FB-4BA6-9DED-D950176061B5}"/>
              </a:ext>
            </a:extLst>
          </p:cNvPr>
          <p:cNvSpPr>
            <a:spLocks noGrp="1"/>
          </p:cNvSpPr>
          <p:nvPr>
            <p:ph type="body" idx="10"/>
          </p:nvPr>
        </p:nvSpPr>
        <p:spPr>
          <a:xfrm>
            <a:off x="838200" y="1200313"/>
            <a:ext cx="7805468" cy="408426"/>
          </a:xfrm>
          <a:prstGeom prst="rect">
            <a:avLst/>
          </a:prstGeom>
        </p:spPr>
        <p:txBody>
          <a:bodyPr/>
          <a:lstStyle>
            <a:lvl1pPr marL="0" indent="0">
              <a:buNone/>
              <a:defRPr sz="1800">
                <a:solidFill>
                  <a:srgbClr val="36A6DE"/>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A0054134-CB89-4840-B61E-6420E40C558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585857"/>
                </a:solidFill>
                <a:latin typeface="Montserrat" panose="00000500000000000000" pitchFamily="2" charset="0"/>
              </a:defRPr>
            </a:lvl1pPr>
            <a:lvl2pPr>
              <a:defRPr>
                <a:solidFill>
                  <a:srgbClr val="585857"/>
                </a:solidFill>
                <a:latin typeface="Montserrat" panose="00000500000000000000" pitchFamily="2" charset="0"/>
              </a:defRPr>
            </a:lvl2pPr>
            <a:lvl3pPr>
              <a:defRPr>
                <a:solidFill>
                  <a:srgbClr val="585857"/>
                </a:solidFill>
                <a:latin typeface="Montserrat" panose="00000500000000000000" pitchFamily="2" charset="0"/>
              </a:defRPr>
            </a:lvl3pPr>
            <a:lvl4pPr>
              <a:defRPr>
                <a:solidFill>
                  <a:srgbClr val="585857"/>
                </a:solidFill>
                <a:latin typeface="Montserrat" panose="00000500000000000000" pitchFamily="2" charset="0"/>
              </a:defRPr>
            </a:lvl4pPr>
            <a:lvl5pPr>
              <a:defRPr>
                <a:solidFill>
                  <a:srgbClr val="585857"/>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506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21E0-5C62-45A5-80E7-106567BDA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7EF8C2-DC81-43EF-ACC4-0A19DCD52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9C8632-8F5D-433E-BBCD-5839893F29C5}"/>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AEDEC38E-49AD-4258-AD3B-823592640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A8B7C-40E2-40BD-B92D-0568F8B2A6B3}"/>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280888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7828-5F51-44C7-81A7-3C03467A8A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119A8-071F-469B-A1CD-260B643D2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C8CE6-918A-4EBE-999A-AC37B3B2B207}"/>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F3DAE8C2-959E-4068-834E-F11FF08B8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1D6648-54BB-4F06-94DE-B90262D53A35}"/>
              </a:ext>
            </a:extLst>
          </p:cNvPr>
          <p:cNvSpPr>
            <a:spLocks noGrp="1"/>
          </p:cNvSpPr>
          <p:nvPr>
            <p:ph type="sldNum" sz="quarter" idx="12"/>
          </p:nvPr>
        </p:nvSpPr>
        <p:spPr/>
        <p:txBody>
          <a:bodyPr/>
          <a:lstStyle/>
          <a:p>
            <a:fld id="{678299F7-82A6-4022-BC72-04044BB4D42F}" type="slidenum">
              <a:rPr lang="en-GB" smtClean="0"/>
              <a:t>‹#›</a:t>
            </a:fld>
            <a:endParaRPr lang="en-GB"/>
          </a:p>
        </p:txBody>
      </p:sp>
      <p:sp>
        <p:nvSpPr>
          <p:cNvPr id="7" name="TextBox 6">
            <a:extLst>
              <a:ext uri="{FF2B5EF4-FFF2-40B4-BE49-F238E27FC236}">
                <a16:creationId xmlns:a16="http://schemas.microsoft.com/office/drawing/2014/main" id="{E689AE78-3A57-456B-A2DE-B6A393657D85}"/>
              </a:ext>
            </a:extLst>
          </p:cNvPr>
          <p:cNvSpPr txBox="1"/>
          <p:nvPr userDrawn="1"/>
        </p:nvSpPr>
        <p:spPr>
          <a:xfrm rot="1250013">
            <a:off x="-51806" y="2635257"/>
            <a:ext cx="12284496" cy="1569660"/>
          </a:xfrm>
          <a:prstGeom prst="rect">
            <a:avLst/>
          </a:prstGeom>
          <a:noFill/>
        </p:spPr>
        <p:txBody>
          <a:bodyPr wrap="square" rtlCol="0">
            <a:spAutoFit/>
          </a:bodyPr>
          <a:lstStyle/>
          <a:p>
            <a:pPr algn="ctr"/>
            <a:r>
              <a:rPr lang="en-GB" sz="9600" dirty="0">
                <a:solidFill>
                  <a:schemeClr val="bg2">
                    <a:lumMod val="90000"/>
                  </a:schemeClr>
                </a:solidFill>
              </a:rPr>
              <a:t>DRAFT</a:t>
            </a:r>
          </a:p>
        </p:txBody>
      </p:sp>
    </p:spTree>
    <p:extLst>
      <p:ext uri="{BB962C8B-B14F-4D97-AF65-F5344CB8AC3E}">
        <p14:creationId xmlns:p14="http://schemas.microsoft.com/office/powerpoint/2010/main" val="3123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90AB-1555-4035-B941-7C13B3BB8F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38D7FF-7765-4292-AC77-71823B847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459F9-3436-4E72-AD40-3E784A23D2EA}"/>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332F48A0-ED9D-4F4F-8A62-0AA92F7204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5808B7-6364-44F3-BC9C-5B7A4BB1C741}"/>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63203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6D8F-38DF-4E26-8934-CEEBD28B85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E43D9-758B-4633-AEB3-5EC6DB8F98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645CEB-6032-46CC-80EC-796AF4B2CF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71D5CE-22B9-49A7-9E89-89F5C0770F97}"/>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6" name="Footer Placeholder 5">
            <a:extLst>
              <a:ext uri="{FF2B5EF4-FFF2-40B4-BE49-F238E27FC236}">
                <a16:creationId xmlns:a16="http://schemas.microsoft.com/office/drawing/2014/main" id="{FF775464-36E2-4025-B80B-B88B34D523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88CF6-F5C0-465A-B759-7DC56123C046}"/>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3887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BA74-18CC-4F67-8871-DD149637E5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D80348-EBFB-4B4A-8076-1907EE24D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D6541-2D1C-4921-8F17-E182E61C7A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F27BCC-47D1-4D68-B686-39E6A6920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D4602-56C1-455E-9529-9F3394E5E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FD7549-09F6-433C-B25F-9FC4594EA566}"/>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8" name="Footer Placeholder 7">
            <a:extLst>
              <a:ext uri="{FF2B5EF4-FFF2-40B4-BE49-F238E27FC236}">
                <a16:creationId xmlns:a16="http://schemas.microsoft.com/office/drawing/2014/main" id="{880451FF-62D6-4801-9B90-8764F122B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6DDBAF-4867-4630-B6E4-FDFEEFAC2448}"/>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127629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B8D0-D893-4793-86E0-A9B6ABE42F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B57A87-84B0-44ED-A955-7647D337EA92}"/>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4" name="Footer Placeholder 3">
            <a:extLst>
              <a:ext uri="{FF2B5EF4-FFF2-40B4-BE49-F238E27FC236}">
                <a16:creationId xmlns:a16="http://schemas.microsoft.com/office/drawing/2014/main" id="{228D12AA-6789-4940-B1CA-30780565FA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3EFED0-AB9A-41B7-B628-C1E5A94759E9}"/>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10545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EB21-3AFA-4CC4-B39A-8D2797A5E0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273D25-244E-4E68-8FDD-7ADFA06BF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4C0D23-59CB-4AE9-AAC4-DD2AFD7E9F09}"/>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C498A0FB-EFF4-4E64-809C-E459866BD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CB5A9B-6234-41D0-B5B2-95829BEA40D0}"/>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16358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5F637-BE06-49A1-9690-13639EF2F49F}"/>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3" name="Footer Placeholder 2">
            <a:extLst>
              <a:ext uri="{FF2B5EF4-FFF2-40B4-BE49-F238E27FC236}">
                <a16:creationId xmlns:a16="http://schemas.microsoft.com/office/drawing/2014/main" id="{6700475E-1717-4260-8317-E1A475A47A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1010F2-B892-49B9-9E36-BE1C33C36816}"/>
              </a:ext>
            </a:extLst>
          </p:cNvPr>
          <p:cNvSpPr>
            <a:spLocks noGrp="1"/>
          </p:cNvSpPr>
          <p:nvPr>
            <p:ph type="sldNum" sz="quarter" idx="12"/>
          </p:nvPr>
        </p:nvSpPr>
        <p:spPr/>
        <p:txBody>
          <a:bodyPr/>
          <a:lstStyle/>
          <a:p>
            <a:fld id="{678299F7-82A6-4022-BC72-04044BB4D42F}" type="slidenum">
              <a:rPr lang="en-GB" smtClean="0"/>
              <a:t>‹#›</a:t>
            </a:fld>
            <a:endParaRPr lang="en-GB"/>
          </a:p>
        </p:txBody>
      </p:sp>
      <p:sp>
        <p:nvSpPr>
          <p:cNvPr id="5" name="TextBox 4">
            <a:extLst>
              <a:ext uri="{FF2B5EF4-FFF2-40B4-BE49-F238E27FC236}">
                <a16:creationId xmlns:a16="http://schemas.microsoft.com/office/drawing/2014/main" id="{CF12DAE8-5969-4B04-84A3-3C1846C66EC8}"/>
              </a:ext>
            </a:extLst>
          </p:cNvPr>
          <p:cNvSpPr txBox="1"/>
          <p:nvPr userDrawn="1"/>
        </p:nvSpPr>
        <p:spPr>
          <a:xfrm rot="1250013">
            <a:off x="-51806" y="2635257"/>
            <a:ext cx="12284496" cy="1569660"/>
          </a:xfrm>
          <a:prstGeom prst="rect">
            <a:avLst/>
          </a:prstGeom>
          <a:noFill/>
        </p:spPr>
        <p:txBody>
          <a:bodyPr wrap="square" rtlCol="0">
            <a:spAutoFit/>
          </a:bodyPr>
          <a:lstStyle/>
          <a:p>
            <a:pPr algn="ctr"/>
            <a:r>
              <a:rPr lang="en-GB" sz="9600" dirty="0">
                <a:solidFill>
                  <a:schemeClr val="bg2">
                    <a:lumMod val="90000"/>
                  </a:schemeClr>
                </a:solidFill>
              </a:rPr>
              <a:t>DRAFT</a:t>
            </a:r>
          </a:p>
        </p:txBody>
      </p:sp>
    </p:spTree>
    <p:extLst>
      <p:ext uri="{BB962C8B-B14F-4D97-AF65-F5344CB8AC3E}">
        <p14:creationId xmlns:p14="http://schemas.microsoft.com/office/powerpoint/2010/main" val="487463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FE4E-A482-4ED8-8E03-16C7A2B37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3BE2CA-C14D-4D92-AA00-AB8C6983B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D492C-F040-4F28-A185-1B183DF42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0AC19-09F3-4418-9A7C-B7344313CA62}"/>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6" name="Footer Placeholder 5">
            <a:extLst>
              <a:ext uri="{FF2B5EF4-FFF2-40B4-BE49-F238E27FC236}">
                <a16:creationId xmlns:a16="http://schemas.microsoft.com/office/drawing/2014/main" id="{FDA60B5F-CE29-4D11-8BDA-9FC8261009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7D777-322F-4068-9F74-0068DC9727F2}"/>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197299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125F-1A4D-47CD-9F3E-9D00C74D3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C02229-CF71-40D9-B4C5-6732928A8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65B80F-366E-4F82-9465-8D697D9FC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DFEFB-2D9B-43A4-9B83-0798E82D1CE3}"/>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6" name="Footer Placeholder 5">
            <a:extLst>
              <a:ext uri="{FF2B5EF4-FFF2-40B4-BE49-F238E27FC236}">
                <a16:creationId xmlns:a16="http://schemas.microsoft.com/office/drawing/2014/main" id="{F042D5E5-DBE1-49E3-BCDB-9BA9CD83E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9220DB-2DB9-449D-A9FE-8E39E916929E}"/>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472265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CDDA-018A-4E79-A607-F263ADEAC2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A99E33-9BB7-44B6-8853-3E4907F51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3B2DA-2D85-479F-841C-9F690A6EEBA4}"/>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041AF416-B9FC-4FE4-B1A9-0F528250D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86214-9F80-41F1-9C68-05FC9416F7F0}"/>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1680625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0D95C-8203-4B7A-89F9-38C3858FD4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F8EFB9-E5AB-4E73-BB11-90AEB5C7C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BD6F0-7CE9-4184-B13B-AA98A7CAF33F}"/>
              </a:ext>
            </a:extLst>
          </p:cNvPr>
          <p:cNvSpPr>
            <a:spLocks noGrp="1"/>
          </p:cNvSpPr>
          <p:nvPr>
            <p:ph type="dt" sz="half" idx="10"/>
          </p:nvPr>
        </p:nvSpPr>
        <p:spPr/>
        <p:txBody>
          <a:body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C0D28BF2-3F21-43CA-9A2F-26FC041F88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33D37-A2F2-40C3-B89A-DAF4D81AF358}"/>
              </a:ext>
            </a:extLst>
          </p:cNvPr>
          <p:cNvSpPr>
            <a:spLocks noGrp="1"/>
          </p:cNvSpPr>
          <p:nvPr>
            <p:ph type="sldNum" sz="quarter" idx="12"/>
          </p:nvPr>
        </p:nvSpPr>
        <p:spPr/>
        <p:txBody>
          <a:bodyPr/>
          <a:lstStyle/>
          <a:p>
            <a:fld id="{678299F7-82A6-4022-BC72-04044BB4D42F}" type="slidenum">
              <a:rPr lang="en-GB" smtClean="0"/>
              <a:t>‹#›</a:t>
            </a:fld>
            <a:endParaRPr lang="en-GB"/>
          </a:p>
        </p:txBody>
      </p:sp>
    </p:spTree>
    <p:extLst>
      <p:ext uri="{BB962C8B-B14F-4D97-AF65-F5344CB8AC3E}">
        <p14:creationId xmlns:p14="http://schemas.microsoft.com/office/powerpoint/2010/main" val="394142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EC9A-1BA3-4E28-A0C9-329CE5536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4219DE-0588-4472-9F81-FCED2DAFA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1CD2CA-2E33-4F15-B794-2DEB40394FCF}"/>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032AB968-F958-44FE-8BBF-467EA3AEE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5047D-7AC1-4BD9-9999-AA4F80144C58}"/>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204573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695-FFC5-4983-A2FA-4D68B4914D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3FAFA-4A99-498C-A81C-CB2CEE5D32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6E860A-C0A5-42BC-9870-31ACA59048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C01509-A1DC-45DA-96F1-9337BA421FC3}"/>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6" name="Footer Placeholder 5">
            <a:extLst>
              <a:ext uri="{FF2B5EF4-FFF2-40B4-BE49-F238E27FC236}">
                <a16:creationId xmlns:a16="http://schemas.microsoft.com/office/drawing/2014/main" id="{14FB4A61-9771-486B-A4DF-E49535D622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330EE-8B04-4E2B-B5C6-835217740062}"/>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91325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D45FB-3BC7-4BDC-A4F3-F78BA82D53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C91E8-B4EB-40FD-B5BA-553A7F3A9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3B9C4-B0B6-4E86-BA4D-63804C947D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CDD0A6-7362-4848-983B-8D55E99D8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02F12-1EE3-41AB-BAF1-D0E8D2F13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D1021D-49EF-45FF-9BA3-C2540CD4A30F}"/>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8" name="Footer Placeholder 7">
            <a:extLst>
              <a:ext uri="{FF2B5EF4-FFF2-40B4-BE49-F238E27FC236}">
                <a16:creationId xmlns:a16="http://schemas.microsoft.com/office/drawing/2014/main" id="{A4525084-F9F1-4E0E-9230-73FAEE5296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74DABC-B6A4-417B-BD7B-6274BE8A3D2E}"/>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19213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67D8-AFD0-4A77-874D-2403CC52C2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18A7A9-2054-4706-A799-2C3E65775E0D}"/>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4" name="Footer Placeholder 3">
            <a:extLst>
              <a:ext uri="{FF2B5EF4-FFF2-40B4-BE49-F238E27FC236}">
                <a16:creationId xmlns:a16="http://schemas.microsoft.com/office/drawing/2014/main" id="{BF1B9ADB-9DD2-4333-9FFF-31CDA37478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6BF47F-D86A-46F5-A833-B98857AC5C44}"/>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318264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9FC49-A361-4CAA-B689-F66649A79360}"/>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3" name="Footer Placeholder 2">
            <a:extLst>
              <a:ext uri="{FF2B5EF4-FFF2-40B4-BE49-F238E27FC236}">
                <a16:creationId xmlns:a16="http://schemas.microsoft.com/office/drawing/2014/main" id="{954EBBD7-449C-4734-8437-45AE16EC2B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35BA7F-2239-45D0-82A2-B006946F334F}"/>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1409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1ECD-3F4B-4B23-9C55-7E518BB93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0FFE9A-DABD-4A7A-985B-E6A311EF6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536640-E789-4A76-BFC7-BF733E51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0D0A6-42F0-4CE8-99E4-1000D3479D75}"/>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6" name="Footer Placeholder 5">
            <a:extLst>
              <a:ext uri="{FF2B5EF4-FFF2-40B4-BE49-F238E27FC236}">
                <a16:creationId xmlns:a16="http://schemas.microsoft.com/office/drawing/2014/main" id="{989627B6-C3D6-47C6-AAB5-40BECC7E0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8A6593-4648-44E1-81AC-E9F038063C58}"/>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312653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042B-438C-4AB6-83CA-9BC1F3B3F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F35A26-7BD5-4B46-95DD-6413E0549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3D67DC-1566-4FE7-9B76-7F2CE7E13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EEFCD-ECBB-4E09-9E71-E98E166E9309}"/>
              </a:ext>
            </a:extLst>
          </p:cNvPr>
          <p:cNvSpPr>
            <a:spLocks noGrp="1"/>
          </p:cNvSpPr>
          <p:nvPr>
            <p:ph type="dt" sz="half" idx="10"/>
          </p:nvPr>
        </p:nvSpPr>
        <p:spPr/>
        <p:txBody>
          <a:bodyPr/>
          <a:lstStyle/>
          <a:p>
            <a:fld id="{43B0EA64-5478-486C-B635-7B6DB97FBB5A}" type="datetimeFigureOut">
              <a:rPr lang="en-GB" smtClean="0"/>
              <a:t>29/11/2022</a:t>
            </a:fld>
            <a:endParaRPr lang="en-GB"/>
          </a:p>
        </p:txBody>
      </p:sp>
      <p:sp>
        <p:nvSpPr>
          <p:cNvPr id="6" name="Footer Placeholder 5">
            <a:extLst>
              <a:ext uri="{FF2B5EF4-FFF2-40B4-BE49-F238E27FC236}">
                <a16:creationId xmlns:a16="http://schemas.microsoft.com/office/drawing/2014/main" id="{DD327D25-F92B-486D-9AB1-CAAEF56F0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B1AF17-CBAF-4395-A5AC-EEE92B6DB1DF}"/>
              </a:ext>
            </a:extLst>
          </p:cNvPr>
          <p:cNvSpPr>
            <a:spLocks noGrp="1"/>
          </p:cNvSpPr>
          <p:nvPr>
            <p:ph type="sldNum" sz="quarter" idx="12"/>
          </p:nvPr>
        </p:nvSpPr>
        <p:spPr/>
        <p:txBody>
          <a:bodyPr/>
          <a:lstStyle/>
          <a:p>
            <a:fld id="{2B4D8561-96FB-4F34-8C12-B7B0DA5235D3}" type="slidenum">
              <a:rPr lang="en-GB" smtClean="0"/>
              <a:t>‹#›</a:t>
            </a:fld>
            <a:endParaRPr lang="en-GB"/>
          </a:p>
        </p:txBody>
      </p:sp>
    </p:spTree>
    <p:extLst>
      <p:ext uri="{BB962C8B-B14F-4D97-AF65-F5344CB8AC3E}">
        <p14:creationId xmlns:p14="http://schemas.microsoft.com/office/powerpoint/2010/main" val="61202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4ECA33-FCD6-4AFD-812E-7DE44DE8D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CBCC1-DC3A-40A3-B314-E45D47EA8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E5C89-CF00-4E8A-9132-E4250A618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0EA64-5478-486C-B635-7B6DB97FBB5A}" type="datetimeFigureOut">
              <a:rPr lang="en-GB" smtClean="0"/>
              <a:t>29/11/2022</a:t>
            </a:fld>
            <a:endParaRPr lang="en-GB"/>
          </a:p>
        </p:txBody>
      </p:sp>
      <p:sp>
        <p:nvSpPr>
          <p:cNvPr id="5" name="Footer Placeholder 4">
            <a:extLst>
              <a:ext uri="{FF2B5EF4-FFF2-40B4-BE49-F238E27FC236}">
                <a16:creationId xmlns:a16="http://schemas.microsoft.com/office/drawing/2014/main" id="{13A205D9-0E2F-4EFA-84C1-82C551501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E8765F-8E4A-4708-A3B9-E7AE91BD3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D8561-96FB-4F34-8C12-B7B0DA5235D3}" type="slidenum">
              <a:rPr lang="en-GB" smtClean="0"/>
              <a:t>‹#›</a:t>
            </a:fld>
            <a:endParaRPr lang="en-GB"/>
          </a:p>
        </p:txBody>
      </p:sp>
    </p:spTree>
    <p:extLst>
      <p:ext uri="{BB962C8B-B14F-4D97-AF65-F5344CB8AC3E}">
        <p14:creationId xmlns:p14="http://schemas.microsoft.com/office/powerpoint/2010/main" val="422982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DC84A7-1F42-4264-A59D-0B34EAE15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C3645D-9874-4803-84B7-0857CC1DB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42E62-27C0-40F7-AE38-B1270A33F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C4D3-D04B-4530-9D2D-CB66D53AF81B}" type="datetimeFigureOut">
              <a:rPr lang="en-GB" smtClean="0"/>
              <a:t>29/11/2022</a:t>
            </a:fld>
            <a:endParaRPr lang="en-GB"/>
          </a:p>
        </p:txBody>
      </p:sp>
      <p:sp>
        <p:nvSpPr>
          <p:cNvPr id="5" name="Footer Placeholder 4">
            <a:extLst>
              <a:ext uri="{FF2B5EF4-FFF2-40B4-BE49-F238E27FC236}">
                <a16:creationId xmlns:a16="http://schemas.microsoft.com/office/drawing/2014/main" id="{6B8E7D08-08FA-484A-8BFE-F9BEC6142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348D14-319F-4F0E-ACB4-9A598FDD2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299F7-82A6-4022-BC72-04044BB4D42F}" type="slidenum">
              <a:rPr lang="en-GB" smtClean="0"/>
              <a:t>‹#›</a:t>
            </a:fld>
            <a:endParaRPr lang="en-GB"/>
          </a:p>
        </p:txBody>
      </p:sp>
    </p:spTree>
    <p:extLst>
      <p:ext uri="{BB962C8B-B14F-4D97-AF65-F5344CB8AC3E}">
        <p14:creationId xmlns:p14="http://schemas.microsoft.com/office/powerpoint/2010/main" val="74553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0" name="Rectangle 15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29DC1-9A5C-49E8-B948-AD40D11F9AD2}"/>
              </a:ext>
            </a:extLst>
          </p:cNvPr>
          <p:cNvSpPr>
            <a:spLocks noGrp="1"/>
          </p:cNvSpPr>
          <p:nvPr>
            <p:ph type="ctrTitle"/>
          </p:nvPr>
        </p:nvSpPr>
        <p:spPr>
          <a:xfrm>
            <a:off x="640080" y="320040"/>
            <a:ext cx="6692827" cy="3892669"/>
          </a:xfrm>
        </p:spPr>
        <p:txBody>
          <a:bodyPr>
            <a:normAutofit/>
          </a:bodyPr>
          <a:lstStyle/>
          <a:p>
            <a:pPr algn="l"/>
            <a:r>
              <a:rPr lang="en-GB" sz="6600">
                <a:latin typeface="Arial" panose="020B0604020202020204" pitchFamily="34" charset="0"/>
                <a:cs typeface="Arial" panose="020B0604020202020204" pitchFamily="34" charset="0"/>
              </a:rPr>
              <a:t>Bassetlaw Voices Workshop </a:t>
            </a:r>
          </a:p>
        </p:txBody>
      </p:sp>
      <p:sp>
        <p:nvSpPr>
          <p:cNvPr id="3" name="Subtitle 2">
            <a:extLst>
              <a:ext uri="{FF2B5EF4-FFF2-40B4-BE49-F238E27FC236}">
                <a16:creationId xmlns:a16="http://schemas.microsoft.com/office/drawing/2014/main" id="{9204063B-5230-4858-B91B-736670CB31FE}"/>
              </a:ext>
            </a:extLst>
          </p:cNvPr>
          <p:cNvSpPr>
            <a:spLocks noGrp="1"/>
          </p:cNvSpPr>
          <p:nvPr>
            <p:ph type="subTitle" idx="1"/>
          </p:nvPr>
        </p:nvSpPr>
        <p:spPr>
          <a:xfrm>
            <a:off x="640080" y="4631161"/>
            <a:ext cx="6692827" cy="1569486"/>
          </a:xfrm>
        </p:spPr>
        <p:txBody>
          <a:bodyPr>
            <a:normAutofit fontScale="92500"/>
          </a:bodyPr>
          <a:lstStyle/>
          <a:p>
            <a:pPr algn="l"/>
            <a:r>
              <a:rPr lang="en-GB" sz="2200" b="1" dirty="0">
                <a:latin typeface="Arial" panose="020B0604020202020204" pitchFamily="34" charset="0"/>
                <a:cs typeface="Arial" panose="020B0604020202020204" pitchFamily="34" charset="0"/>
              </a:rPr>
              <a:t>Victoria McGregor Riley</a:t>
            </a:r>
          </a:p>
          <a:p>
            <a:pPr algn="l"/>
            <a:r>
              <a:rPr lang="en-GB" sz="2200" b="1" dirty="0">
                <a:latin typeface="Arial" panose="020B0604020202020204" pitchFamily="34" charset="0"/>
                <a:cs typeface="Arial" panose="020B0604020202020204" pitchFamily="34" charset="0"/>
              </a:rPr>
              <a:t>Locality Director for Bassetlaw &amp; Mid Notts Place Based Partnerships </a:t>
            </a:r>
          </a:p>
          <a:p>
            <a:pPr algn="l"/>
            <a:r>
              <a:rPr lang="en-GB" sz="2200" b="1" dirty="0">
                <a:latin typeface="Arial" panose="020B0604020202020204" pitchFamily="34" charset="0"/>
                <a:cs typeface="Arial" panose="020B0604020202020204" pitchFamily="34" charset="0"/>
              </a:rPr>
              <a:t>Nottingham &amp; Nottinghamshire Integrated Care Board</a:t>
            </a:r>
          </a:p>
        </p:txBody>
      </p:sp>
      <p:sp>
        <p:nvSpPr>
          <p:cNvPr id="1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bassetlaw district with primary care network footprints">
            <a:extLst>
              <a:ext uri="{FF2B5EF4-FFF2-40B4-BE49-F238E27FC236}">
                <a16:creationId xmlns:a16="http://schemas.microsoft.com/office/drawing/2014/main" id="{4B3F13CA-1FCA-4F24-8386-6FBF22F36D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81544" y="1095387"/>
            <a:ext cx="4087368" cy="4430751"/>
          </a:xfrm>
          <a:prstGeom prst="rect">
            <a:avLst/>
          </a:prstGeom>
          <a:solidFill>
            <a:srgbClr val="FFFFFF">
              <a:shade val="85000"/>
            </a:srgbClr>
          </a:solidFill>
        </p:spPr>
      </p:pic>
    </p:spTree>
    <p:extLst>
      <p:ext uri="{BB962C8B-B14F-4D97-AF65-F5344CB8AC3E}">
        <p14:creationId xmlns:p14="http://schemas.microsoft.com/office/powerpoint/2010/main" val="35320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5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D5BE0F-53A2-4306-AA79-11D2D6285983}"/>
              </a:ext>
            </a:extLst>
          </p:cNvPr>
          <p:cNvSpPr>
            <a:spLocks noGrp="1"/>
          </p:cNvSpPr>
          <p:nvPr>
            <p:ph type="ctrTitle"/>
          </p:nvPr>
        </p:nvSpPr>
        <p:spPr>
          <a:xfrm>
            <a:off x="1524003" y="1999615"/>
            <a:ext cx="9144000" cy="2764028"/>
          </a:xfrm>
        </p:spPr>
        <p:txBody>
          <a:bodyPr anchor="ctr">
            <a:normAutofit/>
          </a:bodyPr>
          <a:lstStyle/>
          <a:p>
            <a:r>
              <a:rPr lang="en-GB" sz="4500">
                <a:latin typeface="Arial" panose="020B0604020202020204" pitchFamily="34" charset="0"/>
                <a:cs typeface="Arial" panose="020B0604020202020204" pitchFamily="34" charset="0"/>
              </a:rPr>
              <a:t>Bassetlaw Place Based Partnership within the Nottingham and Nottinghamshire ICS</a:t>
            </a:r>
          </a:p>
        </p:txBody>
      </p:sp>
      <p:sp>
        <p:nvSpPr>
          <p:cNvPr id="62" name="Rectangle 6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1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2CAC2-D749-4D1B-BFD0-9966182A7FF6}"/>
              </a:ext>
            </a:extLst>
          </p:cNvPr>
          <p:cNvSpPr>
            <a:spLocks noGrp="1"/>
          </p:cNvSpPr>
          <p:nvPr>
            <p:ph type="title"/>
          </p:nvPr>
        </p:nvSpPr>
        <p:spPr>
          <a:xfrm>
            <a:off x="838200" y="365125"/>
            <a:ext cx="10515600" cy="1325563"/>
          </a:xfrm>
        </p:spPr>
        <p:txBody>
          <a:bodyPr>
            <a:normAutofit/>
          </a:bodyPr>
          <a:lstStyle/>
          <a:p>
            <a:r>
              <a:rPr lang="en-GB" sz="4600" b="1" dirty="0"/>
              <a:t>Key roles of the Place-Based Partnerships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FB85A2-575C-4DB6-A6DB-EF7DC6F09FDB}"/>
              </a:ext>
            </a:extLst>
          </p:cNvPr>
          <p:cNvSpPr>
            <a:spLocks noGrp="1"/>
          </p:cNvSpPr>
          <p:nvPr>
            <p:ph idx="1"/>
          </p:nvPr>
        </p:nvSpPr>
        <p:spPr>
          <a:xfrm>
            <a:off x="838200" y="1929384"/>
            <a:ext cx="10515600" cy="4251960"/>
          </a:xfrm>
        </p:spPr>
        <p:txBody>
          <a:bodyPr>
            <a:normAutofit/>
          </a:bodyPr>
          <a:lstStyle/>
          <a:p>
            <a:pPr marL="0" indent="0">
              <a:buNone/>
            </a:pPr>
            <a:r>
              <a:rPr lang="en-GB" sz="2000" dirty="0"/>
              <a:t>• Develop and deliver community service transformation, bringing primary, social and community health services together to improve outcomes</a:t>
            </a:r>
          </a:p>
          <a:p>
            <a:pPr marL="0" indent="0">
              <a:buNone/>
            </a:pPr>
            <a:r>
              <a:rPr lang="en-GB" sz="2000" dirty="0"/>
              <a:t> • Develop population health management – understanding health needs and targeting interventions where they are most needed (health equity)</a:t>
            </a:r>
          </a:p>
          <a:p>
            <a:pPr marL="0" indent="0">
              <a:buNone/>
            </a:pPr>
            <a:r>
              <a:rPr lang="en-GB" sz="2000" dirty="0"/>
              <a:t> • Support general practice, including the development of additional and new roles </a:t>
            </a:r>
          </a:p>
          <a:p>
            <a:pPr marL="0" indent="0">
              <a:buNone/>
            </a:pPr>
            <a:r>
              <a:rPr lang="en-GB" sz="2000" dirty="0"/>
              <a:t>• Enable and help to coordinate the development of PCNs, incorporating local community partners</a:t>
            </a:r>
          </a:p>
          <a:p>
            <a:pPr marL="0" indent="0">
              <a:buNone/>
            </a:pPr>
            <a:r>
              <a:rPr lang="en-GB" sz="2000" dirty="0"/>
              <a:t> • Implement health interventions that improve inequalities (e.g. CORE20Plus5 – 20% most deprived areas and 5 biggest disease contributors to inequalities)</a:t>
            </a:r>
          </a:p>
          <a:p>
            <a:pPr marL="0" indent="0">
              <a:buNone/>
            </a:pPr>
            <a:r>
              <a:rPr lang="en-GB" sz="2000" dirty="0"/>
              <a:t> • Work with the ICB to integrate NHS and local government services and funding where this will improve outcomes</a:t>
            </a:r>
          </a:p>
          <a:p>
            <a:pPr marL="0" indent="0">
              <a:buNone/>
            </a:pPr>
            <a:r>
              <a:rPr lang="en-GB" sz="2000" dirty="0"/>
              <a:t> • Come together as partners with communities to codesign services and help to make citizens’ lives better </a:t>
            </a:r>
          </a:p>
        </p:txBody>
      </p:sp>
    </p:spTree>
    <p:extLst>
      <p:ext uri="{BB962C8B-B14F-4D97-AF65-F5344CB8AC3E}">
        <p14:creationId xmlns:p14="http://schemas.microsoft.com/office/powerpoint/2010/main" val="218488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D47B3-97DC-4857-9491-29B0E098E63D}"/>
              </a:ext>
            </a:extLst>
          </p:cNvPr>
          <p:cNvSpPr>
            <a:spLocks noGrp="1"/>
          </p:cNvSpPr>
          <p:nvPr>
            <p:ph type="title"/>
          </p:nvPr>
        </p:nvSpPr>
        <p:spPr>
          <a:xfrm>
            <a:off x="841248" y="548640"/>
            <a:ext cx="3600860" cy="5431536"/>
          </a:xfrm>
        </p:spPr>
        <p:txBody>
          <a:bodyPr>
            <a:normAutofit/>
          </a:bodyPr>
          <a:lstStyle/>
          <a:p>
            <a:r>
              <a:rPr lang="en-GB" sz="5400" dirty="0"/>
              <a:t>Community Insight Bassetlaw</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9BE032-7CD7-4F36-8BD2-C7C101D55364}"/>
              </a:ext>
            </a:extLst>
          </p:cNvPr>
          <p:cNvSpPr>
            <a:spLocks noGrp="1"/>
          </p:cNvSpPr>
          <p:nvPr>
            <p:ph idx="1"/>
          </p:nvPr>
        </p:nvSpPr>
        <p:spPr>
          <a:xfrm>
            <a:off x="5126418" y="1385329"/>
            <a:ext cx="7065582" cy="5910475"/>
          </a:xfrm>
        </p:spPr>
        <p:txBody>
          <a:bodyPr anchor="ctr">
            <a:normAutofit/>
          </a:bodyPr>
          <a:lstStyle/>
          <a:p>
            <a:pPr>
              <a:lnSpc>
                <a:spcPct val="107000"/>
              </a:lnSpc>
              <a:spcAft>
                <a:spcPts val="800"/>
              </a:spcAft>
            </a:pPr>
            <a:r>
              <a:rPr lang="en-GB" sz="2200" dirty="0">
                <a:effectLst/>
                <a:latin typeface="Arial Unicode MS" panose="020B0604020202020204"/>
                <a:ea typeface="Arial Unicode MS" panose="020B0604020202020204"/>
                <a:cs typeface="Times New Roman" panose="02020603050405020304" pitchFamily="18" charset="0"/>
              </a:rPr>
              <a:t>There are 118,280 people living in Bassetlaw- </a:t>
            </a:r>
            <a:r>
              <a:rPr lang="en-GB" sz="2200" dirty="0">
                <a:solidFill>
                  <a:srgbClr val="000000"/>
                </a:solidFill>
                <a:effectLst/>
                <a:latin typeface="Arial Unicode MS" panose="020B0604020202020204"/>
                <a:ea typeface="Arial Unicode MS" panose="020B0604020202020204"/>
                <a:cs typeface="Times New Roman" panose="02020603050405020304" pitchFamily="18" charset="0"/>
              </a:rPr>
              <a:t>8% of the population live within the 10% most deprived areas </a:t>
            </a:r>
            <a:r>
              <a:rPr lang="en-GB" sz="2200" dirty="0">
                <a:solidFill>
                  <a:srgbClr val="000000"/>
                </a:solidFill>
                <a:latin typeface="Arial Unicode MS" panose="020B0604020202020204"/>
                <a:ea typeface="Arial Unicode MS" panose="020B0604020202020204"/>
                <a:cs typeface="Times New Roman" panose="02020603050405020304" pitchFamily="18" charset="0"/>
              </a:rPr>
              <a:t>across</a:t>
            </a:r>
            <a:r>
              <a:rPr lang="en-GB" sz="2200" dirty="0">
                <a:solidFill>
                  <a:srgbClr val="000000"/>
                </a:solidFill>
                <a:effectLst/>
                <a:latin typeface="Arial Unicode MS" panose="020B0604020202020204"/>
                <a:ea typeface="Arial Unicode MS" panose="020B0604020202020204"/>
                <a:cs typeface="Times New Roman" panose="02020603050405020304" pitchFamily="18" charset="0"/>
              </a:rPr>
              <a:t> England and 20% live in 20% most deprived areas </a:t>
            </a:r>
            <a:endParaRPr lang="en-GB" sz="2200" dirty="0">
              <a:effectLst/>
              <a:latin typeface="Arial Unicode MS" panose="020B0604020202020204"/>
              <a:ea typeface="Times New Roman" panose="02020603050405020304" pitchFamily="18" charset="0"/>
              <a:cs typeface="Times New Roman" panose="02020603050405020304" pitchFamily="18" charset="0"/>
            </a:endParaRPr>
          </a:p>
          <a:p>
            <a:r>
              <a:rPr lang="en-GB" sz="2200" dirty="0">
                <a:effectLst/>
                <a:latin typeface="Arial Unicode MS" panose="020B0604020202020204"/>
                <a:ea typeface="Arial Unicode MS" panose="020B0604020202020204"/>
                <a:cs typeface="Times New Roman" panose="02020603050405020304" pitchFamily="18" charset="0"/>
              </a:rPr>
              <a:t> There are 30,700 children and young people within Bassetlaw,16% (0-19) live in relative low-income households, compared with 19% across England. </a:t>
            </a:r>
            <a:r>
              <a:rPr lang="en-GB" sz="2200" dirty="0">
                <a:solidFill>
                  <a:srgbClr val="000000"/>
                </a:solidFill>
                <a:effectLst/>
                <a:latin typeface="Arial Unicode MS" panose="020B0604020202020204"/>
                <a:ea typeface="Arial Unicode MS" panose="020B0604020202020204"/>
                <a:cs typeface="Times New Roman" panose="02020603050405020304" pitchFamily="18" charset="0"/>
              </a:rPr>
              <a:t>12% live within absolute low income households</a:t>
            </a:r>
            <a:r>
              <a:rPr lang="en-GB" sz="2200" dirty="0">
                <a:solidFill>
                  <a:srgbClr val="000000"/>
                </a:solidFill>
                <a:latin typeface="Arial Unicode MS" panose="020B0604020202020204"/>
                <a:ea typeface="Arial Unicode MS" panose="020B0604020202020204"/>
                <a:cs typeface="Times New Roman" panose="02020603050405020304" pitchFamily="18" charset="0"/>
              </a:rPr>
              <a:t> </a:t>
            </a:r>
            <a:r>
              <a:rPr lang="en-GB" sz="2200" dirty="0">
                <a:solidFill>
                  <a:srgbClr val="000000"/>
                </a:solidFill>
                <a:effectLst/>
                <a:latin typeface="Arial Unicode MS" panose="020B0604020202020204"/>
                <a:ea typeface="Arial Unicode MS" panose="020B0604020202020204"/>
                <a:cs typeface="Times New Roman" panose="02020603050405020304" pitchFamily="18" charset="0"/>
              </a:rPr>
              <a:t>compared 15.4 across England. </a:t>
            </a:r>
            <a:endParaRPr lang="en-GB" sz="2200" dirty="0">
              <a:effectLst/>
              <a:latin typeface="Arial Unicode MS"/>
              <a:ea typeface="Arial Unicode MS"/>
              <a:cs typeface="Times New Roman" panose="02020603050405020304" pitchFamily="18" charset="0"/>
            </a:endParaRPr>
          </a:p>
          <a:p>
            <a:r>
              <a:rPr lang="en-GB" sz="2200" dirty="0">
                <a:effectLst/>
                <a:latin typeface="Arial Unicode MS"/>
                <a:ea typeface="Arial Unicode MS"/>
                <a:cs typeface="Times New Roman" panose="02020603050405020304" pitchFamily="18" charset="0"/>
              </a:rPr>
              <a:t>1% of households lack central heating in Bassetlaw September 2022 compared with 3% across England</a:t>
            </a:r>
          </a:p>
          <a:p>
            <a:pPr marL="0" indent="0">
              <a:buNone/>
            </a:pPr>
            <a:endParaRPr lang="en-GB" sz="2200" dirty="0">
              <a:effectLst/>
              <a:latin typeface="Arial Unicode MS" panose="020B0604020202020204"/>
              <a:ea typeface="Times New Roman" panose="02020603050405020304" pitchFamily="18" charset="0"/>
              <a:cs typeface="Times New Roman" panose="02020603050405020304" pitchFamily="18" charset="0"/>
            </a:endParaRPr>
          </a:p>
          <a:p>
            <a:r>
              <a:rPr lang="en-GB" sz="2200" dirty="0">
                <a:effectLst/>
                <a:latin typeface="Arial Unicode MS" panose="020B0604020202020204"/>
                <a:ea typeface="Arial Unicode MS" panose="020B0604020202020204"/>
                <a:cs typeface="Times New Roman" panose="02020603050405020304" pitchFamily="18" charset="0"/>
              </a:rPr>
              <a:t>The overall crime rate is higher than the average across England</a:t>
            </a:r>
          </a:p>
          <a:p>
            <a:pPr marL="0" indent="0">
              <a:buNone/>
            </a:pPr>
            <a:endParaRPr lang="en-GB" sz="2200" dirty="0">
              <a:effectLst/>
              <a:latin typeface="Arial Unicode MS"/>
              <a:ea typeface="Times New Roman" panose="02020603050405020304" pitchFamily="18" charset="0"/>
              <a:cs typeface="Times New Roman" panose="02020603050405020304" pitchFamily="18" charset="0"/>
            </a:endParaRPr>
          </a:p>
          <a:p>
            <a:endParaRPr lang="en-GB" sz="2200" dirty="0">
              <a:effectLst/>
              <a:latin typeface="Arial Unicode MS"/>
              <a:ea typeface="Times New Roman" panose="02020603050405020304" pitchFamily="18" charset="0"/>
              <a:cs typeface="Times New Roman" panose="02020603050405020304" pitchFamily="18" charset="0"/>
            </a:endParaRPr>
          </a:p>
          <a:p>
            <a:endParaRPr lang="en-GB" sz="2200" dirty="0">
              <a:effectLst/>
              <a:latin typeface="Arial Unicode MS"/>
              <a:ea typeface="Times New Roman" panose="02020603050405020304" pitchFamily="18" charset="0"/>
              <a:cs typeface="Times New Roman" panose="02020603050405020304" pitchFamily="18" charset="0"/>
            </a:endParaRPr>
          </a:p>
          <a:p>
            <a:endParaRPr lang="en-GB" sz="2200" dirty="0"/>
          </a:p>
        </p:txBody>
      </p:sp>
    </p:spTree>
    <p:extLst>
      <p:ext uri="{BB962C8B-B14F-4D97-AF65-F5344CB8AC3E}">
        <p14:creationId xmlns:p14="http://schemas.microsoft.com/office/powerpoint/2010/main" val="185935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452F8-1EB7-4DEC-9953-FB4C9FA7FD78}"/>
              </a:ext>
            </a:extLst>
          </p:cNvPr>
          <p:cNvSpPr>
            <a:spLocks noGrp="1"/>
          </p:cNvSpPr>
          <p:nvPr>
            <p:ph type="title"/>
          </p:nvPr>
        </p:nvSpPr>
        <p:spPr>
          <a:xfrm>
            <a:off x="841248" y="548640"/>
            <a:ext cx="3600860" cy="5431536"/>
          </a:xfrm>
        </p:spPr>
        <p:txBody>
          <a:bodyPr>
            <a:normAutofit/>
          </a:bodyPr>
          <a:lstStyle/>
          <a:p>
            <a:r>
              <a:rPr lang="en-GB" sz="5400" dirty="0"/>
              <a:t>Community Insight Bassetlaw</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FF55E4-3FD3-4305-B6FF-4E8C87D75CB9}"/>
              </a:ext>
            </a:extLst>
          </p:cNvPr>
          <p:cNvSpPr>
            <a:spLocks noGrp="1"/>
          </p:cNvSpPr>
          <p:nvPr>
            <p:ph idx="1"/>
          </p:nvPr>
        </p:nvSpPr>
        <p:spPr>
          <a:xfrm>
            <a:off x="4955945" y="543098"/>
            <a:ext cx="7213549" cy="5613182"/>
          </a:xfrm>
        </p:spPr>
        <p:txBody>
          <a:bodyPr anchor="ctr">
            <a:normAutofit fontScale="92500" lnSpcReduction="20000"/>
          </a:bodyPr>
          <a:lstStyle/>
          <a:p>
            <a:r>
              <a:rPr lang="en-GB" sz="2400" dirty="0">
                <a:effectLst/>
                <a:latin typeface="Arial Unicode MS"/>
                <a:ea typeface="Arial Unicode MS"/>
                <a:cs typeface="Times New Roman" panose="02020603050405020304" pitchFamily="18" charset="0"/>
              </a:rPr>
              <a:t>22% of people have a limiting long-term illness in Bassetlaw September 2022 compared with 18% across England</a:t>
            </a:r>
          </a:p>
          <a:p>
            <a:pPr marL="0" indent="0">
              <a:buNone/>
            </a:pPr>
            <a:endParaRPr lang="en-GB" sz="2400" dirty="0">
              <a:effectLst/>
              <a:latin typeface="Arial Unicode MS" panose="020B0604020202020204"/>
              <a:ea typeface="Times New Roman" panose="02020603050405020304" pitchFamily="18" charset="0"/>
              <a:cs typeface="Times New Roman" panose="02020603050405020304" pitchFamily="18" charset="0"/>
            </a:endParaRPr>
          </a:p>
          <a:p>
            <a:r>
              <a:rPr lang="en-GB" sz="2400" dirty="0">
                <a:effectLst/>
                <a:latin typeface="Arial Unicode MS" panose="020B0604020202020204"/>
                <a:ea typeface="Times New Roman" panose="02020603050405020304" pitchFamily="18" charset="0"/>
                <a:cs typeface="Times New Roman" panose="02020603050405020304" pitchFamily="18" charset="0"/>
              </a:rPr>
              <a:t>28% of people have no qualifications in Bassetlaw September 2022 compared with 22% across England</a:t>
            </a:r>
          </a:p>
          <a:p>
            <a:pPr marL="0" indent="0">
              <a:buNone/>
            </a:pPr>
            <a:endParaRPr lang="en-GB" sz="2400" dirty="0">
              <a:effectLst/>
              <a:latin typeface="Arial Unicode MS" panose="020B0604020202020204"/>
              <a:ea typeface="Times New Roman" panose="02020603050405020304" pitchFamily="18" charset="0"/>
              <a:cs typeface="Times New Roman" panose="02020603050405020304" pitchFamily="18" charset="0"/>
            </a:endParaRPr>
          </a:p>
          <a:p>
            <a:r>
              <a:rPr lang="en-GB" sz="2400" dirty="0">
                <a:effectLst/>
                <a:latin typeface="Arial Unicode MS" panose="020B0604020202020204"/>
                <a:ea typeface="PMingLiU" panose="020B0604030504040204" pitchFamily="18" charset="-120"/>
                <a:cs typeface="Times New Roman" panose="02020603050405020304" pitchFamily="18" charset="0"/>
              </a:rPr>
              <a:t>38% people aged 16-74 are in full-time employment in Bassetlaw September 2022 compared with 39% across England</a:t>
            </a:r>
          </a:p>
          <a:p>
            <a:pPr marL="0" indent="0">
              <a:buNone/>
            </a:pPr>
            <a:endParaRPr lang="en-GB" sz="2400" dirty="0">
              <a:latin typeface="Arial Unicode MS"/>
              <a:ea typeface="PMingLiU" panose="020B0604030504040204" pitchFamily="18" charset="-120"/>
              <a:cs typeface="Times New Roman" panose="02020603050405020304" pitchFamily="18" charset="0"/>
            </a:endParaRPr>
          </a:p>
          <a:p>
            <a:r>
              <a:rPr lang="en-GB" sz="2400" dirty="0">
                <a:effectLst/>
                <a:latin typeface="Arial Unicode MS" panose="020B0604020202020204"/>
                <a:ea typeface="Times New Roman" panose="02020603050405020304" pitchFamily="18" charset="0"/>
                <a:cs typeface="Times New Roman" panose="02020603050405020304" pitchFamily="18" charset="0"/>
              </a:rPr>
              <a:t>20% of households have no car in Bassetlaw September 2022 compared with 26% across England</a:t>
            </a:r>
          </a:p>
          <a:p>
            <a:pPr marL="0" indent="0">
              <a:buNone/>
            </a:pPr>
            <a:endParaRPr lang="en-GB" sz="2400" dirty="0">
              <a:effectLst/>
              <a:latin typeface="Arial Unicode MS" panose="020B0604020202020204"/>
              <a:ea typeface="Times New Roman" panose="02020603050405020304" pitchFamily="18" charset="0"/>
              <a:cs typeface="Times New Roman" panose="02020603050405020304" pitchFamily="18" charset="0"/>
            </a:endParaRPr>
          </a:p>
          <a:p>
            <a:r>
              <a:rPr lang="en-GB" sz="2400" dirty="0">
                <a:effectLst/>
                <a:latin typeface="Arial Unicode MS" panose="020B0604020202020204"/>
                <a:ea typeface="Times New Roman" panose="02020603050405020304" pitchFamily="18" charset="0"/>
                <a:cs typeface="Times New Roman" panose="02020603050405020304" pitchFamily="18" charset="0"/>
              </a:rPr>
              <a:t>The % of people 'satisfied with their neighbourhood' (73.5%) is lower than the average across England (79.3%)</a:t>
            </a:r>
          </a:p>
          <a:p>
            <a:endParaRPr lang="en-GB" sz="2200" dirty="0"/>
          </a:p>
        </p:txBody>
      </p:sp>
    </p:spTree>
    <p:extLst>
      <p:ext uri="{BB962C8B-B14F-4D97-AF65-F5344CB8AC3E}">
        <p14:creationId xmlns:p14="http://schemas.microsoft.com/office/powerpoint/2010/main" val="286288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AD3A-98BE-40D2-8495-375384E93C47}"/>
              </a:ext>
            </a:extLst>
          </p:cNvPr>
          <p:cNvSpPr>
            <a:spLocks noGrp="1"/>
          </p:cNvSpPr>
          <p:nvPr>
            <p:ph type="title"/>
          </p:nvPr>
        </p:nvSpPr>
        <p:spPr>
          <a:xfrm>
            <a:off x="619379" y="680289"/>
            <a:ext cx="3418659" cy="5583148"/>
          </a:xfrm>
        </p:spPr>
        <p:txBody>
          <a:bodyPr anchor="ctr">
            <a:normAutofit/>
          </a:bodyPr>
          <a:lstStyle/>
          <a:p>
            <a:r>
              <a:rPr lang="en-GB" sz="5400" dirty="0"/>
              <a:t>Health of Bassetlaw</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F18B18-52AE-4ED9-A368-3DE7AEF1D473}"/>
              </a:ext>
            </a:extLst>
          </p:cNvPr>
          <p:cNvSpPr txBox="1"/>
          <p:nvPr/>
        </p:nvSpPr>
        <p:spPr>
          <a:xfrm>
            <a:off x="4437963" y="240209"/>
            <a:ext cx="7609744" cy="6463308"/>
          </a:xfrm>
          <a:prstGeom prst="rect">
            <a:avLst/>
          </a:prstGeom>
          <a:noFill/>
        </p:spPr>
        <p:txBody>
          <a:bodyPr wrap="square" rtlCol="0">
            <a:spAutoFit/>
          </a:bodyPr>
          <a:lstStyle/>
          <a:p>
            <a:endParaRPr lang="en-GB" sz="2200" b="0" i="0" dirty="0">
              <a:latin typeface="Arial Unicode MS"/>
            </a:endParaRPr>
          </a:p>
          <a:p>
            <a:pPr marL="285750" indent="-285750">
              <a:buFont typeface="Arial" panose="020B0604020202020204" pitchFamily="34" charset="0"/>
              <a:buChar char="•"/>
            </a:pPr>
            <a:r>
              <a:rPr lang="en-GB" sz="2200" b="0" i="0" dirty="0">
                <a:latin typeface="Arial Unicode MS"/>
              </a:rPr>
              <a:t>Life expectancy for both men and women is lower than the England average- with even lower rates of 8.7 years for men and 6.9 years for women in the most deprived areas compared </a:t>
            </a:r>
            <a:r>
              <a:rPr lang="en-GB" sz="2200" kern="1200" dirty="0">
                <a:solidFill>
                  <a:srgbClr val="000000"/>
                </a:solidFill>
                <a:effectLst/>
                <a:latin typeface="Arial Unicode MS" panose="020B0604020202020204"/>
              </a:rPr>
              <a:t>most affluent areas </a:t>
            </a:r>
            <a:r>
              <a:rPr lang="en-GB" sz="2200" b="0" i="0" dirty="0">
                <a:latin typeface="Arial Unicode MS" panose="020B0604020202020204"/>
              </a:rPr>
              <a:t>of Bassetlaw </a:t>
            </a:r>
          </a:p>
          <a:p>
            <a:pPr marL="285750" indent="-285750">
              <a:buFont typeface="Arial" panose="020B0604020202020204" pitchFamily="34" charset="0"/>
              <a:buChar char="•"/>
            </a:pPr>
            <a:endParaRPr lang="en-US" sz="2200" dirty="0">
              <a:latin typeface="Arial Unicode MS"/>
            </a:endParaRPr>
          </a:p>
          <a:p>
            <a:pPr marL="285750" indent="-285750">
              <a:buFont typeface="Arial" panose="020B0604020202020204" pitchFamily="34" charset="0"/>
              <a:buChar char="•"/>
            </a:pPr>
            <a:r>
              <a:rPr lang="en-GB" sz="2200" dirty="0">
                <a:effectLst/>
                <a:latin typeface="Arial Unicode MS"/>
                <a:ea typeface="Calibri" panose="020F0502020204030204" pitchFamily="34" charset="0"/>
                <a:cs typeface="Times New Roman" panose="02020603050405020304" pitchFamily="18" charset="0"/>
              </a:rPr>
              <a:t>Bassetlaw has higher rates of childhood obesity at 23.7% in compassion to the England average at 21%  </a:t>
            </a:r>
          </a:p>
          <a:p>
            <a:pPr marL="285750" indent="-285750">
              <a:buFont typeface="Arial" panose="020B0604020202020204" pitchFamily="34" charset="0"/>
              <a:buChar char="•"/>
            </a:pPr>
            <a:endParaRPr lang="en-GB" sz="2200" dirty="0">
              <a:latin typeface="Arial Unicode MS"/>
            </a:endParaRPr>
          </a:p>
          <a:p>
            <a:pPr marL="285750" indent="-285750">
              <a:buFont typeface="Arial" panose="020B0604020202020204" pitchFamily="34" charset="0"/>
              <a:buChar char="•"/>
            </a:pPr>
            <a:r>
              <a:rPr lang="en-GB" sz="2200" b="0" i="0" dirty="0">
                <a:effectLst/>
                <a:latin typeface="Arial Unicode MS"/>
              </a:rPr>
              <a:t>Estimated levels of excess weight in adults (aged 18+) are worse than the England average. </a:t>
            </a:r>
            <a:endParaRPr lang="en-GB" sz="2200" dirty="0">
              <a:latin typeface="Arial Unicode MS"/>
            </a:endParaRPr>
          </a:p>
          <a:p>
            <a:pPr marL="285750" indent="-285750">
              <a:buFont typeface="Arial" panose="020B0604020202020204" pitchFamily="34" charset="0"/>
              <a:buChar char="•"/>
            </a:pPr>
            <a:endParaRPr lang="en-GB" sz="2200" dirty="0">
              <a:latin typeface="Arial Unicode MS"/>
            </a:endParaRPr>
          </a:p>
          <a:p>
            <a:pPr marL="285750" indent="-285750">
              <a:buFont typeface="Arial" panose="020B0604020202020204" pitchFamily="34" charset="0"/>
              <a:buChar char="•"/>
            </a:pPr>
            <a:r>
              <a:rPr lang="en-GB" sz="2200" b="0" i="0" dirty="0">
                <a:latin typeface="Arial Unicode MS"/>
              </a:rPr>
              <a:t> Levels of breastfeeding and smoking in pregnancy are worse than the England average.</a:t>
            </a:r>
          </a:p>
          <a:p>
            <a:pPr marL="285750" indent="-285750">
              <a:buFont typeface="Arial" panose="020B0604020202020204" pitchFamily="34" charset="0"/>
              <a:buChar char="•"/>
            </a:pPr>
            <a:endParaRPr lang="en-GB" sz="2200" b="0" i="0" dirty="0">
              <a:latin typeface="Arial Unicode MS"/>
            </a:endParaRPr>
          </a:p>
          <a:p>
            <a:pPr marL="285750" indent="-285750">
              <a:buFont typeface="Arial" panose="020B0604020202020204" pitchFamily="34" charset="0"/>
              <a:buChar char="•"/>
            </a:pPr>
            <a:r>
              <a:rPr lang="en-GB" sz="2200" dirty="0">
                <a:effectLst/>
                <a:latin typeface="Arial Unicode MS"/>
                <a:ea typeface="Calibri" panose="020F0502020204030204" pitchFamily="34" charset="0"/>
                <a:cs typeface="Times New Roman" panose="02020603050405020304" pitchFamily="18" charset="0"/>
              </a:rPr>
              <a:t>Bassetlaw has a significantly higher rates of suicide at 14.6% per 100,000 population in comparison England average 10.4% </a:t>
            </a:r>
          </a:p>
          <a:p>
            <a:endParaRPr lang="en-GB" dirty="0"/>
          </a:p>
        </p:txBody>
      </p:sp>
    </p:spTree>
    <p:extLst>
      <p:ext uri="{BB962C8B-B14F-4D97-AF65-F5344CB8AC3E}">
        <p14:creationId xmlns:p14="http://schemas.microsoft.com/office/powerpoint/2010/main" val="301544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5BE0F-53A2-4306-AA79-11D2D6285983}"/>
              </a:ext>
            </a:extLst>
          </p:cNvPr>
          <p:cNvSpPr>
            <a:spLocks noGrp="1"/>
          </p:cNvSpPr>
          <p:nvPr>
            <p:ph type="ctrTitle"/>
          </p:nvPr>
        </p:nvSpPr>
        <p:spPr>
          <a:xfrm>
            <a:off x="838200" y="451381"/>
            <a:ext cx="10512552" cy="4066540"/>
          </a:xfrm>
        </p:spPr>
        <p:txBody>
          <a:bodyPr anchor="b">
            <a:normAutofit/>
          </a:bodyPr>
          <a:lstStyle/>
          <a:p>
            <a:pPr algn="l"/>
            <a:r>
              <a:rPr lang="en-GB" sz="6600" b="1"/>
              <a:t>Bassetlaw Place Priorities </a:t>
            </a:r>
          </a:p>
        </p:txBody>
      </p:sp>
      <p:sp>
        <p:nvSpPr>
          <p:cNvPr id="3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0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BA452-8D67-4653-85C6-6DD2B067FC3C}"/>
              </a:ext>
            </a:extLst>
          </p:cNvPr>
          <p:cNvPicPr>
            <a:picLocks noChangeAspect="1"/>
          </p:cNvPicPr>
          <p:nvPr/>
        </p:nvPicPr>
        <p:blipFill>
          <a:blip r:embed="rId3"/>
          <a:stretch>
            <a:fillRect/>
          </a:stretch>
        </p:blipFill>
        <p:spPr>
          <a:xfrm>
            <a:off x="353961" y="430841"/>
            <a:ext cx="11356257" cy="6246637"/>
          </a:xfrm>
          <a:prstGeom prst="rect">
            <a:avLst/>
          </a:prstGeom>
        </p:spPr>
      </p:pic>
    </p:spTree>
    <p:extLst>
      <p:ext uri="{BB962C8B-B14F-4D97-AF65-F5344CB8AC3E}">
        <p14:creationId xmlns:p14="http://schemas.microsoft.com/office/powerpoint/2010/main" val="112820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45723" y="1187320"/>
            <a:ext cx="6801767" cy="5467594"/>
          </a:xfrm>
          <a:prstGeom prst="rect">
            <a:avLst/>
          </a:prstGeom>
        </p:spPr>
      </p:pic>
      <p:sp>
        <p:nvSpPr>
          <p:cNvPr id="3" name="TextBox 3"/>
          <p:cNvSpPr txBox="1"/>
          <p:nvPr/>
        </p:nvSpPr>
        <p:spPr>
          <a:xfrm>
            <a:off x="1004037" y="343821"/>
            <a:ext cx="10502163" cy="599138"/>
          </a:xfrm>
          <a:prstGeom prst="rect">
            <a:avLst/>
          </a:prstGeom>
        </p:spPr>
        <p:txBody>
          <a:bodyPr lIns="0" tIns="0" rIns="0" bIns="0" rtlCol="0" anchor="t">
            <a:spAutoFit/>
          </a:bodyPr>
          <a:lstStyle/>
          <a:p>
            <a:pPr algn="ctr">
              <a:lnSpc>
                <a:spcPts val="5002"/>
              </a:lnSpc>
            </a:pPr>
            <a:r>
              <a:rPr lang="en-US" sz="3572">
                <a:solidFill>
                  <a:srgbClr val="3D93A7"/>
                </a:solidFill>
                <a:latin typeface="Open Sans Bold"/>
              </a:rPr>
              <a:t>How we will know we are on track</a:t>
            </a:r>
          </a:p>
        </p:txBody>
      </p:sp>
      <p:sp>
        <p:nvSpPr>
          <p:cNvPr id="4" name="TextBox 4"/>
          <p:cNvSpPr txBox="1"/>
          <p:nvPr/>
        </p:nvSpPr>
        <p:spPr>
          <a:xfrm>
            <a:off x="310873" y="1365006"/>
            <a:ext cx="3816755" cy="2804870"/>
          </a:xfrm>
          <a:prstGeom prst="rect">
            <a:avLst/>
          </a:prstGeom>
        </p:spPr>
        <p:txBody>
          <a:bodyPr lIns="0" tIns="0" rIns="0" bIns="0" rtlCol="0" anchor="t">
            <a:spAutoFit/>
          </a:bodyPr>
          <a:lstStyle/>
          <a:p>
            <a:pPr algn="ctr">
              <a:lnSpc>
                <a:spcPts val="2017"/>
              </a:lnSpc>
            </a:pPr>
            <a:r>
              <a:rPr lang="en-US" sz="1441" dirty="0">
                <a:solidFill>
                  <a:srgbClr val="000000"/>
                </a:solidFill>
                <a:latin typeface="Open Sans"/>
              </a:rPr>
              <a:t>We have developed a Place Dashboard of our key objectives and the projects and initiatives we will work on together to achieve them.  This includes those projects that support delivery of the NHS Core20+ expectations.  Our Dashboard fully reflects the Nottinghamshire Health and Wellbeing Strategy.  Further work will be undertaken in 2022/23 to reflect the work we will be doing to establish the </a:t>
            </a:r>
            <a:r>
              <a:rPr lang="en-US" sz="1441" u="sng" dirty="0">
                <a:solidFill>
                  <a:srgbClr val="000000"/>
                </a:solidFill>
                <a:latin typeface="Open Sans"/>
              </a:rPr>
              <a:t>way</a:t>
            </a:r>
            <a:r>
              <a:rPr lang="en-US" sz="1441" dirty="0">
                <a:solidFill>
                  <a:srgbClr val="000000"/>
                </a:solidFill>
                <a:latin typeface="Open Sans"/>
              </a:rPr>
              <a:t> we work together as well as </a:t>
            </a:r>
            <a:r>
              <a:rPr lang="en-US" sz="1441" u="sng" dirty="0">
                <a:solidFill>
                  <a:srgbClr val="000000"/>
                </a:solidFill>
                <a:latin typeface="Open Sans"/>
              </a:rPr>
              <a:t>what</a:t>
            </a:r>
            <a:r>
              <a:rPr lang="en-US" sz="1441" dirty="0">
                <a:solidFill>
                  <a:srgbClr val="000000"/>
                </a:solidFill>
                <a:latin typeface="Open Sans"/>
              </a:rPr>
              <a:t> we work together on.</a:t>
            </a:r>
          </a:p>
        </p:txBody>
      </p:sp>
      <p:pic>
        <p:nvPicPr>
          <p:cNvPr id="5" name="Picture 5"/>
          <p:cNvPicPr>
            <a:picLocks noChangeAspect="1"/>
          </p:cNvPicPr>
          <p:nvPr/>
        </p:nvPicPr>
        <p:blipFill>
          <a:blip r:embed="rId4"/>
          <a:srcRect l="4874" t="3874" r="5164" b="9130"/>
          <a:stretch>
            <a:fillRect/>
          </a:stretch>
        </p:blipFill>
        <p:spPr>
          <a:xfrm>
            <a:off x="60106" y="5785381"/>
            <a:ext cx="1251389" cy="107261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EA5BE-596E-4D87-A81C-71A10365F6A9}"/>
              </a:ext>
            </a:extLst>
          </p:cNvPr>
          <p:cNvSpPr>
            <a:spLocks noGrp="1"/>
          </p:cNvSpPr>
          <p:nvPr>
            <p:ph type="ctrTitle"/>
          </p:nvPr>
        </p:nvSpPr>
        <p:spPr>
          <a:xfrm>
            <a:off x="838200" y="451381"/>
            <a:ext cx="10512552" cy="4066540"/>
          </a:xfrm>
        </p:spPr>
        <p:txBody>
          <a:bodyPr anchor="b">
            <a:normAutofit/>
          </a:bodyPr>
          <a:lstStyle/>
          <a:p>
            <a:pPr algn="l"/>
            <a:r>
              <a:rPr lang="en-GB" sz="6600" b="1"/>
              <a:t>Bassetlaw Place Delivery  </a:t>
            </a:r>
            <a:br>
              <a:rPr lang="en-GB" sz="6600" b="1"/>
            </a:br>
            <a:endParaRPr lang="en-GB" sz="6600" b="1"/>
          </a:p>
        </p:txBody>
      </p:sp>
      <p:sp>
        <p:nvSpPr>
          <p:cNvPr id="3" name="Subtitle 2">
            <a:extLst>
              <a:ext uri="{FF2B5EF4-FFF2-40B4-BE49-F238E27FC236}">
                <a16:creationId xmlns:a16="http://schemas.microsoft.com/office/drawing/2014/main" id="{3B41605E-A50A-4D79-ACCB-1039918487D7}"/>
              </a:ext>
            </a:extLst>
          </p:cNvPr>
          <p:cNvSpPr>
            <a:spLocks noGrp="1"/>
          </p:cNvSpPr>
          <p:nvPr>
            <p:ph type="subTitle" idx="1"/>
          </p:nvPr>
        </p:nvSpPr>
        <p:spPr>
          <a:xfrm>
            <a:off x="838199" y="4983276"/>
            <a:ext cx="10512552" cy="1126680"/>
          </a:xfrm>
        </p:spPr>
        <p:txBody>
          <a:bodyPr>
            <a:normAutofit/>
          </a:bodyPr>
          <a:lstStyle/>
          <a:p>
            <a:pPr algn="l"/>
            <a:r>
              <a:rPr lang="en-GB"/>
              <a:t>Preparing for Winter</a:t>
            </a:r>
          </a:p>
        </p:txBody>
      </p:sp>
      <p:sp>
        <p:nvSpPr>
          <p:cNvPr id="3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4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D0ACD-D0EF-43C4-9E1E-253E6802C7C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600" b="1" kern="1200">
                <a:solidFill>
                  <a:schemeClr val="tx1"/>
                </a:solidFill>
                <a:latin typeface="+mj-lt"/>
                <a:ea typeface="+mj-ea"/>
                <a:cs typeface="+mj-cs"/>
              </a:rPr>
              <a:t>Managing Demand </a:t>
            </a:r>
            <a:br>
              <a:rPr lang="en-US" sz="2600" b="1" kern="1200">
                <a:solidFill>
                  <a:schemeClr val="tx1"/>
                </a:solidFill>
                <a:latin typeface="+mj-lt"/>
                <a:ea typeface="+mj-ea"/>
                <a:cs typeface="+mj-cs"/>
              </a:rPr>
            </a:br>
            <a:br>
              <a:rPr lang="en-US" sz="2600" b="1" kern="1200">
                <a:solidFill>
                  <a:schemeClr val="tx1"/>
                </a:solidFill>
                <a:latin typeface="+mj-lt"/>
                <a:ea typeface="+mj-ea"/>
                <a:cs typeface="+mj-cs"/>
              </a:rPr>
            </a:br>
            <a:endParaRPr lang="en-US" sz="2600" b="1" kern="120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09AEB9-6E87-488E-92F4-E02300D459DA}"/>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Key messages</a:t>
            </a:r>
          </a:p>
          <a:p>
            <a:pPr marL="457200" indent="-228600">
              <a:lnSpc>
                <a:spcPct val="90000"/>
              </a:lnSpc>
              <a:spcAft>
                <a:spcPts val="600"/>
              </a:spcAft>
              <a:buFont typeface="Arial" panose="020B0604020202020204" pitchFamily="34" charset="0"/>
              <a:buChar char="•"/>
            </a:pPr>
            <a:r>
              <a:rPr lang="en-US" sz="2200" dirty="0"/>
              <a:t>High level of demand at Bassetlaw ED, support to help flow</a:t>
            </a:r>
          </a:p>
          <a:p>
            <a:pPr marL="457200" indent="-228600">
              <a:lnSpc>
                <a:spcPct val="90000"/>
              </a:lnSpc>
              <a:spcAft>
                <a:spcPts val="600"/>
              </a:spcAft>
              <a:buFont typeface="Arial" panose="020B0604020202020204" pitchFamily="34" charset="0"/>
              <a:buChar char="•"/>
            </a:pPr>
            <a:r>
              <a:rPr lang="en-US" sz="2200" dirty="0"/>
              <a:t>Pressures on recovery of elective care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BUT</a:t>
            </a:r>
          </a:p>
          <a:p>
            <a:pPr marL="457200" indent="-228600">
              <a:lnSpc>
                <a:spcPct val="90000"/>
              </a:lnSpc>
              <a:spcAft>
                <a:spcPts val="600"/>
              </a:spcAft>
              <a:buFont typeface="Arial" panose="020B0604020202020204" pitchFamily="34" charset="0"/>
              <a:buChar char="•"/>
            </a:pPr>
            <a:r>
              <a:rPr lang="en-US" sz="2200" dirty="0"/>
              <a:t>Bassetlaw practices providing same level of access as pre COVID</a:t>
            </a:r>
          </a:p>
          <a:p>
            <a:pPr marL="457200" indent="-228600">
              <a:lnSpc>
                <a:spcPct val="90000"/>
              </a:lnSpc>
              <a:spcAft>
                <a:spcPts val="600"/>
              </a:spcAft>
              <a:buFont typeface="Arial" panose="020B0604020202020204" pitchFamily="34" charset="0"/>
              <a:buChar char="•"/>
            </a:pPr>
            <a:r>
              <a:rPr lang="en-US" sz="2200" dirty="0"/>
              <a:t>Access higher than national average</a:t>
            </a:r>
          </a:p>
          <a:p>
            <a:pPr marL="457200" indent="-228600">
              <a:lnSpc>
                <a:spcPct val="90000"/>
              </a:lnSpc>
              <a:spcAft>
                <a:spcPts val="600"/>
              </a:spcAft>
              <a:buFont typeface="Arial" panose="020B0604020202020204" pitchFamily="34" charset="0"/>
              <a:buChar char="•"/>
            </a:pPr>
            <a:r>
              <a:rPr lang="en-US" sz="2200" dirty="0"/>
              <a:t>Good patient satisfaction via national patient survey</a:t>
            </a:r>
          </a:p>
          <a:p>
            <a:pPr marL="457200" indent="-228600">
              <a:lnSpc>
                <a:spcPct val="90000"/>
              </a:lnSpc>
              <a:spcAft>
                <a:spcPts val="600"/>
              </a:spcAft>
              <a:buFont typeface="Arial" panose="020B0604020202020204" pitchFamily="34" charset="0"/>
              <a:buChar char="•"/>
            </a:pPr>
            <a:endParaRPr lang="en-US" sz="2200" dirty="0"/>
          </a:p>
          <a:p>
            <a:pPr marL="457200" indent="-228600">
              <a:lnSpc>
                <a:spcPct val="90000"/>
              </a:lnSpc>
              <a:spcAft>
                <a:spcPts val="600"/>
              </a:spcAft>
              <a:buFont typeface="Arial" panose="020B0604020202020204" pitchFamily="34" charset="0"/>
              <a:buChar char="•"/>
            </a:pPr>
            <a:endParaRPr lang="en-US" sz="2200" dirty="0"/>
          </a:p>
          <a:p>
            <a:pPr marL="457200" indent="-228600">
              <a:lnSpc>
                <a:spcPct val="90000"/>
              </a:lnSpc>
              <a:spcAft>
                <a:spcPts val="600"/>
              </a:spcAft>
              <a:buFont typeface="Arial" panose="020B0604020202020204" pitchFamily="34" charset="0"/>
              <a:buChar char="•"/>
            </a:pPr>
            <a:endParaRPr lang="en-US" sz="2200" dirty="0"/>
          </a:p>
          <a:p>
            <a:pPr marL="457200"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3850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2F3D3-5C1E-4E9B-8B33-FA6F4456CF43}"/>
              </a:ext>
            </a:extLst>
          </p:cNvPr>
          <p:cNvSpPr>
            <a:spLocks noGrp="1"/>
          </p:cNvSpPr>
          <p:nvPr>
            <p:ph type="title"/>
          </p:nvPr>
        </p:nvSpPr>
        <p:spPr>
          <a:xfrm>
            <a:off x="630936" y="640080"/>
            <a:ext cx="4818888" cy="1481328"/>
          </a:xfrm>
        </p:spPr>
        <p:txBody>
          <a:bodyPr anchor="b">
            <a:normAutofit/>
          </a:bodyPr>
          <a:lstStyle/>
          <a:p>
            <a:br>
              <a:rPr lang="en-GB" sz="1800" dirty="0"/>
            </a:br>
            <a:r>
              <a:rPr lang="en-GB" sz="1800" b="1" dirty="0"/>
              <a:t>What is an ICS</a:t>
            </a:r>
            <a:br>
              <a:rPr lang="en-GB" sz="1800" dirty="0"/>
            </a:br>
            <a:br>
              <a:rPr lang="en-GB" sz="1800" dirty="0"/>
            </a:br>
            <a:r>
              <a:rPr lang="en-GB" sz="1800" dirty="0"/>
              <a:t>42 partnerships of health and care organisations in England</a:t>
            </a:r>
          </a:p>
        </p:txBody>
      </p:sp>
      <p:sp>
        <p:nvSpPr>
          <p:cNvPr id="5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E5ED63-B214-4138-847A-00D0D086992E}"/>
              </a:ext>
            </a:extLst>
          </p:cNvPr>
          <p:cNvSpPr>
            <a:spLocks noGrp="1"/>
          </p:cNvSpPr>
          <p:nvPr>
            <p:ph idx="1"/>
          </p:nvPr>
        </p:nvSpPr>
        <p:spPr>
          <a:xfrm>
            <a:off x="630936" y="2660904"/>
            <a:ext cx="4818888" cy="3547872"/>
          </a:xfrm>
        </p:spPr>
        <p:txBody>
          <a:bodyPr anchor="t">
            <a:normAutofit/>
          </a:bodyPr>
          <a:lstStyle/>
          <a:p>
            <a:pPr marL="0" indent="0">
              <a:buNone/>
            </a:pPr>
            <a:endParaRPr lang="en-GB" sz="1900" b="1" dirty="0"/>
          </a:p>
          <a:p>
            <a:pPr marL="0" indent="0">
              <a:buNone/>
            </a:pPr>
            <a:endParaRPr lang="en-GB" sz="1900" b="1" dirty="0"/>
          </a:p>
          <a:p>
            <a:pPr marL="0" indent="0">
              <a:buNone/>
            </a:pPr>
            <a:r>
              <a:rPr lang="en-GB" sz="1900" b="1" dirty="0"/>
              <a:t>They have four aims</a:t>
            </a:r>
            <a:r>
              <a:rPr lang="en-GB" sz="1900" dirty="0"/>
              <a:t>:</a:t>
            </a:r>
          </a:p>
          <a:p>
            <a:pPr marL="0" indent="0">
              <a:buNone/>
            </a:pPr>
            <a:r>
              <a:rPr lang="en-GB" sz="1900" dirty="0"/>
              <a:t> 1. Improve outcomes in population health and healthcare </a:t>
            </a:r>
          </a:p>
          <a:p>
            <a:pPr marL="0" indent="0">
              <a:buNone/>
            </a:pPr>
            <a:r>
              <a:rPr lang="en-GB" sz="1900" dirty="0"/>
              <a:t>2. Tackle inequalities in outcomes, experience and access </a:t>
            </a:r>
          </a:p>
          <a:p>
            <a:pPr marL="0" indent="0">
              <a:buNone/>
            </a:pPr>
            <a:r>
              <a:rPr lang="en-GB" sz="1900" dirty="0"/>
              <a:t>3. Enhance productivity and value for money</a:t>
            </a:r>
          </a:p>
          <a:p>
            <a:pPr marL="0" indent="0">
              <a:buNone/>
            </a:pPr>
            <a:r>
              <a:rPr lang="en-GB" sz="1900" dirty="0"/>
              <a:t>4. Help the NHS support social and economic development</a:t>
            </a:r>
          </a:p>
        </p:txBody>
      </p:sp>
      <p:pic>
        <p:nvPicPr>
          <p:cNvPr id="5" name="Picture 4">
            <a:extLst>
              <a:ext uri="{FF2B5EF4-FFF2-40B4-BE49-F238E27FC236}">
                <a16:creationId xmlns:a16="http://schemas.microsoft.com/office/drawing/2014/main" id="{3811E125-5AA3-4237-9381-BB85B6AA4DD1}"/>
              </a:ext>
            </a:extLst>
          </p:cNvPr>
          <p:cNvPicPr>
            <a:picLocks noChangeAspect="1"/>
          </p:cNvPicPr>
          <p:nvPr/>
        </p:nvPicPr>
        <p:blipFill>
          <a:blip r:embed="rId2"/>
          <a:stretch>
            <a:fillRect/>
          </a:stretch>
        </p:blipFill>
        <p:spPr>
          <a:xfrm>
            <a:off x="6478867" y="640080"/>
            <a:ext cx="4699329" cy="5577840"/>
          </a:xfrm>
          <a:prstGeom prst="rect">
            <a:avLst/>
          </a:prstGeom>
        </p:spPr>
      </p:pic>
    </p:spTree>
    <p:extLst>
      <p:ext uri="{BB962C8B-B14F-4D97-AF65-F5344CB8AC3E}">
        <p14:creationId xmlns:p14="http://schemas.microsoft.com/office/powerpoint/2010/main" val="168311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6A48256-644F-4BE4-A5B4-5511B6953248}"/>
              </a:ext>
            </a:extLst>
          </p:cNvPr>
          <p:cNvSpPr txBox="1">
            <a:spLocks/>
          </p:cNvSpPr>
          <p:nvPr/>
        </p:nvSpPr>
        <p:spPr>
          <a:xfrm>
            <a:off x="841248" y="548640"/>
            <a:ext cx="3600860" cy="5431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a:solidFill>
                  <a:schemeClr val="tx1"/>
                </a:solidFill>
                <a:latin typeface="+mj-lt"/>
                <a:ea typeface="+mj-ea"/>
                <a:cs typeface="+mj-cs"/>
              </a:rPr>
              <a:t>Working in Partnership</a:t>
            </a:r>
            <a:br>
              <a:rPr lang="en-US" sz="5400" b="1" kern="1200">
                <a:solidFill>
                  <a:schemeClr val="tx1"/>
                </a:solidFill>
                <a:latin typeface="+mj-lt"/>
                <a:ea typeface="+mj-ea"/>
                <a:cs typeface="+mj-cs"/>
              </a:rPr>
            </a:br>
            <a:br>
              <a:rPr lang="en-US" sz="5400" b="1" kern="1200">
                <a:solidFill>
                  <a:schemeClr val="tx1"/>
                </a:solidFill>
                <a:latin typeface="+mj-lt"/>
                <a:ea typeface="+mj-ea"/>
                <a:cs typeface="+mj-cs"/>
              </a:rPr>
            </a:br>
            <a:endParaRPr lang="en-US" sz="5400" b="1" kern="1200">
              <a:solidFill>
                <a:schemeClr val="tx1"/>
              </a:solidFill>
              <a:latin typeface="+mj-lt"/>
              <a:ea typeface="+mj-ea"/>
              <a:cs typeface="+mj-cs"/>
            </a:endParaRPr>
          </a:p>
        </p:txBody>
      </p:sp>
      <p:sp>
        <p:nvSpPr>
          <p:cNvPr id="9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3">
            <a:extLst>
              <a:ext uri="{FF2B5EF4-FFF2-40B4-BE49-F238E27FC236}">
                <a16:creationId xmlns:a16="http://schemas.microsoft.com/office/drawing/2014/main" id="{8DE5AE3C-E134-4F2F-A5F7-A87CE13EE29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endParaRPr lang="en-US" sz="2200" dirty="0"/>
          </a:p>
          <a:p>
            <a:pPr indent="-228600">
              <a:lnSpc>
                <a:spcPct val="90000"/>
              </a:lnSpc>
              <a:spcAft>
                <a:spcPts val="600"/>
              </a:spcAft>
              <a:buFont typeface="Arial" panose="020B0604020202020204" pitchFamily="34" charset="0"/>
              <a:buChar char="•"/>
            </a:pPr>
            <a:endParaRPr lang="en-US" sz="2200" dirty="0"/>
          </a:p>
          <a:p>
            <a:pPr indent="-228600" algn="ctr">
              <a:lnSpc>
                <a:spcPct val="90000"/>
              </a:lnSpc>
              <a:spcAft>
                <a:spcPts val="600"/>
              </a:spcAft>
              <a:buFont typeface="Arial" panose="020B0604020202020204" pitchFamily="34" charset="0"/>
              <a:buChar char="•"/>
            </a:pPr>
            <a:r>
              <a:rPr lang="en-US" sz="3600" dirty="0"/>
              <a:t>Bassetlaw Grant Fund Initiative 2023/24</a:t>
            </a:r>
          </a:p>
        </p:txBody>
      </p:sp>
    </p:spTree>
    <p:extLst>
      <p:ext uri="{BB962C8B-B14F-4D97-AF65-F5344CB8AC3E}">
        <p14:creationId xmlns:p14="http://schemas.microsoft.com/office/powerpoint/2010/main" val="203589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Right 16">
            <a:extLst>
              <a:ext uri="{FF2B5EF4-FFF2-40B4-BE49-F238E27FC236}">
                <a16:creationId xmlns:a16="http://schemas.microsoft.com/office/drawing/2014/main" id="{5A6B5808-A401-4736-804F-CECF1258559B}"/>
              </a:ext>
            </a:extLst>
          </p:cNvPr>
          <p:cNvSpPr/>
          <p:nvPr/>
        </p:nvSpPr>
        <p:spPr>
          <a:xfrm rot="10800000">
            <a:off x="7653135" y="5164388"/>
            <a:ext cx="750407" cy="13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B7DB8C-956B-4E26-A9F4-45B0F505F11D}"/>
              </a:ext>
            </a:extLst>
          </p:cNvPr>
          <p:cNvSpPr>
            <a:spLocks noGrp="1"/>
          </p:cNvSpPr>
          <p:nvPr>
            <p:ph type="ctrTitle"/>
          </p:nvPr>
        </p:nvSpPr>
        <p:spPr>
          <a:xfrm>
            <a:off x="1417983" y="406400"/>
            <a:ext cx="9144000" cy="998330"/>
          </a:xfrm>
        </p:spPr>
        <p:txBody>
          <a:bodyPr/>
          <a:lstStyle/>
          <a:p>
            <a:r>
              <a:rPr lang="en-GB" dirty="0"/>
              <a:t>Timescale of Process</a:t>
            </a:r>
          </a:p>
        </p:txBody>
      </p:sp>
      <p:sp>
        <p:nvSpPr>
          <p:cNvPr id="6" name="Rectangle 5">
            <a:extLst>
              <a:ext uri="{FF2B5EF4-FFF2-40B4-BE49-F238E27FC236}">
                <a16:creationId xmlns:a16="http://schemas.microsoft.com/office/drawing/2014/main" id="{77C7C991-E7CD-4398-84F1-ACF52ABE7DCC}"/>
              </a:ext>
            </a:extLst>
          </p:cNvPr>
          <p:cNvSpPr/>
          <p:nvPr/>
        </p:nvSpPr>
        <p:spPr>
          <a:xfrm>
            <a:off x="265043" y="1706212"/>
            <a:ext cx="2729947" cy="1847024"/>
          </a:xfrm>
          <a:prstGeom prst="rect">
            <a:avLst/>
          </a:prstGeom>
          <a:solidFill>
            <a:schemeClr val="accent1">
              <a:lumMod val="50000"/>
            </a:schemeClr>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November  2022</a:t>
            </a:r>
          </a:p>
          <a:p>
            <a:pPr algn="ctr"/>
            <a:r>
              <a:rPr lang="en-GB" dirty="0"/>
              <a:t>Initial notice of grant funding process </a:t>
            </a:r>
          </a:p>
        </p:txBody>
      </p:sp>
      <p:sp>
        <p:nvSpPr>
          <p:cNvPr id="7" name="Rectangle 6">
            <a:extLst>
              <a:ext uri="{FF2B5EF4-FFF2-40B4-BE49-F238E27FC236}">
                <a16:creationId xmlns:a16="http://schemas.microsoft.com/office/drawing/2014/main" id="{EA6F8A32-648C-4441-B458-1C21343424AE}"/>
              </a:ext>
            </a:extLst>
          </p:cNvPr>
          <p:cNvSpPr/>
          <p:nvPr/>
        </p:nvSpPr>
        <p:spPr>
          <a:xfrm>
            <a:off x="3315454" y="1706212"/>
            <a:ext cx="2729947" cy="1815549"/>
          </a:xfrm>
          <a:prstGeom prst="rect">
            <a:avLst/>
          </a:prstGeom>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a:t>W/C  21/11/22</a:t>
            </a:r>
          </a:p>
          <a:p>
            <a:pPr algn="ctr"/>
            <a:r>
              <a:rPr lang="en-GB" dirty="0"/>
              <a:t>Commissioning intentions workshop to be held to set the scene and inform detailed application process</a:t>
            </a:r>
          </a:p>
        </p:txBody>
      </p:sp>
      <p:sp>
        <p:nvSpPr>
          <p:cNvPr id="8" name="Rectangle 7">
            <a:extLst>
              <a:ext uri="{FF2B5EF4-FFF2-40B4-BE49-F238E27FC236}">
                <a16:creationId xmlns:a16="http://schemas.microsoft.com/office/drawing/2014/main" id="{FC5B7B3E-D8BE-47C7-9CFA-120A9D04ADFD}"/>
              </a:ext>
            </a:extLst>
          </p:cNvPr>
          <p:cNvSpPr/>
          <p:nvPr/>
        </p:nvSpPr>
        <p:spPr>
          <a:xfrm>
            <a:off x="6255029" y="1706212"/>
            <a:ext cx="2729947" cy="1847024"/>
          </a:xfrm>
          <a:prstGeom prst="rect">
            <a:avLst/>
          </a:prstGeom>
          <a:solidFill>
            <a:schemeClr val="accent1">
              <a:lumMod val="50000"/>
            </a:schemeClr>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22 November –  9</a:t>
            </a:r>
            <a:r>
              <a:rPr lang="en-GB" b="1" baseline="30000" dirty="0"/>
              <a:t>th</a:t>
            </a:r>
            <a:r>
              <a:rPr lang="en-GB" b="1" dirty="0"/>
              <a:t> December 2022 </a:t>
            </a:r>
            <a:r>
              <a:rPr lang="en-GB" dirty="0"/>
              <a:t>Application process open for providers to submit</a:t>
            </a:r>
          </a:p>
        </p:txBody>
      </p:sp>
      <p:sp>
        <p:nvSpPr>
          <p:cNvPr id="9" name="Rectangle 8">
            <a:extLst>
              <a:ext uri="{FF2B5EF4-FFF2-40B4-BE49-F238E27FC236}">
                <a16:creationId xmlns:a16="http://schemas.microsoft.com/office/drawing/2014/main" id="{9E14A406-35E8-43A0-9C8E-C33CF04D076D}"/>
              </a:ext>
            </a:extLst>
          </p:cNvPr>
          <p:cNvSpPr/>
          <p:nvPr/>
        </p:nvSpPr>
        <p:spPr>
          <a:xfrm>
            <a:off x="9197010" y="1706212"/>
            <a:ext cx="2729947" cy="1815549"/>
          </a:xfrm>
          <a:prstGeom prst="rect">
            <a:avLst/>
          </a:prstGeom>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a:t>15</a:t>
            </a:r>
            <a:r>
              <a:rPr lang="en-GB" b="1" baseline="30000" dirty="0"/>
              <a:t>th</a:t>
            </a:r>
            <a:r>
              <a:rPr lang="en-GB" b="1" dirty="0"/>
              <a:t> December 2022 – 12 NOON </a:t>
            </a:r>
          </a:p>
          <a:p>
            <a:pPr algn="ctr"/>
            <a:r>
              <a:rPr lang="en-GB" dirty="0"/>
              <a:t>Closing date for applications to be submitted</a:t>
            </a:r>
          </a:p>
        </p:txBody>
      </p:sp>
      <p:sp>
        <p:nvSpPr>
          <p:cNvPr id="10" name="Rectangle 9">
            <a:extLst>
              <a:ext uri="{FF2B5EF4-FFF2-40B4-BE49-F238E27FC236}">
                <a16:creationId xmlns:a16="http://schemas.microsoft.com/office/drawing/2014/main" id="{FCA270A9-AB5D-4761-A4B4-3E4350503EE5}"/>
              </a:ext>
            </a:extLst>
          </p:cNvPr>
          <p:cNvSpPr/>
          <p:nvPr/>
        </p:nvSpPr>
        <p:spPr>
          <a:xfrm>
            <a:off x="8245337" y="4332920"/>
            <a:ext cx="2729947" cy="1815549"/>
          </a:xfrm>
          <a:prstGeom prst="rect">
            <a:avLst/>
          </a:prstGeom>
          <a:solidFill>
            <a:schemeClr val="accent1">
              <a:lumMod val="50000"/>
            </a:schemeClr>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a:t>16</a:t>
            </a:r>
            <a:r>
              <a:rPr lang="en-GB" b="1" baseline="30000" dirty="0"/>
              <a:t>th</a:t>
            </a:r>
            <a:r>
              <a:rPr lang="en-GB" b="1" dirty="0"/>
              <a:t> December 2022 </a:t>
            </a:r>
          </a:p>
          <a:p>
            <a:pPr algn="ctr"/>
            <a:r>
              <a:rPr lang="en-GB" dirty="0"/>
              <a:t>BPBP Administration process to collate application panel pack</a:t>
            </a:r>
          </a:p>
        </p:txBody>
      </p:sp>
      <p:sp>
        <p:nvSpPr>
          <p:cNvPr id="11" name="Rectangle 10">
            <a:extLst>
              <a:ext uri="{FF2B5EF4-FFF2-40B4-BE49-F238E27FC236}">
                <a16:creationId xmlns:a16="http://schemas.microsoft.com/office/drawing/2014/main" id="{59DCB6D7-4EC2-4950-9329-148C5F1C6381}"/>
              </a:ext>
            </a:extLst>
          </p:cNvPr>
          <p:cNvSpPr/>
          <p:nvPr/>
        </p:nvSpPr>
        <p:spPr>
          <a:xfrm>
            <a:off x="4890055" y="4322045"/>
            <a:ext cx="2729947" cy="1815549"/>
          </a:xfrm>
          <a:prstGeom prst="rect">
            <a:avLst/>
          </a:prstGeom>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00" b="1" dirty="0">
                <a:effectLst/>
                <a:ea typeface="Times New Roman" panose="02020603050405020304" pitchFamily="18" charset="0"/>
              </a:rPr>
              <a:t>W/C 19</a:t>
            </a:r>
            <a:r>
              <a:rPr lang="en-GB" sz="1800" b="1" baseline="30000" dirty="0">
                <a:effectLst/>
                <a:ea typeface="Times New Roman" panose="02020603050405020304" pitchFamily="18" charset="0"/>
              </a:rPr>
              <a:t>th</a:t>
            </a:r>
            <a:r>
              <a:rPr lang="en-GB" sz="1800" b="1" dirty="0">
                <a:effectLst/>
                <a:ea typeface="Times New Roman" panose="02020603050405020304" pitchFamily="18" charset="0"/>
              </a:rPr>
              <a:t> December 2022 (this is subject to change) </a:t>
            </a:r>
            <a:r>
              <a:rPr lang="en-GB" sz="1800" dirty="0">
                <a:effectLst/>
                <a:ea typeface="Times New Roman" panose="02020603050405020304" pitchFamily="18" charset="0"/>
              </a:rPr>
              <a:t>Provisionally, the grants panel will meet the </a:t>
            </a:r>
          </a:p>
        </p:txBody>
      </p:sp>
      <p:sp>
        <p:nvSpPr>
          <p:cNvPr id="12" name="Rectangle 11">
            <a:extLst>
              <a:ext uri="{FF2B5EF4-FFF2-40B4-BE49-F238E27FC236}">
                <a16:creationId xmlns:a16="http://schemas.microsoft.com/office/drawing/2014/main" id="{96A63E1F-7FBF-4D51-BA7A-F37CA2963CDB}"/>
              </a:ext>
            </a:extLst>
          </p:cNvPr>
          <p:cNvSpPr/>
          <p:nvPr/>
        </p:nvSpPr>
        <p:spPr>
          <a:xfrm>
            <a:off x="1534773" y="4322045"/>
            <a:ext cx="2729947" cy="1815549"/>
          </a:xfrm>
          <a:prstGeom prst="rect">
            <a:avLst/>
          </a:prstGeom>
          <a:solidFill>
            <a:schemeClr val="accent1">
              <a:lumMod val="50000"/>
            </a:schemeClr>
          </a:solidFill>
          <a:ln>
            <a:noFill/>
          </a:ln>
          <a:effectLst>
            <a:outerShdw blurRad="44450" dist="27940" dir="5400000" algn="ctr">
              <a:srgbClr val="000000">
                <a:alpha val="32000"/>
              </a:srgbClr>
            </a:outerShdw>
            <a:reflection blurRad="6350" stA="50000" endA="275" endPos="40000" dist="101600" dir="5400000" sy="-100000" algn="bl" rotWithShape="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800" b="1" dirty="0">
              <a:effectLst/>
              <a:ea typeface="Times New Roman" panose="02020603050405020304" pitchFamily="18" charset="0"/>
            </a:endParaRPr>
          </a:p>
          <a:p>
            <a:pPr algn="ctr"/>
            <a:r>
              <a:rPr lang="en-GB" sz="1800" b="1" dirty="0">
                <a:effectLst/>
                <a:ea typeface="Times New Roman" panose="02020603050405020304" pitchFamily="18" charset="0"/>
              </a:rPr>
              <a:t>W/C 26</a:t>
            </a:r>
            <a:r>
              <a:rPr lang="en-GB" sz="1800" b="1" baseline="30000" dirty="0">
                <a:effectLst/>
                <a:ea typeface="Times New Roman" panose="02020603050405020304" pitchFamily="18" charset="0"/>
              </a:rPr>
              <a:t>th</a:t>
            </a:r>
            <a:r>
              <a:rPr lang="en-GB" sz="1800" b="1" dirty="0">
                <a:effectLst/>
                <a:ea typeface="Times New Roman" panose="02020603050405020304" pitchFamily="18" charset="0"/>
              </a:rPr>
              <a:t> December 2022 (this is subject to change) </a:t>
            </a:r>
            <a:r>
              <a:rPr lang="en-GB" sz="1800" dirty="0">
                <a:effectLst/>
                <a:ea typeface="Times New Roman" panose="02020603050405020304" pitchFamily="18" charset="0"/>
              </a:rPr>
              <a:t>Provisionally, you will receive outcome of funding </a:t>
            </a:r>
          </a:p>
          <a:p>
            <a:pPr algn="ctr"/>
            <a:endParaRPr lang="en-GB" dirty="0"/>
          </a:p>
        </p:txBody>
      </p:sp>
      <p:sp>
        <p:nvSpPr>
          <p:cNvPr id="13" name="Arrow: Right 12">
            <a:extLst>
              <a:ext uri="{FF2B5EF4-FFF2-40B4-BE49-F238E27FC236}">
                <a16:creationId xmlns:a16="http://schemas.microsoft.com/office/drawing/2014/main" id="{34383D53-F6E8-442A-A7BE-13A1A96054EB}"/>
              </a:ext>
            </a:extLst>
          </p:cNvPr>
          <p:cNvSpPr/>
          <p:nvPr/>
        </p:nvSpPr>
        <p:spPr>
          <a:xfrm>
            <a:off x="2994990" y="2398643"/>
            <a:ext cx="265046" cy="115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1BE3D02-F4FF-4B3D-9C5D-A57949BAB6F5}"/>
              </a:ext>
            </a:extLst>
          </p:cNvPr>
          <p:cNvSpPr/>
          <p:nvPr/>
        </p:nvSpPr>
        <p:spPr>
          <a:xfrm>
            <a:off x="5970106" y="2411892"/>
            <a:ext cx="265046" cy="115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BF7C59B1-59D9-40DE-B4CA-AE3BE70FBB10}"/>
              </a:ext>
            </a:extLst>
          </p:cNvPr>
          <p:cNvSpPr/>
          <p:nvPr/>
        </p:nvSpPr>
        <p:spPr>
          <a:xfrm>
            <a:off x="8958470" y="2411892"/>
            <a:ext cx="265046" cy="115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B07AB017-38B5-40B0-B026-52FEE7CE0D5E}"/>
              </a:ext>
            </a:extLst>
          </p:cNvPr>
          <p:cNvSpPr/>
          <p:nvPr/>
        </p:nvSpPr>
        <p:spPr>
          <a:xfrm rot="5400000" flipV="1">
            <a:off x="11053337" y="4324723"/>
            <a:ext cx="1660841" cy="86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EEADFE36-65D4-4B8A-88BD-443EBD4DE83B}"/>
              </a:ext>
            </a:extLst>
          </p:cNvPr>
          <p:cNvSpPr/>
          <p:nvPr/>
        </p:nvSpPr>
        <p:spPr>
          <a:xfrm rot="10800000">
            <a:off x="4264721" y="5198340"/>
            <a:ext cx="625334" cy="13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30D963C7-C5F7-4C20-A1D0-D616246CB8F9}"/>
              </a:ext>
            </a:extLst>
          </p:cNvPr>
          <p:cNvSpPr/>
          <p:nvPr/>
        </p:nvSpPr>
        <p:spPr>
          <a:xfrm rot="10800000">
            <a:off x="11032718" y="5124784"/>
            <a:ext cx="750407" cy="13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040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2748053-FDB5-4A40-BDF0-81C4EF7658B0}"/>
              </a:ext>
            </a:extLst>
          </p:cNvPr>
          <p:cNvPicPr>
            <a:picLocks noGrp="1" noChangeAspect="1"/>
          </p:cNvPicPr>
          <p:nvPr>
            <p:ph idx="1"/>
          </p:nvPr>
        </p:nvPicPr>
        <p:blipFill rotWithShape="1">
          <a:blip r:embed="rId3"/>
          <a:srcRect r="1" b="5034"/>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164098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128A3-1751-450F-B0F7-BBE828A2F72A}"/>
              </a:ext>
            </a:extLst>
          </p:cNvPr>
          <p:cNvSpPr>
            <a:spLocks noGrp="1"/>
          </p:cNvSpPr>
          <p:nvPr>
            <p:ph type="title"/>
          </p:nvPr>
        </p:nvSpPr>
        <p:spPr>
          <a:xfrm>
            <a:off x="630936" y="640080"/>
            <a:ext cx="4818888" cy="1481328"/>
          </a:xfrm>
        </p:spPr>
        <p:txBody>
          <a:bodyPr anchor="b">
            <a:normAutofit/>
          </a:bodyPr>
          <a:lstStyle/>
          <a:p>
            <a:r>
              <a:rPr lang="en-GB" sz="5000"/>
              <a:t>What’s different and what’s new?</a:t>
            </a:r>
          </a:p>
        </p:txBody>
      </p:sp>
      <p:sp>
        <p:nvSpPr>
          <p:cNvPr id="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E7495E-1BA0-4E50-BCED-97F32515D845}"/>
              </a:ext>
            </a:extLst>
          </p:cNvPr>
          <p:cNvSpPr>
            <a:spLocks noGrp="1"/>
          </p:cNvSpPr>
          <p:nvPr>
            <p:ph idx="1"/>
          </p:nvPr>
        </p:nvSpPr>
        <p:spPr>
          <a:xfrm>
            <a:off x="630936" y="2660904"/>
            <a:ext cx="4818888" cy="3547872"/>
          </a:xfrm>
        </p:spPr>
        <p:txBody>
          <a:bodyPr anchor="t">
            <a:normAutofit/>
          </a:bodyPr>
          <a:lstStyle/>
          <a:p>
            <a:pPr marL="0" indent="0">
              <a:buNone/>
            </a:pPr>
            <a:r>
              <a:rPr lang="en-GB" sz="2200"/>
              <a:t>We’re coming together in a way we haven’t before. </a:t>
            </a:r>
          </a:p>
          <a:p>
            <a:endParaRPr lang="en-GB" sz="2200"/>
          </a:p>
          <a:p>
            <a:pPr marL="0" indent="0">
              <a:buNone/>
            </a:pPr>
            <a:r>
              <a:rPr lang="en-GB" sz="2200"/>
              <a:t>To unite with a single strategic vision.</a:t>
            </a:r>
          </a:p>
        </p:txBody>
      </p:sp>
      <p:pic>
        <p:nvPicPr>
          <p:cNvPr id="5" name="Picture 4">
            <a:extLst>
              <a:ext uri="{FF2B5EF4-FFF2-40B4-BE49-F238E27FC236}">
                <a16:creationId xmlns:a16="http://schemas.microsoft.com/office/drawing/2014/main" id="{E8C06E83-FF0A-4D71-90DF-C934D76BF6F0}"/>
              </a:ext>
            </a:extLst>
          </p:cNvPr>
          <p:cNvPicPr>
            <a:picLocks noChangeAspect="1"/>
          </p:cNvPicPr>
          <p:nvPr/>
        </p:nvPicPr>
        <p:blipFill rotWithShape="1">
          <a:blip r:embed="rId3"/>
          <a:srcRect r="247" b="-3"/>
          <a:stretch/>
        </p:blipFill>
        <p:spPr>
          <a:xfrm>
            <a:off x="6099048" y="699516"/>
            <a:ext cx="5458968" cy="5458968"/>
          </a:xfrm>
          <a:prstGeom prst="rect">
            <a:avLst/>
          </a:prstGeom>
        </p:spPr>
      </p:pic>
    </p:spTree>
    <p:extLst>
      <p:ext uri="{BB962C8B-B14F-4D97-AF65-F5344CB8AC3E}">
        <p14:creationId xmlns:p14="http://schemas.microsoft.com/office/powerpoint/2010/main" val="161341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995738-EB08-4E63-8F37-2182AEF4B69A}"/>
              </a:ext>
            </a:extLst>
          </p:cNvPr>
          <p:cNvPicPr>
            <a:picLocks noChangeAspect="1"/>
          </p:cNvPicPr>
          <p:nvPr/>
        </p:nvPicPr>
        <p:blipFill>
          <a:blip r:embed="rId3"/>
          <a:stretch>
            <a:fillRect/>
          </a:stretch>
        </p:blipFill>
        <p:spPr>
          <a:xfrm>
            <a:off x="1774434" y="914400"/>
            <a:ext cx="8566931" cy="4968819"/>
          </a:xfrm>
          <a:prstGeom prst="rect">
            <a:avLst/>
          </a:prstGeom>
        </p:spPr>
      </p:pic>
    </p:spTree>
    <p:extLst>
      <p:ext uri="{BB962C8B-B14F-4D97-AF65-F5344CB8AC3E}">
        <p14:creationId xmlns:p14="http://schemas.microsoft.com/office/powerpoint/2010/main" val="296830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223068-9554-41EA-9E45-7B5D07DC78E5}"/>
              </a:ext>
            </a:extLst>
          </p:cNvPr>
          <p:cNvPicPr>
            <a:picLocks noChangeAspect="1"/>
          </p:cNvPicPr>
          <p:nvPr/>
        </p:nvPicPr>
        <p:blipFill>
          <a:blip r:embed="rId2"/>
          <a:stretch>
            <a:fillRect/>
          </a:stretch>
        </p:blipFill>
        <p:spPr>
          <a:xfrm>
            <a:off x="1414145" y="914400"/>
            <a:ext cx="9287510" cy="4968819"/>
          </a:xfrm>
          <a:prstGeom prst="rect">
            <a:avLst/>
          </a:prstGeom>
        </p:spPr>
      </p:pic>
    </p:spTree>
    <p:extLst>
      <p:ext uri="{BB962C8B-B14F-4D97-AF65-F5344CB8AC3E}">
        <p14:creationId xmlns:p14="http://schemas.microsoft.com/office/powerpoint/2010/main" val="105081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9"/>
          <p:cNvSpPr txBox="1">
            <a:spLocks noGrp="1"/>
          </p:cNvSpPr>
          <p:nvPr>
            <p:ph type="title"/>
          </p:nvPr>
        </p:nvSpPr>
        <p:spPr>
          <a:xfrm>
            <a:off x="246185" y="333397"/>
            <a:ext cx="8862646" cy="705697"/>
          </a:xfrm>
          <a:prstGeom prst="rect">
            <a:avLst/>
          </a:prstGeom>
        </p:spPr>
        <p:txBody>
          <a:bodyPr spcFirstLastPara="1" wrap="square" lIns="82939" tIns="41458" rIns="82939" bIns="41458" anchor="ctr" anchorCtr="0">
            <a:noAutofit/>
          </a:bodyPr>
          <a:lstStyle/>
          <a:p>
            <a:r>
              <a:rPr lang="en-GB" sz="4000" dirty="0"/>
              <a:t>A shift towards prevention</a:t>
            </a:r>
            <a:endParaRPr sz="4000" dirty="0"/>
          </a:p>
        </p:txBody>
      </p:sp>
      <p:sp>
        <p:nvSpPr>
          <p:cNvPr id="159" name="Google Shape;159;p19"/>
          <p:cNvSpPr txBox="1">
            <a:spLocks noGrp="1"/>
          </p:cNvSpPr>
          <p:nvPr>
            <p:ph type="sldNum" idx="12"/>
          </p:nvPr>
        </p:nvSpPr>
        <p:spPr>
          <a:xfrm>
            <a:off x="11409244" y="6333407"/>
            <a:ext cx="731738" cy="524986"/>
          </a:xfrm>
          <a:prstGeom prst="rect">
            <a:avLst/>
          </a:prstGeom>
          <a:noFill/>
          <a:ln>
            <a:noFill/>
          </a:ln>
        </p:spPr>
        <p:txBody>
          <a:bodyPr spcFirstLastPara="1" wrap="square" lIns="104875" tIns="104875" rIns="104875" bIns="104875" anchor="ctr" anchorCtr="0">
            <a:noAutofit/>
          </a:bodyPr>
          <a:lstStyle>
            <a:defPPr>
              <a:defRPr lang="en-US"/>
            </a:defPPr>
            <a:lvl1pPr marL="0" lvl="0" algn="r" defTabSz="914400" rtl="0" eaLnBrk="1" latinLnBrk="0" hangingPunct="1">
              <a:buNone/>
              <a:defRPr sz="907" kern="1200">
                <a:solidFill>
                  <a:srgbClr val="36A6DE"/>
                </a:solidFill>
                <a:latin typeface="Montserrat"/>
                <a:ea typeface="Montserrat"/>
                <a:cs typeface="Montserrat"/>
                <a:sym typeface="Montserrat"/>
              </a:defRPr>
            </a:lvl1pPr>
            <a:lvl2pPr marL="457200" lvl="1" algn="r" defTabSz="914400" rtl="0" eaLnBrk="1" latinLnBrk="0" hangingPunct="1">
              <a:buNone/>
              <a:defRPr sz="907" kern="1200">
                <a:solidFill>
                  <a:srgbClr val="36A6DE"/>
                </a:solidFill>
                <a:latin typeface="Montserrat"/>
                <a:ea typeface="Montserrat"/>
                <a:cs typeface="Montserrat"/>
                <a:sym typeface="Montserrat"/>
              </a:defRPr>
            </a:lvl2pPr>
            <a:lvl3pPr marL="914400" lvl="2" algn="r" defTabSz="914400" rtl="0" eaLnBrk="1" latinLnBrk="0" hangingPunct="1">
              <a:buNone/>
              <a:defRPr sz="907" kern="1200">
                <a:solidFill>
                  <a:srgbClr val="36A6DE"/>
                </a:solidFill>
                <a:latin typeface="Montserrat"/>
                <a:ea typeface="Montserrat"/>
                <a:cs typeface="Montserrat"/>
                <a:sym typeface="Montserrat"/>
              </a:defRPr>
            </a:lvl3pPr>
            <a:lvl4pPr marL="1371600" lvl="3" algn="r" defTabSz="914400" rtl="0" eaLnBrk="1" latinLnBrk="0" hangingPunct="1">
              <a:buNone/>
              <a:defRPr sz="907" kern="1200">
                <a:solidFill>
                  <a:srgbClr val="36A6DE"/>
                </a:solidFill>
                <a:latin typeface="Montserrat"/>
                <a:ea typeface="Montserrat"/>
                <a:cs typeface="Montserrat"/>
                <a:sym typeface="Montserrat"/>
              </a:defRPr>
            </a:lvl4pPr>
            <a:lvl5pPr marL="1828800" lvl="4" algn="r" defTabSz="914400" rtl="0" eaLnBrk="1" latinLnBrk="0" hangingPunct="1">
              <a:buNone/>
              <a:defRPr sz="907" kern="1200">
                <a:solidFill>
                  <a:srgbClr val="36A6DE"/>
                </a:solidFill>
                <a:latin typeface="Montserrat"/>
                <a:ea typeface="Montserrat"/>
                <a:cs typeface="Montserrat"/>
                <a:sym typeface="Montserrat"/>
              </a:defRPr>
            </a:lvl5pPr>
            <a:lvl6pPr marL="2286000" lvl="5" algn="r" defTabSz="914400" rtl="0" eaLnBrk="1" latinLnBrk="0" hangingPunct="1">
              <a:buNone/>
              <a:defRPr sz="907" kern="1200">
                <a:solidFill>
                  <a:srgbClr val="36A6DE"/>
                </a:solidFill>
                <a:latin typeface="Montserrat"/>
                <a:ea typeface="Montserrat"/>
                <a:cs typeface="Montserrat"/>
                <a:sym typeface="Montserrat"/>
              </a:defRPr>
            </a:lvl6pPr>
            <a:lvl7pPr marL="2743200" lvl="6" algn="r" defTabSz="914400" rtl="0" eaLnBrk="1" latinLnBrk="0" hangingPunct="1">
              <a:buNone/>
              <a:defRPr sz="907" kern="1200">
                <a:solidFill>
                  <a:srgbClr val="36A6DE"/>
                </a:solidFill>
                <a:latin typeface="Montserrat"/>
                <a:ea typeface="Montserrat"/>
                <a:cs typeface="Montserrat"/>
                <a:sym typeface="Montserrat"/>
              </a:defRPr>
            </a:lvl7pPr>
            <a:lvl8pPr marL="3200400" lvl="7" algn="r" defTabSz="914400" rtl="0" eaLnBrk="1" latinLnBrk="0" hangingPunct="1">
              <a:buNone/>
              <a:defRPr sz="907" kern="1200">
                <a:solidFill>
                  <a:srgbClr val="36A6DE"/>
                </a:solidFill>
                <a:latin typeface="Montserrat"/>
                <a:ea typeface="Montserrat"/>
                <a:cs typeface="Montserrat"/>
                <a:sym typeface="Montserrat"/>
              </a:defRPr>
            </a:lvl8pPr>
            <a:lvl9pPr marL="3657600" lvl="8" algn="r" defTabSz="914400" rtl="0" eaLnBrk="1" latinLnBrk="0" hangingPunct="1">
              <a:buNone/>
              <a:defRPr sz="907" kern="1200">
                <a:solidFill>
                  <a:srgbClr val="36A6DE"/>
                </a:solidFill>
                <a:latin typeface="Montserrat"/>
                <a:ea typeface="Montserrat"/>
                <a:cs typeface="Montserrat"/>
                <a:sym typeface="Montserrat"/>
              </a:defRPr>
            </a:lvl9pPr>
          </a:lstStyle>
          <a:p>
            <a:pPr defTabSz="829544">
              <a:buClr>
                <a:srgbClr val="000000"/>
              </a:buClr>
            </a:pPr>
            <a:fld id="{00000000-1234-1234-1234-123412341234}" type="slidenum">
              <a:rPr lang="en-GB" smtClean="0"/>
              <a:pPr defTabSz="829544">
                <a:buClr>
                  <a:srgbClr val="000000"/>
                </a:buClr>
              </a:pPr>
              <a:t>7</a:t>
            </a:fld>
            <a:endParaRPr kern="0"/>
          </a:p>
        </p:txBody>
      </p:sp>
      <p:graphicFrame>
        <p:nvGraphicFramePr>
          <p:cNvPr id="3" name="Diagram 2">
            <a:extLst>
              <a:ext uri="{FF2B5EF4-FFF2-40B4-BE49-F238E27FC236}">
                <a16:creationId xmlns:a16="http://schemas.microsoft.com/office/drawing/2014/main" id="{B1ED1C02-FB2D-4930-9C1A-4493FACB62CA}"/>
              </a:ext>
            </a:extLst>
          </p:cNvPr>
          <p:cNvGraphicFramePr/>
          <p:nvPr/>
        </p:nvGraphicFramePr>
        <p:xfrm>
          <a:off x="-820696" y="1769828"/>
          <a:ext cx="9730234" cy="456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A4254A3-5C42-47FA-9018-67CF0CA48497}"/>
              </a:ext>
            </a:extLst>
          </p:cNvPr>
          <p:cNvPicPr>
            <a:picLocks noChangeAspect="1"/>
          </p:cNvPicPr>
          <p:nvPr/>
        </p:nvPicPr>
        <p:blipFill>
          <a:blip r:embed="rId8"/>
          <a:stretch>
            <a:fillRect/>
          </a:stretch>
        </p:blipFill>
        <p:spPr>
          <a:xfrm>
            <a:off x="4786725" y="3006969"/>
            <a:ext cx="7636025" cy="3184340"/>
          </a:xfrm>
          <a:prstGeom prst="rect">
            <a:avLst/>
          </a:prstGeom>
        </p:spPr>
      </p:pic>
      <p:sp>
        <p:nvSpPr>
          <p:cNvPr id="5" name="Oval 4">
            <a:extLst>
              <a:ext uri="{FF2B5EF4-FFF2-40B4-BE49-F238E27FC236}">
                <a16:creationId xmlns:a16="http://schemas.microsoft.com/office/drawing/2014/main" id="{3975CE47-EE36-4FBD-80B2-B3CE777791FA}"/>
              </a:ext>
            </a:extLst>
          </p:cNvPr>
          <p:cNvSpPr/>
          <p:nvPr/>
        </p:nvSpPr>
        <p:spPr>
          <a:xfrm>
            <a:off x="11648613" y="6333407"/>
            <a:ext cx="492369" cy="350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77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BDA9CB19-16E5-41C4-BD28-EBFF7BAE0E8A}"/>
              </a:ext>
            </a:extLst>
          </p:cNvPr>
          <p:cNvGraphicFramePr>
            <a:graphicFrameLocks/>
          </p:cNvGraphicFramePr>
          <p:nvPr/>
        </p:nvGraphicFramePr>
        <p:xfrm>
          <a:off x="0" y="1657513"/>
          <a:ext cx="12192000" cy="4297871"/>
        </p:xfrm>
        <a:graphic>
          <a:graphicData uri="http://schemas.openxmlformats.org/drawingml/2006/table">
            <a:tbl>
              <a:tblPr firstRow="1" firstCol="1" bandRow="1">
                <a:tableStyleId>{3B4B98B0-60AC-42C2-AFA5-B58CD77FA1E5}</a:tableStyleId>
              </a:tblPr>
              <a:tblGrid>
                <a:gridCol w="4064000">
                  <a:extLst>
                    <a:ext uri="{9D8B030D-6E8A-4147-A177-3AD203B41FA5}">
                      <a16:colId xmlns:a16="http://schemas.microsoft.com/office/drawing/2014/main" val="2124419674"/>
                    </a:ext>
                  </a:extLst>
                </a:gridCol>
                <a:gridCol w="4064000">
                  <a:extLst>
                    <a:ext uri="{9D8B030D-6E8A-4147-A177-3AD203B41FA5}">
                      <a16:colId xmlns:a16="http://schemas.microsoft.com/office/drawing/2014/main" val="300422729"/>
                    </a:ext>
                  </a:extLst>
                </a:gridCol>
                <a:gridCol w="4064000">
                  <a:extLst>
                    <a:ext uri="{9D8B030D-6E8A-4147-A177-3AD203B41FA5}">
                      <a16:colId xmlns:a16="http://schemas.microsoft.com/office/drawing/2014/main" val="3269330859"/>
                    </a:ext>
                  </a:extLst>
                </a:gridCol>
              </a:tblGrid>
              <a:tr h="160593">
                <a:tc>
                  <a:txBody>
                    <a:bodyPr/>
                    <a:lstStyle/>
                    <a:p>
                      <a:pPr marL="0" algn="ctr">
                        <a:lnSpc>
                          <a:spcPct val="107000"/>
                        </a:lnSpc>
                      </a:pPr>
                      <a:r>
                        <a:rPr lang="en-GB" sz="1600" b="1" dirty="0">
                          <a:effectLst/>
                          <a:latin typeface="Montserrat" panose="00000500000000000000" pitchFamily="2" charset="0"/>
                        </a:rPr>
                        <a:t>Our Priori</a:t>
                      </a:r>
                      <a:r>
                        <a:rPr lang="en-GB" sz="1600" b="1" dirty="0">
                          <a:solidFill>
                            <a:srgbClr val="000000"/>
                          </a:solidFill>
                          <a:effectLst/>
                          <a:latin typeface="Montserrat" panose="00000500000000000000" pitchFamily="2" charset="0"/>
                        </a:rPr>
                        <a:t>ties</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algn="ctr">
                        <a:lnSpc>
                          <a:spcPct val="107000"/>
                        </a:lnSpc>
                      </a:pPr>
                      <a:r>
                        <a:rPr lang="en-GB" sz="1600" b="1" dirty="0">
                          <a:solidFill>
                            <a:srgbClr val="000000"/>
                          </a:solidFill>
                          <a:effectLst/>
                          <a:latin typeface="Montserrat" panose="00000500000000000000" pitchFamily="2" charset="0"/>
                        </a:rPr>
                        <a:t>What will we do?</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algn="ctr">
                        <a:lnSpc>
                          <a:spcPct val="107000"/>
                        </a:lnSpc>
                        <a:spcAft>
                          <a:spcPts val="800"/>
                        </a:spcAft>
                      </a:pPr>
                      <a:r>
                        <a:rPr lang="en-GB" sz="1600" b="1" dirty="0">
                          <a:solidFill>
                            <a:srgbClr val="000000"/>
                          </a:solidFill>
                          <a:effectLst/>
                          <a:latin typeface="Montserrat" panose="00000500000000000000" pitchFamily="2" charset="0"/>
                        </a:rPr>
                        <a:t>How will we know we’ve got there?</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extLst>
                  <a:ext uri="{0D108BD9-81ED-4DB2-BD59-A6C34878D82A}">
                    <a16:rowId xmlns:a16="http://schemas.microsoft.com/office/drawing/2014/main" val="375911921"/>
                  </a:ext>
                </a:extLst>
              </a:tr>
              <a:tr h="1183672">
                <a:tc>
                  <a:txBody>
                    <a:bodyPr/>
                    <a:lstStyle/>
                    <a:p>
                      <a:pPr>
                        <a:lnSpc>
                          <a:spcPct val="107000"/>
                        </a:lnSpc>
                        <a:spcAft>
                          <a:spcPts val="800"/>
                        </a:spcAft>
                      </a:pPr>
                      <a:r>
                        <a:rPr lang="en-GB" sz="1600" b="0" dirty="0">
                          <a:effectLst/>
                          <a:latin typeface="Montserrat" panose="00000500000000000000" pitchFamily="2" charset="0"/>
                        </a:rPr>
                        <a:t>We will support frail older people with underlying conditions to maintain their independence and health</a:t>
                      </a:r>
                      <a:endParaRPr lang="en-GB" sz="1600" b="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lvl="0"/>
                      <a:r>
                        <a:rPr lang="en-GB" sz="1600" kern="1200" dirty="0">
                          <a:solidFill>
                            <a:schemeClr val="tx1"/>
                          </a:solidFill>
                          <a:effectLst/>
                          <a:latin typeface="Montserrat" panose="00000500000000000000" pitchFamily="2" charset="0"/>
                        </a:rPr>
                        <a:t>Focus on frail older people with underlying conditions to support them to stay well, remain independent and avoid unnecessary admissions to hospital in the short term. </a:t>
                      </a:r>
                      <a:endParaRPr lang="en-GB" sz="1600" kern="1200" dirty="0">
                        <a:solidFill>
                          <a:schemeClr val="tx1"/>
                        </a:solidFill>
                        <a:effectLst/>
                        <a:latin typeface="Montserrat" panose="00000500000000000000" pitchFamily="2" charset="0"/>
                        <a:ea typeface="+mn-ea"/>
                        <a:cs typeface="+mn-cs"/>
                      </a:endParaRPr>
                    </a:p>
                  </a:txBody>
                  <a:tcPr marL="24334" marR="24334" marT="0" marB="0"/>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600" b="1" kern="1200" dirty="0">
                          <a:solidFill>
                            <a:schemeClr val="tx1"/>
                          </a:solidFill>
                          <a:effectLst/>
                          <a:latin typeface="Montserrat" panose="00000500000000000000" pitchFamily="2" charset="0"/>
                        </a:rPr>
                        <a:t>Target: </a:t>
                      </a:r>
                      <a:r>
                        <a:rPr lang="en-GB" sz="1600" kern="1200" dirty="0">
                          <a:solidFill>
                            <a:schemeClr val="tx1"/>
                          </a:solidFill>
                          <a:effectLst/>
                          <a:latin typeface="Montserrat" panose="00000500000000000000" pitchFamily="2" charset="0"/>
                        </a:rPr>
                        <a:t>a 10% reduction in emergency admissions to hospital.</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extLst>
                  <a:ext uri="{0D108BD9-81ED-4DB2-BD59-A6C34878D82A}">
                    <a16:rowId xmlns:a16="http://schemas.microsoft.com/office/drawing/2014/main" val="2264297678"/>
                  </a:ext>
                </a:extLst>
              </a:tr>
              <a:tr h="1183672">
                <a:tc>
                  <a:txBody>
                    <a:bodyPr/>
                    <a:lstStyle/>
                    <a:p>
                      <a:pPr>
                        <a:lnSpc>
                          <a:spcPct val="107000"/>
                        </a:lnSpc>
                        <a:spcAft>
                          <a:spcPts val="800"/>
                        </a:spcAft>
                      </a:pPr>
                      <a:r>
                        <a:rPr lang="en-GB" sz="1600" b="0" dirty="0">
                          <a:effectLst/>
                          <a:latin typeface="Montserrat" panose="00000500000000000000" pitchFamily="2" charset="0"/>
                        </a:rPr>
                        <a:t>We will support children and young people to have the best start in life.</a:t>
                      </a:r>
                      <a:endParaRPr lang="en-GB" sz="1600" b="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Montserrat" panose="00000500000000000000" pitchFamily="2" charset="0"/>
                          <a:ea typeface="+mn-ea"/>
                          <a:cs typeface="+mn-cs"/>
                        </a:rPr>
                        <a:t>Support children and young people to have the best start in life by delivering our six physical health transformation programmes and with a particular focus on obesity. </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600" b="1" kern="1200" dirty="0">
                          <a:solidFill>
                            <a:schemeClr val="tx1"/>
                          </a:solidFill>
                          <a:effectLst/>
                          <a:latin typeface="Montserrat" panose="00000500000000000000" pitchFamily="2" charset="0"/>
                          <a:ea typeface="+mn-ea"/>
                          <a:cs typeface="+mn-cs"/>
                        </a:rPr>
                        <a:t>Target:</a:t>
                      </a:r>
                      <a:r>
                        <a:rPr lang="en-GB" sz="1600" kern="1200" dirty="0">
                          <a:solidFill>
                            <a:schemeClr val="tx1"/>
                          </a:solidFill>
                          <a:effectLst/>
                          <a:latin typeface="Montserrat" panose="00000500000000000000" pitchFamily="2" charset="0"/>
                          <a:ea typeface="+mn-ea"/>
                          <a:cs typeface="+mn-cs"/>
                        </a:rPr>
                        <a:t> a 50% reduction in children who are classed as obese by age 11.</a:t>
                      </a:r>
                    </a:p>
                    <a:p>
                      <a:pPr marL="342900" lvl="0" indent="-342900">
                        <a:lnSpc>
                          <a:spcPct val="107000"/>
                        </a:lnSpc>
                        <a:buFont typeface="Symbol" panose="05050102010706020507" pitchFamily="18" charset="2"/>
                        <a:buChar char=""/>
                      </a:pPr>
                      <a:endParaRPr lang="en-GB" sz="1600" dirty="0">
                        <a:solidFill>
                          <a:srgbClr val="000000"/>
                        </a:solidFill>
                        <a:effectLst/>
                        <a:latin typeface="Montserrat" panose="00000500000000000000" pitchFamily="2" charset="0"/>
                      </a:endParaRPr>
                    </a:p>
                  </a:txBody>
                  <a:tcPr marL="24334" marR="24334" marT="0" marB="0"/>
                </a:tc>
                <a:extLst>
                  <a:ext uri="{0D108BD9-81ED-4DB2-BD59-A6C34878D82A}">
                    <a16:rowId xmlns:a16="http://schemas.microsoft.com/office/drawing/2014/main" val="2571147437"/>
                  </a:ext>
                </a:extLst>
              </a:tr>
              <a:tr h="605085">
                <a:tc>
                  <a:txBody>
                    <a:bodyPr/>
                    <a:lstStyle/>
                    <a:p>
                      <a:pPr>
                        <a:lnSpc>
                          <a:spcPct val="107000"/>
                        </a:lnSpc>
                        <a:spcAft>
                          <a:spcPts val="800"/>
                        </a:spcAft>
                      </a:pPr>
                      <a:r>
                        <a:rPr lang="en-GB" sz="1600" b="0" dirty="0">
                          <a:solidFill>
                            <a:srgbClr val="000000"/>
                          </a:solidFill>
                          <a:effectLst/>
                          <a:latin typeface="Montserrat" panose="00000500000000000000" pitchFamily="2" charset="0"/>
                        </a:rPr>
                        <a:t>Make every contact count for traditional areas of health for example mental health / healthy lifestyle AND incorporate signposting to other services like financial advice which also affect people’s health </a:t>
                      </a:r>
                      <a:endParaRPr lang="en-GB" sz="1600" b="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200" dirty="0">
                          <a:solidFill>
                            <a:schemeClr val="tx1"/>
                          </a:solidFill>
                          <a:effectLst/>
                          <a:latin typeface="Montserrat" panose="00000500000000000000" pitchFamily="2" charset="0"/>
                          <a:ea typeface="+mn-ea"/>
                          <a:cs typeface="+mn-cs"/>
                        </a:rPr>
                        <a:t>Ensure that all staff understand the building blocks of health and health inequalities and are able to deliver brief interventions on a range of topics to support people’s wellbeing. </a:t>
                      </a: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600" b="1" kern="1200" dirty="0">
                          <a:solidFill>
                            <a:schemeClr val="tx1"/>
                          </a:solidFill>
                          <a:effectLst/>
                          <a:latin typeface="Montserrat" panose="00000500000000000000" pitchFamily="2" charset="0"/>
                          <a:ea typeface="+mn-ea"/>
                          <a:cs typeface="+mn-cs"/>
                        </a:rPr>
                        <a:t>Target:</a:t>
                      </a:r>
                      <a:r>
                        <a:rPr lang="en-GB" sz="1600" kern="1200" dirty="0">
                          <a:solidFill>
                            <a:schemeClr val="tx1"/>
                          </a:solidFill>
                          <a:effectLst/>
                          <a:latin typeface="Montserrat" panose="00000500000000000000" pitchFamily="2" charset="0"/>
                          <a:ea typeface="+mn-ea"/>
                          <a:cs typeface="+mn-cs"/>
                        </a:rPr>
                        <a:t> All staff have access to a local bespoke training model to build their confidence and competence in delivering health and wellbeing advice.</a:t>
                      </a:r>
                    </a:p>
                    <a:p>
                      <a:pPr marL="342900" lvl="0" indent="-342900">
                        <a:lnSpc>
                          <a:spcPct val="107000"/>
                        </a:lnSpc>
                        <a:buFont typeface="Symbol" panose="05050102010706020507" pitchFamily="18" charset="2"/>
                        <a:buChar char=""/>
                      </a:pPr>
                      <a:endParaRPr lang="en-GB" sz="1600" dirty="0">
                        <a:effectLst/>
                        <a:latin typeface="Montserrat" panose="00000500000000000000" pitchFamily="2" charset="0"/>
                        <a:ea typeface="Calibri" panose="020F0502020204030204" pitchFamily="34" charset="0"/>
                        <a:cs typeface="Times New Roman" panose="02020603050405020304" pitchFamily="18" charset="0"/>
                      </a:endParaRPr>
                    </a:p>
                  </a:txBody>
                  <a:tcPr marL="24334" marR="24334" marT="0" marB="0"/>
                </a:tc>
                <a:extLst>
                  <a:ext uri="{0D108BD9-81ED-4DB2-BD59-A6C34878D82A}">
                    <a16:rowId xmlns:a16="http://schemas.microsoft.com/office/drawing/2014/main" val="954677219"/>
                  </a:ext>
                </a:extLst>
              </a:tr>
            </a:tbl>
          </a:graphicData>
        </a:graphic>
      </p:graphicFrame>
      <p:sp>
        <p:nvSpPr>
          <p:cNvPr id="8" name="Google Shape;147;p12">
            <a:extLst>
              <a:ext uri="{FF2B5EF4-FFF2-40B4-BE49-F238E27FC236}">
                <a16:creationId xmlns:a16="http://schemas.microsoft.com/office/drawing/2014/main" id="{6EB9552E-F717-4CC3-B584-CBCE51B84DC5}"/>
              </a:ext>
            </a:extLst>
          </p:cNvPr>
          <p:cNvSpPr/>
          <p:nvPr/>
        </p:nvSpPr>
        <p:spPr>
          <a:xfrm>
            <a:off x="207928" y="230100"/>
            <a:ext cx="7939610" cy="1188392"/>
          </a:xfrm>
          <a:prstGeom prst="roundRect">
            <a:avLst>
              <a:gd name="adj" fmla="val 10000"/>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p12">
            <a:extLst>
              <a:ext uri="{FF2B5EF4-FFF2-40B4-BE49-F238E27FC236}">
                <a16:creationId xmlns:a16="http://schemas.microsoft.com/office/drawing/2014/main" id="{7302F34E-AA15-4E8B-8E63-DAB372D0BB24}"/>
              </a:ext>
            </a:extLst>
          </p:cNvPr>
          <p:cNvSpPr txBox="1"/>
          <p:nvPr/>
        </p:nvSpPr>
        <p:spPr>
          <a:xfrm>
            <a:off x="342139" y="-88501"/>
            <a:ext cx="7805399" cy="13053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Calibri"/>
              <a:buNone/>
            </a:pPr>
            <a:endParaRPr sz="1400" b="0" i="1" u="none" strike="noStrike" dirty="0">
              <a:solidFill>
                <a:srgbClr val="FFFFFF"/>
              </a:solidFill>
              <a:latin typeface="Montserrat"/>
              <a:ea typeface="Montserrat"/>
              <a:cs typeface="Montserrat"/>
              <a:sym typeface="Montserrat"/>
            </a:endParaRPr>
          </a:p>
          <a:p>
            <a:pPr marL="0" marR="0" lvl="0" indent="0" algn="ctr" rtl="0">
              <a:lnSpc>
                <a:spcPct val="90000"/>
              </a:lnSpc>
              <a:spcBef>
                <a:spcPts val="490"/>
              </a:spcBef>
              <a:spcAft>
                <a:spcPts val="0"/>
              </a:spcAft>
              <a:buClr>
                <a:srgbClr val="000000"/>
              </a:buClr>
              <a:buSzPts val="1400"/>
              <a:buFont typeface="Calibri"/>
              <a:buNone/>
            </a:pPr>
            <a:endParaRPr sz="1400" b="0" i="1" u="none" strike="noStrike" dirty="0">
              <a:solidFill>
                <a:srgbClr val="FFFFFF"/>
              </a:solidFill>
              <a:latin typeface="Montserrat"/>
              <a:ea typeface="Montserrat"/>
              <a:cs typeface="Montserrat"/>
              <a:sym typeface="Montserrat"/>
            </a:endParaRPr>
          </a:p>
          <a:p>
            <a:pPr marL="0" marR="0" lvl="0" indent="0" rtl="0">
              <a:lnSpc>
                <a:spcPct val="90000"/>
              </a:lnSpc>
              <a:spcBef>
                <a:spcPts val="490"/>
              </a:spcBef>
              <a:spcAft>
                <a:spcPts val="0"/>
              </a:spcAft>
              <a:buClr>
                <a:srgbClr val="FFFFFF"/>
              </a:buClr>
              <a:buSzPts val="1400"/>
              <a:buFont typeface="Montserrat"/>
              <a:buNone/>
            </a:pPr>
            <a:r>
              <a:rPr lang="en-GB" sz="4000" b="1" u="none" strike="noStrike" dirty="0">
                <a:solidFill>
                  <a:srgbClr val="FFFFFF"/>
                </a:solidFill>
                <a:latin typeface="Montserrat"/>
                <a:ea typeface="Montserrat"/>
                <a:cs typeface="Montserrat"/>
                <a:sym typeface="Montserrat"/>
              </a:rPr>
              <a:t>1</a:t>
            </a:r>
            <a:r>
              <a:rPr lang="en-GB" sz="4000" b="1" i="1" u="none" strike="noStrike" dirty="0">
                <a:solidFill>
                  <a:srgbClr val="FFFFFF"/>
                </a:solidFill>
                <a:latin typeface="Montserrat"/>
                <a:ea typeface="Montserrat"/>
                <a:cs typeface="Montserrat"/>
                <a:sym typeface="Montserrat"/>
              </a:rPr>
              <a:t>. </a:t>
            </a:r>
            <a:r>
              <a:rPr lang="en-GB" sz="3200" b="1" dirty="0">
                <a:solidFill>
                  <a:srgbClr val="FFFFFF"/>
                </a:solidFill>
                <a:latin typeface="Montserrat"/>
                <a:ea typeface="Montserrat"/>
                <a:cs typeface="Montserrat"/>
                <a:sym typeface="Montserrat"/>
              </a:rPr>
              <a:t>I</a:t>
            </a:r>
            <a:r>
              <a:rPr lang="en-GB" sz="3200" b="1" u="none" strike="noStrike" dirty="0">
                <a:solidFill>
                  <a:srgbClr val="FFFFFF"/>
                </a:solidFill>
                <a:latin typeface="Montserrat"/>
                <a:ea typeface="Montserrat"/>
                <a:cs typeface="Montserrat"/>
                <a:sym typeface="Montserrat"/>
              </a:rPr>
              <a:t>mprove outcomes in population health and healthcare </a:t>
            </a:r>
            <a:endParaRPr sz="3200" b="1" dirty="0">
              <a:solidFill>
                <a:srgbClr val="FFFFFF"/>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353495B9-4D48-46AB-8D29-76CE62DA2FF8}"/>
              </a:ext>
            </a:extLst>
          </p:cNvPr>
          <p:cNvSpPr txBox="1"/>
          <p:nvPr/>
        </p:nvSpPr>
        <p:spPr>
          <a:xfrm rot="19410021">
            <a:off x="1882139" y="2125149"/>
            <a:ext cx="12367021" cy="3170099"/>
          </a:xfrm>
          <a:prstGeom prst="rect">
            <a:avLst/>
          </a:prstGeom>
          <a:noFill/>
        </p:spPr>
        <p:txBody>
          <a:bodyPr wrap="square" rtlCol="0">
            <a:spAutoFit/>
          </a:bodyPr>
          <a:lstStyle/>
          <a:p>
            <a:pPr algn="ctr"/>
            <a:r>
              <a:rPr lang="en-GB" sz="20000" dirty="0">
                <a:solidFill>
                  <a:schemeClr val="bg1">
                    <a:lumMod val="85000"/>
                  </a:schemeClr>
                </a:solidFill>
              </a:rPr>
              <a:t>DRAFT</a:t>
            </a:r>
          </a:p>
        </p:txBody>
      </p:sp>
    </p:spTree>
    <p:extLst>
      <p:ext uri="{BB962C8B-B14F-4D97-AF65-F5344CB8AC3E}">
        <p14:creationId xmlns:p14="http://schemas.microsoft.com/office/powerpoint/2010/main" val="282867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90BC-A369-4B14-8BE0-53244DFCA959}"/>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0B2B1CA1-0A48-4F51-B367-395415C5EC59}"/>
              </a:ext>
            </a:extLst>
          </p:cNvPr>
          <p:cNvSpPr>
            <a:spLocks noGrp="1"/>
          </p:cNvSpPr>
          <p:nvPr>
            <p:ph idx="1"/>
          </p:nvPr>
        </p:nvSpPr>
        <p:spPr/>
        <p:txBody>
          <a:bodyPr>
            <a:noAutofit/>
          </a:bodyPr>
          <a:lstStyle/>
          <a:p>
            <a:pPr>
              <a:lnSpc>
                <a:spcPct val="120000"/>
              </a:lnSpc>
              <a:spcBef>
                <a:spcPts val="0"/>
              </a:spcBef>
            </a:pPr>
            <a:r>
              <a:rPr lang="en-GB" sz="2000" dirty="0"/>
              <a:t>By end of March 2023, there will be development of more detailed delivery plans, including the ICB and NHS Trusts Joint Forward Plan and outcomes framework</a:t>
            </a:r>
          </a:p>
          <a:p>
            <a:pPr lvl="1"/>
            <a:endParaRPr lang="en-GB" sz="2000" dirty="0"/>
          </a:p>
        </p:txBody>
      </p:sp>
      <p:graphicFrame>
        <p:nvGraphicFramePr>
          <p:cNvPr id="6" name="Content Placeholder 1">
            <a:extLst>
              <a:ext uri="{FF2B5EF4-FFF2-40B4-BE49-F238E27FC236}">
                <a16:creationId xmlns:a16="http://schemas.microsoft.com/office/drawing/2014/main" id="{5C5D1FF7-6587-4F81-A16A-1F2C440E3D19}"/>
              </a:ext>
            </a:extLst>
          </p:cNvPr>
          <p:cNvGraphicFramePr>
            <a:graphicFrameLocks/>
          </p:cNvGraphicFramePr>
          <p:nvPr/>
        </p:nvGraphicFramePr>
        <p:xfrm>
          <a:off x="520181" y="2172902"/>
          <a:ext cx="111516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809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1652</Words>
  <Application>Microsoft Office PowerPoint</Application>
  <PresentationFormat>Widescreen</PresentationFormat>
  <Paragraphs>169</Paragraphs>
  <Slides>21</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PMingLiU</vt:lpstr>
      <vt:lpstr>Arial</vt:lpstr>
      <vt:lpstr>Arial Unicode MS</vt:lpstr>
      <vt:lpstr>Calibri</vt:lpstr>
      <vt:lpstr>Calibri Light</vt:lpstr>
      <vt:lpstr>Montserrat</vt:lpstr>
      <vt:lpstr>Montserrat Medium</vt:lpstr>
      <vt:lpstr>Open Sans</vt:lpstr>
      <vt:lpstr>Open Sans Bold</vt:lpstr>
      <vt:lpstr>Symbol</vt:lpstr>
      <vt:lpstr>Times New Roman</vt:lpstr>
      <vt:lpstr>Office Theme</vt:lpstr>
      <vt:lpstr>1_Office Theme</vt:lpstr>
      <vt:lpstr>Bassetlaw Voices Workshop </vt:lpstr>
      <vt:lpstr> What is an ICS  42 partnerships of health and care organisations in England</vt:lpstr>
      <vt:lpstr>PowerPoint Presentation</vt:lpstr>
      <vt:lpstr>What’s different and what’s new?</vt:lpstr>
      <vt:lpstr>PowerPoint Presentation</vt:lpstr>
      <vt:lpstr>PowerPoint Presentation</vt:lpstr>
      <vt:lpstr>A shift towards prevention</vt:lpstr>
      <vt:lpstr>PowerPoint Presentation</vt:lpstr>
      <vt:lpstr>Next Steps</vt:lpstr>
      <vt:lpstr>Bassetlaw Place Based Partnership within the Nottingham and Nottinghamshire ICS</vt:lpstr>
      <vt:lpstr>Key roles of the Place-Based Partnerships</vt:lpstr>
      <vt:lpstr>Community Insight Bassetlaw</vt:lpstr>
      <vt:lpstr>Community Insight Bassetlaw</vt:lpstr>
      <vt:lpstr>Health of Bassetlaw</vt:lpstr>
      <vt:lpstr>Bassetlaw Place Priorities </vt:lpstr>
      <vt:lpstr>PowerPoint Presentation</vt:lpstr>
      <vt:lpstr>PowerPoint Presentation</vt:lpstr>
      <vt:lpstr>Bassetlaw Place Delivery   </vt:lpstr>
      <vt:lpstr>Managing Demand   </vt:lpstr>
      <vt:lpstr>PowerPoint Presentation</vt:lpstr>
      <vt:lpstr>Timescale of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Knowles</dc:creator>
  <cp:lastModifiedBy>Rachel Wood</cp:lastModifiedBy>
  <cp:revision>47</cp:revision>
  <dcterms:created xsi:type="dcterms:W3CDTF">2021-08-20T10:50:54Z</dcterms:created>
  <dcterms:modified xsi:type="dcterms:W3CDTF">2022-11-29T09:15:56Z</dcterms:modified>
</cp:coreProperties>
</file>