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402" r:id="rId2"/>
    <p:sldId id="397" r:id="rId3"/>
    <p:sldId id="257" r:id="rId4"/>
    <p:sldId id="398" r:id="rId5"/>
    <p:sldId id="404" r:id="rId6"/>
    <p:sldId id="401" r:id="rId7"/>
    <p:sldId id="395" r:id="rId8"/>
    <p:sldId id="399" r:id="rId9"/>
    <p:sldId id="405" r:id="rId10"/>
    <p:sldId id="396" r:id="rId11"/>
    <p:sldId id="40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349"/>
    <a:srgbClr val="283991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C543A-5472-412D-9BEE-69528AEDB4BA}" type="doc">
      <dgm:prSet loTypeId="urn:microsoft.com/office/officeart/2005/8/layout/pyramid3" loCatId="pyramid" qsTypeId="urn:microsoft.com/office/officeart/2005/8/quickstyle/3d3" qsCatId="3D" csTypeId="urn:microsoft.com/office/officeart/2005/8/colors/accent4_5" csCatId="accent4" phldr="1"/>
      <dgm:spPr/>
    </dgm:pt>
    <dgm:pt modelId="{1A8B0F5B-A826-4D5B-8A84-2AC8308647C5}">
      <dgm:prSet phldrT="[Text]"/>
      <dgm:spPr/>
      <dgm:t>
        <a:bodyPr/>
        <a:lstStyle/>
        <a:p>
          <a:r>
            <a:rPr lang="en-GB" dirty="0"/>
            <a:t>Individual VCSE Groups, networks and projects </a:t>
          </a:r>
        </a:p>
        <a:p>
          <a:r>
            <a:rPr lang="en-GB" dirty="0"/>
            <a:t>(BFIN, POV, TLC, BHN etc etc)</a:t>
          </a:r>
        </a:p>
        <a:p>
          <a:r>
            <a:rPr lang="en-GB" dirty="0"/>
            <a:t>Volunteer Forum</a:t>
          </a:r>
        </a:p>
        <a:p>
          <a:r>
            <a:rPr lang="en-GB" dirty="0"/>
            <a:t>VCSE Leaders Group</a:t>
          </a:r>
        </a:p>
        <a:p>
          <a:endParaRPr lang="en-GB" dirty="0"/>
        </a:p>
        <a:p>
          <a:r>
            <a:rPr lang="en-GB" dirty="0"/>
            <a:t>Bassetlaw VOICES </a:t>
          </a:r>
        </a:p>
      </dgm:t>
    </dgm:pt>
    <dgm:pt modelId="{F5867CD9-C3BE-4413-B2E6-D61781BBCB51}" type="parTrans" cxnId="{CD745496-5758-4504-9551-2CD099A30AD4}">
      <dgm:prSet/>
      <dgm:spPr/>
      <dgm:t>
        <a:bodyPr/>
        <a:lstStyle/>
        <a:p>
          <a:endParaRPr lang="en-GB"/>
        </a:p>
      </dgm:t>
    </dgm:pt>
    <dgm:pt modelId="{6883777E-69F2-4C94-B728-02BBB2C8E793}" type="sibTrans" cxnId="{CD745496-5758-4504-9551-2CD099A30AD4}">
      <dgm:prSet/>
      <dgm:spPr/>
      <dgm:t>
        <a:bodyPr/>
        <a:lstStyle/>
        <a:p>
          <a:endParaRPr lang="en-GB"/>
        </a:p>
      </dgm:t>
    </dgm:pt>
    <dgm:pt modelId="{E75F3D30-1FD2-4E2E-A20E-072E7091E7C3}">
      <dgm:prSet phldrT="[Text]"/>
      <dgm:spPr/>
      <dgm:t>
        <a:bodyPr/>
        <a:lstStyle/>
        <a:p>
          <a:r>
            <a:rPr lang="en-GB" dirty="0"/>
            <a:t>Place Collaborative</a:t>
          </a:r>
        </a:p>
        <a:p>
          <a:r>
            <a:rPr lang="en-GB" dirty="0"/>
            <a:t>CYP Forum, Mental Health Forum, Financial Inclusion Forum etc  </a:t>
          </a:r>
        </a:p>
        <a:p>
          <a:r>
            <a:rPr lang="en-GB" dirty="0"/>
            <a:t>Health Inequalities Forum</a:t>
          </a:r>
        </a:p>
        <a:p>
          <a:r>
            <a:rPr lang="en-GB" dirty="0"/>
            <a:t>Public and Third Sector Partnership</a:t>
          </a:r>
        </a:p>
        <a:p>
          <a:r>
            <a:rPr lang="en-GB" dirty="0"/>
            <a:t>BPBP</a:t>
          </a:r>
        </a:p>
      </dgm:t>
    </dgm:pt>
    <dgm:pt modelId="{5D6D069B-13CD-44CA-BA2A-C18FB859880E}" type="parTrans" cxnId="{1DEB400E-C88E-4CD1-8D48-448B43826F5B}">
      <dgm:prSet/>
      <dgm:spPr/>
      <dgm:t>
        <a:bodyPr/>
        <a:lstStyle/>
        <a:p>
          <a:endParaRPr lang="en-GB"/>
        </a:p>
      </dgm:t>
    </dgm:pt>
    <dgm:pt modelId="{85FB042B-2813-444F-A9B7-9CDFDF85A472}" type="sibTrans" cxnId="{1DEB400E-C88E-4CD1-8D48-448B43826F5B}">
      <dgm:prSet/>
      <dgm:spPr/>
      <dgm:t>
        <a:bodyPr/>
        <a:lstStyle/>
        <a:p>
          <a:endParaRPr lang="en-GB"/>
        </a:p>
      </dgm:t>
    </dgm:pt>
    <dgm:pt modelId="{7D3CA8AF-5B86-4ABC-9839-D3B055FDBC65}">
      <dgm:prSet phldrT="[Text]"/>
      <dgm:spPr/>
      <dgm:t>
        <a:bodyPr/>
        <a:lstStyle/>
        <a:p>
          <a:r>
            <a:rPr lang="en-GB" dirty="0"/>
            <a:t>VCSE Alliance</a:t>
          </a:r>
        </a:p>
        <a:p>
          <a:endParaRPr lang="en-GB" dirty="0"/>
        </a:p>
        <a:p>
          <a:r>
            <a:rPr lang="en-GB" dirty="0"/>
            <a:t>NNICP </a:t>
          </a:r>
        </a:p>
        <a:p>
          <a:r>
            <a:rPr lang="en-GB" dirty="0"/>
            <a:t>NNICB</a:t>
          </a:r>
        </a:p>
      </dgm:t>
    </dgm:pt>
    <dgm:pt modelId="{A11A2EAB-8356-4777-9355-CBE1D2256190}" type="parTrans" cxnId="{872605C4-3BC9-4E1A-8267-1780D9A5F102}">
      <dgm:prSet/>
      <dgm:spPr/>
      <dgm:t>
        <a:bodyPr/>
        <a:lstStyle/>
        <a:p>
          <a:endParaRPr lang="en-GB"/>
        </a:p>
      </dgm:t>
    </dgm:pt>
    <dgm:pt modelId="{633830ED-B995-413A-85C0-84B34E19D2F1}" type="sibTrans" cxnId="{872605C4-3BC9-4E1A-8267-1780D9A5F102}">
      <dgm:prSet/>
      <dgm:spPr/>
      <dgm:t>
        <a:bodyPr/>
        <a:lstStyle/>
        <a:p>
          <a:endParaRPr lang="en-GB"/>
        </a:p>
      </dgm:t>
    </dgm:pt>
    <dgm:pt modelId="{4C129B21-0130-4960-89B8-3BEA3637F9E2}" type="pres">
      <dgm:prSet presAssocID="{D99C543A-5472-412D-9BEE-69528AEDB4BA}" presName="Name0" presStyleCnt="0">
        <dgm:presLayoutVars>
          <dgm:dir/>
          <dgm:animLvl val="lvl"/>
          <dgm:resizeHandles val="exact"/>
        </dgm:presLayoutVars>
      </dgm:prSet>
      <dgm:spPr/>
    </dgm:pt>
    <dgm:pt modelId="{6408E4D3-3A88-412C-94F0-9C51726D46A7}" type="pres">
      <dgm:prSet presAssocID="{1A8B0F5B-A826-4D5B-8A84-2AC8308647C5}" presName="Name8" presStyleCnt="0"/>
      <dgm:spPr/>
    </dgm:pt>
    <dgm:pt modelId="{2950289B-539E-47C2-A638-F22BF1DDAC1B}" type="pres">
      <dgm:prSet presAssocID="{1A8B0F5B-A826-4D5B-8A84-2AC8308647C5}" presName="level" presStyleLbl="node1" presStyleIdx="0" presStyleCnt="3">
        <dgm:presLayoutVars>
          <dgm:chMax val="1"/>
          <dgm:bulletEnabled val="1"/>
        </dgm:presLayoutVars>
      </dgm:prSet>
      <dgm:spPr/>
    </dgm:pt>
    <dgm:pt modelId="{F4842D3B-076E-414D-945E-EAA518748E9C}" type="pres">
      <dgm:prSet presAssocID="{1A8B0F5B-A826-4D5B-8A84-2AC830864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A07FFE-434B-484B-9169-85CD5B325299}" type="pres">
      <dgm:prSet presAssocID="{E75F3D30-1FD2-4E2E-A20E-072E7091E7C3}" presName="Name8" presStyleCnt="0"/>
      <dgm:spPr/>
    </dgm:pt>
    <dgm:pt modelId="{E8A772C1-D630-4659-BA5D-5201027B0668}" type="pres">
      <dgm:prSet presAssocID="{E75F3D30-1FD2-4E2E-A20E-072E7091E7C3}" presName="level" presStyleLbl="node1" presStyleIdx="1" presStyleCnt="3">
        <dgm:presLayoutVars>
          <dgm:chMax val="1"/>
          <dgm:bulletEnabled val="1"/>
        </dgm:presLayoutVars>
      </dgm:prSet>
      <dgm:spPr/>
    </dgm:pt>
    <dgm:pt modelId="{22214FE3-F511-43B3-96B4-D9E418DBF5BB}" type="pres">
      <dgm:prSet presAssocID="{E75F3D30-1FD2-4E2E-A20E-072E7091E7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534B8C-7A80-4AF0-A045-255AE9D97441}" type="pres">
      <dgm:prSet presAssocID="{7D3CA8AF-5B86-4ABC-9839-D3B055FDBC65}" presName="Name8" presStyleCnt="0"/>
      <dgm:spPr/>
    </dgm:pt>
    <dgm:pt modelId="{4C705A72-4160-4D3E-907D-64630A19A99E}" type="pres">
      <dgm:prSet presAssocID="{7D3CA8AF-5B86-4ABC-9839-D3B055FDBC65}" presName="level" presStyleLbl="node1" presStyleIdx="2" presStyleCnt="3">
        <dgm:presLayoutVars>
          <dgm:chMax val="1"/>
          <dgm:bulletEnabled val="1"/>
        </dgm:presLayoutVars>
      </dgm:prSet>
      <dgm:spPr/>
    </dgm:pt>
    <dgm:pt modelId="{E67B8402-1DC1-4761-B036-8EC6BCCF7382}" type="pres">
      <dgm:prSet presAssocID="{7D3CA8AF-5B86-4ABC-9839-D3B055FDBC6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EB400E-C88E-4CD1-8D48-448B43826F5B}" srcId="{D99C543A-5472-412D-9BEE-69528AEDB4BA}" destId="{E75F3D30-1FD2-4E2E-A20E-072E7091E7C3}" srcOrd="1" destOrd="0" parTransId="{5D6D069B-13CD-44CA-BA2A-C18FB859880E}" sibTransId="{85FB042B-2813-444F-A9B7-9CDFDF85A472}"/>
    <dgm:cxn modelId="{ADB9B92D-7B8B-4EEF-A41B-FCB580801144}" type="presOf" srcId="{E75F3D30-1FD2-4E2E-A20E-072E7091E7C3}" destId="{E8A772C1-D630-4659-BA5D-5201027B0668}" srcOrd="0" destOrd="0" presId="urn:microsoft.com/office/officeart/2005/8/layout/pyramid3"/>
    <dgm:cxn modelId="{D5FD424E-CC70-4768-8D34-5E628258E297}" type="presOf" srcId="{E75F3D30-1FD2-4E2E-A20E-072E7091E7C3}" destId="{22214FE3-F511-43B3-96B4-D9E418DBF5BB}" srcOrd="1" destOrd="0" presId="urn:microsoft.com/office/officeart/2005/8/layout/pyramid3"/>
    <dgm:cxn modelId="{8B54BC52-EF26-4208-B33B-7271B2DDD71B}" type="presOf" srcId="{D99C543A-5472-412D-9BEE-69528AEDB4BA}" destId="{4C129B21-0130-4960-89B8-3BEA3637F9E2}" srcOrd="0" destOrd="0" presId="urn:microsoft.com/office/officeart/2005/8/layout/pyramid3"/>
    <dgm:cxn modelId="{CD745496-5758-4504-9551-2CD099A30AD4}" srcId="{D99C543A-5472-412D-9BEE-69528AEDB4BA}" destId="{1A8B0F5B-A826-4D5B-8A84-2AC8308647C5}" srcOrd="0" destOrd="0" parTransId="{F5867CD9-C3BE-4413-B2E6-D61781BBCB51}" sibTransId="{6883777E-69F2-4C94-B728-02BBB2C8E793}"/>
    <dgm:cxn modelId="{CA86BCA8-7587-4C2A-A8F7-A477A394EE3F}" type="presOf" srcId="{7D3CA8AF-5B86-4ABC-9839-D3B055FDBC65}" destId="{E67B8402-1DC1-4761-B036-8EC6BCCF7382}" srcOrd="1" destOrd="0" presId="urn:microsoft.com/office/officeart/2005/8/layout/pyramid3"/>
    <dgm:cxn modelId="{33A96DB0-6EA6-45D5-B9B1-DE4667B3CA37}" type="presOf" srcId="{1A8B0F5B-A826-4D5B-8A84-2AC8308647C5}" destId="{F4842D3B-076E-414D-945E-EAA518748E9C}" srcOrd="1" destOrd="0" presId="urn:microsoft.com/office/officeart/2005/8/layout/pyramid3"/>
    <dgm:cxn modelId="{872605C4-3BC9-4E1A-8267-1780D9A5F102}" srcId="{D99C543A-5472-412D-9BEE-69528AEDB4BA}" destId="{7D3CA8AF-5B86-4ABC-9839-D3B055FDBC65}" srcOrd="2" destOrd="0" parTransId="{A11A2EAB-8356-4777-9355-CBE1D2256190}" sibTransId="{633830ED-B995-413A-85C0-84B34E19D2F1}"/>
    <dgm:cxn modelId="{F0DE46C5-DE40-4E39-87F3-821EB025DF2C}" type="presOf" srcId="{7D3CA8AF-5B86-4ABC-9839-D3B055FDBC65}" destId="{4C705A72-4160-4D3E-907D-64630A19A99E}" srcOrd="0" destOrd="0" presId="urn:microsoft.com/office/officeart/2005/8/layout/pyramid3"/>
    <dgm:cxn modelId="{47593BFD-8C7C-4605-8256-EE969F2B9220}" type="presOf" srcId="{1A8B0F5B-A826-4D5B-8A84-2AC8308647C5}" destId="{2950289B-539E-47C2-A638-F22BF1DDAC1B}" srcOrd="0" destOrd="0" presId="urn:microsoft.com/office/officeart/2005/8/layout/pyramid3"/>
    <dgm:cxn modelId="{FB646C2C-1F70-4D0F-8D81-8D82703A716D}" type="presParOf" srcId="{4C129B21-0130-4960-89B8-3BEA3637F9E2}" destId="{6408E4D3-3A88-412C-94F0-9C51726D46A7}" srcOrd="0" destOrd="0" presId="urn:microsoft.com/office/officeart/2005/8/layout/pyramid3"/>
    <dgm:cxn modelId="{C95ED425-2B4A-419B-8B1B-184D34479DC3}" type="presParOf" srcId="{6408E4D3-3A88-412C-94F0-9C51726D46A7}" destId="{2950289B-539E-47C2-A638-F22BF1DDAC1B}" srcOrd="0" destOrd="0" presId="urn:microsoft.com/office/officeart/2005/8/layout/pyramid3"/>
    <dgm:cxn modelId="{0296F30F-52FF-4493-9059-AD8C28FB0B24}" type="presParOf" srcId="{6408E4D3-3A88-412C-94F0-9C51726D46A7}" destId="{F4842D3B-076E-414D-945E-EAA518748E9C}" srcOrd="1" destOrd="0" presId="urn:microsoft.com/office/officeart/2005/8/layout/pyramid3"/>
    <dgm:cxn modelId="{70535753-ED6A-465C-BA14-F180EA21AFC7}" type="presParOf" srcId="{4C129B21-0130-4960-89B8-3BEA3637F9E2}" destId="{8AA07FFE-434B-484B-9169-85CD5B325299}" srcOrd="1" destOrd="0" presId="urn:microsoft.com/office/officeart/2005/8/layout/pyramid3"/>
    <dgm:cxn modelId="{E420AB0E-8B86-4061-9D23-A2609318F757}" type="presParOf" srcId="{8AA07FFE-434B-484B-9169-85CD5B325299}" destId="{E8A772C1-D630-4659-BA5D-5201027B0668}" srcOrd="0" destOrd="0" presId="urn:microsoft.com/office/officeart/2005/8/layout/pyramid3"/>
    <dgm:cxn modelId="{BE9D9B24-6919-450C-9DD5-41B14975B4EC}" type="presParOf" srcId="{8AA07FFE-434B-484B-9169-85CD5B325299}" destId="{22214FE3-F511-43B3-96B4-D9E418DBF5BB}" srcOrd="1" destOrd="0" presId="urn:microsoft.com/office/officeart/2005/8/layout/pyramid3"/>
    <dgm:cxn modelId="{A5E3117C-A918-4F2B-9B13-4F564FD1DF7B}" type="presParOf" srcId="{4C129B21-0130-4960-89B8-3BEA3637F9E2}" destId="{9A534B8C-7A80-4AF0-A045-255AE9D97441}" srcOrd="2" destOrd="0" presId="urn:microsoft.com/office/officeart/2005/8/layout/pyramid3"/>
    <dgm:cxn modelId="{A6C4EF1C-6CDD-4C58-A5F1-3750FE59A4B4}" type="presParOf" srcId="{9A534B8C-7A80-4AF0-A045-255AE9D97441}" destId="{4C705A72-4160-4D3E-907D-64630A19A99E}" srcOrd="0" destOrd="0" presId="urn:microsoft.com/office/officeart/2005/8/layout/pyramid3"/>
    <dgm:cxn modelId="{15DC4EE0-53CD-43D1-9435-91553356D464}" type="presParOf" srcId="{9A534B8C-7A80-4AF0-A045-255AE9D97441}" destId="{E67B8402-1DC1-4761-B036-8EC6BCCF738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0289B-539E-47C2-A638-F22BF1DDAC1B}">
      <dsp:nvSpPr>
        <dsp:cNvPr id="0" name=""/>
        <dsp:cNvSpPr/>
      </dsp:nvSpPr>
      <dsp:spPr>
        <a:xfrm rot="10800000">
          <a:off x="0" y="0"/>
          <a:ext cx="5252761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Individual VCSE Groups, networks and projects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(BFIN, POV, TLC, BHN etc etc)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Volunteer Forum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VCSE Leaders Group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Bassetlaw VOICES </a:t>
          </a:r>
        </a:p>
      </dsp:txBody>
      <dsp:txXfrm rot="-10800000">
        <a:off x="919233" y="0"/>
        <a:ext cx="3414295" cy="1295941"/>
      </dsp:txXfrm>
    </dsp:sp>
    <dsp:sp modelId="{E8A772C1-D630-4659-BA5D-5201027B0668}">
      <dsp:nvSpPr>
        <dsp:cNvPr id="0" name=""/>
        <dsp:cNvSpPr/>
      </dsp:nvSpPr>
      <dsp:spPr>
        <a:xfrm rot="10800000">
          <a:off x="875460" y="1295941"/>
          <a:ext cx="3501841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Place Collaborative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CYP Forum, Mental Health Forum, Financial Inclusion Forum etc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Health Inequalities Forum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Public and Third Sector Partnership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BPBP</a:t>
          </a:r>
        </a:p>
      </dsp:txBody>
      <dsp:txXfrm rot="-10800000">
        <a:off x="1488282" y="1295941"/>
        <a:ext cx="2276196" cy="1295941"/>
      </dsp:txXfrm>
    </dsp:sp>
    <dsp:sp modelId="{4C705A72-4160-4D3E-907D-64630A19A99E}">
      <dsp:nvSpPr>
        <dsp:cNvPr id="0" name=""/>
        <dsp:cNvSpPr/>
      </dsp:nvSpPr>
      <dsp:spPr>
        <a:xfrm rot="10800000">
          <a:off x="1750920" y="2591882"/>
          <a:ext cx="1750920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VCSE Alliance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NNICP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NNICB</a:t>
          </a:r>
        </a:p>
      </dsp:txBody>
      <dsp:txXfrm rot="-10800000">
        <a:off x="1750920" y="2591882"/>
        <a:ext cx="1750920" cy="129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cvs.org.uk/sites/default/files/2022-11/Consortia%20Self%20Assessment%20RAG.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cvs.org.uk/project-management-traini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bcvs.org.uk/bfi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cvs.org.uk/nnsp" TargetMode="External"/><Relationship Id="rId11" Type="http://schemas.openxmlformats.org/officeDocument/2006/relationships/hyperlink" Target="https://www.bcvs.org.uk/colbassetlaw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hyperlink" Target="https://www.bcvs.org.uk/pov" TargetMode="Externa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cvo.org.uk/news-and-insights/news-index/uk-civil-society-almanac-2022/profile/#/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ocialvalueuk.org/resource/the-pioneers-post-quick-guide-to-social-valu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www.bcvs.org.uk/impact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1CF1C-B6A7-4F35-B4C8-014F696D9190}"/>
              </a:ext>
            </a:extLst>
          </p:cNvPr>
          <p:cNvSpPr/>
          <p:nvPr/>
        </p:nvSpPr>
        <p:spPr>
          <a:xfrm>
            <a:off x="554456" y="399607"/>
            <a:ext cx="68364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3A3A3A"/>
                </a:solidFill>
                <a:latin typeface="Rubik"/>
              </a:rPr>
              <a:t>Bassetlaw VOICES</a:t>
            </a:r>
          </a:p>
          <a:p>
            <a:endParaRPr lang="en-GB" sz="3200" b="1" dirty="0">
              <a:solidFill>
                <a:srgbClr val="3A3A3A"/>
              </a:solidFill>
              <a:latin typeface="Rubik"/>
            </a:endParaRPr>
          </a:p>
          <a:p>
            <a:endParaRPr lang="en-GB" sz="3200" b="1" dirty="0">
              <a:solidFill>
                <a:srgbClr val="3A3A3A"/>
              </a:solidFill>
              <a:latin typeface="Rubik"/>
            </a:endParaRPr>
          </a:p>
          <a:p>
            <a:endParaRPr lang="en-GB" sz="3200" b="1" dirty="0">
              <a:solidFill>
                <a:srgbClr val="3A3A3A"/>
              </a:solidFill>
              <a:latin typeface="Rubik"/>
            </a:endParaRP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endParaRPr lang="en-GB" b="1" dirty="0">
              <a:solidFill>
                <a:srgbClr val="3A3A3A"/>
              </a:solidFill>
              <a:latin typeface="Rubik"/>
            </a:endParaRPr>
          </a:p>
          <a:p>
            <a:r>
              <a:rPr lang="en-GB" b="1" dirty="0">
                <a:solidFill>
                  <a:srgbClr val="3A3A3A"/>
                </a:solidFill>
                <a:latin typeface="Rubik"/>
              </a:rPr>
              <a:t>Voice = listening to and sharing the voices of groups and all people connected to them, to influence and shape policy, funding, services and communities.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0FDA7-86DC-4AA7-9E7C-E5BF3A515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8" y="1419506"/>
            <a:ext cx="588924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F9167-DC6D-46DE-AE1B-5F1F31B72054}"/>
              </a:ext>
            </a:extLst>
          </p:cNvPr>
          <p:cNvSpPr/>
          <p:nvPr/>
        </p:nvSpPr>
        <p:spPr>
          <a:xfrm>
            <a:off x="761999" y="6286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Building Capacity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2DFAF-69B2-491C-ACBA-C06488A479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83" t="12222" r="29225" b="13126"/>
          <a:stretch/>
        </p:blipFill>
        <p:spPr>
          <a:xfrm>
            <a:off x="4572000" y="345115"/>
            <a:ext cx="4196318" cy="3839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63824-7290-4692-AACA-A5A0B80B06FD}"/>
              </a:ext>
            </a:extLst>
          </p:cNvPr>
          <p:cNvSpPr/>
          <p:nvPr/>
        </p:nvSpPr>
        <p:spPr>
          <a:xfrm>
            <a:off x="6858000" y="2397894"/>
            <a:ext cx="206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Project Management Training | Bassetlaw CVS (bcvs.org.uk)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A84E6-EA98-4228-B5D3-489E3C3AF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028" y="3686110"/>
            <a:ext cx="2081986" cy="1457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BF7093-34E4-41D1-A6E3-2B323C21F89A}"/>
              </a:ext>
            </a:extLst>
          </p:cNvPr>
          <p:cNvSpPr/>
          <p:nvPr/>
        </p:nvSpPr>
        <p:spPr>
          <a:xfrm>
            <a:off x="299287" y="275146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hlinkClick r:id="rId8"/>
            </a:endParaRPr>
          </a:p>
          <a:p>
            <a:endParaRPr lang="en-GB" sz="1200" dirty="0">
              <a:hlinkClick r:id="rId8"/>
            </a:endParaRPr>
          </a:p>
          <a:p>
            <a:r>
              <a:rPr lang="en-GB" sz="1200" dirty="0">
                <a:hlinkClick r:id="rId8"/>
              </a:rPr>
              <a:t>https://www.bcvs.org.uk/sites/default/files/2022-11/Consortia%20Self%20Assessment%20RAG.pdf</a:t>
            </a:r>
            <a:r>
              <a:rPr lang="en-GB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E71AC-FBD9-4C0E-A745-CA6013EFAF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09" t="21757" r="12867" b="9458"/>
          <a:stretch/>
        </p:blipFill>
        <p:spPr>
          <a:xfrm>
            <a:off x="518239" y="1119430"/>
            <a:ext cx="3834809" cy="18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2083981" y="2110084"/>
            <a:ext cx="5727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VOICES and Feedback </a:t>
            </a:r>
          </a:p>
          <a:p>
            <a:endParaRPr lang="en-GB" dirty="0"/>
          </a:p>
          <a:p>
            <a:r>
              <a:rPr lang="en-GB" dirty="0"/>
              <a:t>Views, risks, issues and success </a:t>
            </a:r>
          </a:p>
          <a:p>
            <a:r>
              <a:rPr lang="en-GB" dirty="0"/>
              <a:t>from your organisation?</a:t>
            </a:r>
          </a:p>
        </p:txBody>
      </p:sp>
    </p:spTree>
    <p:extLst>
      <p:ext uri="{BB962C8B-B14F-4D97-AF65-F5344CB8AC3E}">
        <p14:creationId xmlns:p14="http://schemas.microsoft.com/office/powerpoint/2010/main" val="34406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102AED-6A9E-421A-9938-296104AAAF0C}"/>
              </a:ext>
            </a:extLst>
          </p:cNvPr>
          <p:cNvSpPr/>
          <p:nvPr/>
        </p:nvSpPr>
        <p:spPr>
          <a:xfrm>
            <a:off x="2286000" y="57120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Partnership Ecosystem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Bassetlaw has a long history of </a:t>
            </a:r>
            <a:br>
              <a:rPr lang="en-GB" dirty="0"/>
            </a:br>
            <a:r>
              <a:rPr lang="en-GB" dirty="0"/>
              <a:t>very strong partnership working </a:t>
            </a:r>
            <a:br>
              <a:rPr lang="en-GB" dirty="0"/>
            </a:br>
            <a:r>
              <a:rPr lang="en-GB" dirty="0"/>
              <a:t>which has resulted in a partnership support  ecosystem which is agile, responsive, and provides impactful support for our local population. 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Ingredients:  </a:t>
            </a:r>
            <a:br>
              <a:rPr lang="en-GB" b="1" dirty="0"/>
            </a:br>
            <a:r>
              <a:rPr lang="en-GB" dirty="0"/>
              <a:t>Good understanding of need and what works in this place, plus diverse, trusted, and valued partners who ALL go the extra mile. </a:t>
            </a:r>
          </a:p>
        </p:txBody>
      </p:sp>
    </p:spTree>
    <p:extLst>
      <p:ext uri="{BB962C8B-B14F-4D97-AF65-F5344CB8AC3E}">
        <p14:creationId xmlns:p14="http://schemas.microsoft.com/office/powerpoint/2010/main" val="227467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1CF1C-B6A7-4F35-B4C8-014F696D9190}"/>
              </a:ext>
            </a:extLst>
          </p:cNvPr>
          <p:cNvSpPr/>
          <p:nvPr/>
        </p:nvSpPr>
        <p:spPr>
          <a:xfrm>
            <a:off x="634688" y="203819"/>
            <a:ext cx="6142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A3A3A"/>
                </a:solidFill>
                <a:latin typeface="Rubik"/>
              </a:rPr>
              <a:t>The BCVS mission is to support development of a sustainable, inclusive and healthy VCSE sector for Bassetlaw and Bolsover.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dirty="0">
                <a:solidFill>
                  <a:srgbClr val="3A3A3A"/>
                </a:solidFill>
                <a:latin typeface="Rubik"/>
              </a:rPr>
              <a:t>We do this through our proactive support for VCSE Groups, People and Voice, which enable better communities for everyone.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b="1" dirty="0">
                <a:solidFill>
                  <a:srgbClr val="3A3A3A"/>
                </a:solidFill>
                <a:latin typeface="Rubik"/>
              </a:rPr>
              <a:t>Voice = listening to and sharing the voices of groups and all people connected to them, to influence and shape policy, funding, services and communities.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dirty="0">
                <a:solidFill>
                  <a:srgbClr val="3A3A3A"/>
                </a:solidFill>
                <a:latin typeface="Rubik"/>
              </a:rPr>
              <a:t>BCVS represents and advocates for the VCSE sector at  dozens of meetings each month at place/district, system/county and nationally to affect change.</a:t>
            </a:r>
            <a:endParaRPr lang="en-GB" b="0" i="0" dirty="0">
              <a:solidFill>
                <a:srgbClr val="3A3A3A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81628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CD89DF-B07B-445E-B954-D750699C0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08720"/>
              </p:ext>
            </p:extLst>
          </p:nvPr>
        </p:nvGraphicFramePr>
        <p:xfrm>
          <a:off x="1524001" y="715926"/>
          <a:ext cx="5252762" cy="388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2E8920-4C94-4D03-BD8D-B168C1E40D3A}"/>
              </a:ext>
            </a:extLst>
          </p:cNvPr>
          <p:cNvSpPr/>
          <p:nvPr/>
        </p:nvSpPr>
        <p:spPr>
          <a:xfrm>
            <a:off x="311889" y="2248585"/>
            <a:ext cx="6546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b="1" dirty="0"/>
              <a:t>Meetings and voice </a:t>
            </a:r>
          </a:p>
        </p:txBody>
      </p:sp>
    </p:spTree>
    <p:extLst>
      <p:ext uri="{BB962C8B-B14F-4D97-AF65-F5344CB8AC3E}">
        <p14:creationId xmlns:p14="http://schemas.microsoft.com/office/powerpoint/2010/main" val="50593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32FED0-9F14-4575-B12D-C66B72A66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838" y="628650"/>
            <a:ext cx="4319500" cy="4319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F9167-DC6D-46DE-AE1B-5F1F31B72054}"/>
              </a:ext>
            </a:extLst>
          </p:cNvPr>
          <p:cNvSpPr/>
          <p:nvPr/>
        </p:nvSpPr>
        <p:spPr>
          <a:xfrm>
            <a:off x="733645" y="1603543"/>
            <a:ext cx="6326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BPBP</a:t>
            </a:r>
            <a:br>
              <a:rPr lang="en-GB" b="1" dirty="0"/>
            </a:br>
            <a:r>
              <a:rPr lang="en-GB" b="1" dirty="0"/>
              <a:t>Ecosystem                                                              </a:t>
            </a:r>
            <a:r>
              <a:rPr lang="en-GB" sz="1000" b="1" dirty="0">
                <a:solidFill>
                  <a:srgbClr val="14A349"/>
                </a:solidFill>
              </a:rPr>
              <a:t>BPL</a:t>
            </a:r>
            <a:endParaRPr lang="en-GB" sz="1000" dirty="0">
              <a:solidFill>
                <a:srgbClr val="14A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3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1CF1C-B6A7-4F35-B4C8-014F696D9190}"/>
              </a:ext>
            </a:extLst>
          </p:cNvPr>
          <p:cNvSpPr/>
          <p:nvPr/>
        </p:nvSpPr>
        <p:spPr>
          <a:xfrm>
            <a:off x="5486400" y="5514753"/>
            <a:ext cx="1290362" cy="1782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A3A3A"/>
                </a:solidFill>
                <a:latin typeface="Rubik"/>
              </a:rPr>
              <a:t>The BCVS mission is to support development of a sustainable, inclusive and healthy VCSE sector for Bassetlaw and Bolsover.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dirty="0">
                <a:solidFill>
                  <a:srgbClr val="3A3A3A"/>
                </a:solidFill>
                <a:latin typeface="Rubik"/>
              </a:rPr>
              <a:t>We do this through our proactive support for VCSE Groups, People and Voice, which enable better communities for everyone.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b="1" dirty="0">
                <a:solidFill>
                  <a:srgbClr val="3A3A3A"/>
                </a:solidFill>
                <a:latin typeface="Rubik"/>
              </a:rPr>
              <a:t>Voice = listening to and sharing the voices of groups and all people connected to them, to influence and shape policy, funding, services an communities.</a:t>
            </a: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r>
              <a:rPr lang="en-GB" dirty="0">
                <a:solidFill>
                  <a:srgbClr val="3A3A3A"/>
                </a:solidFill>
                <a:latin typeface="Rubik"/>
              </a:rPr>
              <a:t>BCVS represents and advocates for the VCSE sector at  dozens of meetings each month at place/district, system/county and nationally to affect change.</a:t>
            </a:r>
            <a:endParaRPr lang="en-GB" b="0" i="0" dirty="0">
              <a:solidFill>
                <a:srgbClr val="3A3A3A"/>
              </a:solidFill>
              <a:effectLst/>
              <a:latin typeface="Rubi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4737B-4BE6-4758-B2B3-10AE86544A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427" b="25058"/>
          <a:stretch/>
        </p:blipFill>
        <p:spPr>
          <a:xfrm>
            <a:off x="6351668" y="1516048"/>
            <a:ext cx="2585115" cy="2715710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5640FE7A-4A30-409B-B389-F380DBB28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98" y="815526"/>
            <a:ext cx="2383592" cy="1042035"/>
          </a:xfrm>
          <a:prstGeom prst="rect">
            <a:avLst/>
          </a:prstGeom>
        </p:spPr>
      </p:pic>
      <p:pic>
        <p:nvPicPr>
          <p:cNvPr id="11" name="table">
            <a:extLst>
              <a:ext uri="{FF2B5EF4-FFF2-40B4-BE49-F238E27FC236}">
                <a16:creationId xmlns:a16="http://schemas.microsoft.com/office/drawing/2014/main" id="{8A608FAD-BD30-4262-9499-C5730872F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45011"/>
            <a:ext cx="3535681" cy="672179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65A3FFBE-2834-41C4-9B0F-87161A749A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1093" y="171570"/>
            <a:ext cx="1983454" cy="1542686"/>
          </a:xfrm>
          <a:prstGeom prst="rect">
            <a:avLst/>
          </a:prstGeom>
        </p:spPr>
      </p:pic>
      <p:pic>
        <p:nvPicPr>
          <p:cNvPr id="13" name="Content Placeholder 4">
            <a:hlinkClick r:id="rId11"/>
            <a:extLst>
              <a:ext uri="{FF2B5EF4-FFF2-40B4-BE49-F238E27FC236}">
                <a16:creationId xmlns:a16="http://schemas.microsoft.com/office/drawing/2014/main" id="{691A2ADE-9BA9-4A61-99AE-DE7926004847}"/>
              </a:ext>
            </a:extLst>
          </p:cNvPr>
          <p:cNvPicPr>
            <a:picLocks noGrp="1"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761" y="2778461"/>
            <a:ext cx="1880617" cy="2353339"/>
          </a:xfrm>
          <a:prstGeom prst="rect">
            <a:avLst/>
          </a:prstGeom>
        </p:spPr>
      </p:pic>
      <p:pic>
        <p:nvPicPr>
          <p:cNvPr id="14" name="Picture 13">
            <a:hlinkClick r:id="rId13"/>
            <a:extLst>
              <a:ext uri="{FF2B5EF4-FFF2-40B4-BE49-F238E27FC236}">
                <a16:creationId xmlns:a16="http://schemas.microsoft.com/office/drawing/2014/main" id="{B3894933-4FC5-4C09-A30A-FA8916726A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9646" y="1670685"/>
            <a:ext cx="2725100" cy="2284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425EB2-D1E8-4D45-86A3-C3A2E66E83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5291" y="3806094"/>
            <a:ext cx="2191578" cy="1270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0D1216-BC49-4878-AFD9-09BCB67EE1C5}"/>
              </a:ext>
            </a:extLst>
          </p:cNvPr>
          <p:cNvSpPr/>
          <p:nvPr/>
        </p:nvSpPr>
        <p:spPr>
          <a:xfrm>
            <a:off x="122878" y="29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Examples of current </a:t>
            </a:r>
          </a:p>
          <a:p>
            <a:r>
              <a:rPr lang="en-GB" b="1" dirty="0"/>
              <a:t>Place partnership working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9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86D3B-E7DC-4458-BBDC-7E7B26E40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442" y="1350150"/>
            <a:ext cx="4952576" cy="3279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87DAE4-0041-415D-AE8A-FB19FF6D3C28}"/>
              </a:ext>
            </a:extLst>
          </p:cNvPr>
          <p:cNvSpPr/>
          <p:nvPr/>
        </p:nvSpPr>
        <p:spPr>
          <a:xfrm>
            <a:off x="281616" y="166985"/>
            <a:ext cx="5580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https://www.ncvo.org.uk/news-and-insights/news-index/uk-civil-society-almanac-2022/profile/#/</a:t>
            </a:r>
            <a:r>
              <a:rPr lang="en-GB" dirty="0"/>
              <a:t> </a:t>
            </a:r>
          </a:p>
          <a:p>
            <a:r>
              <a:rPr lang="en-GB" sz="1400" dirty="0"/>
              <a:t>(2021 data below, 2022 place data has been requested </a:t>
            </a:r>
          </a:p>
          <a:p>
            <a:r>
              <a:rPr lang="en-GB" sz="1400" dirty="0"/>
              <a:t>and will be shared as soon as available)</a:t>
            </a:r>
          </a:p>
        </p:txBody>
      </p:sp>
    </p:spTree>
    <p:extLst>
      <p:ext uri="{BB962C8B-B14F-4D97-AF65-F5344CB8AC3E}">
        <p14:creationId xmlns:p14="http://schemas.microsoft.com/office/powerpoint/2010/main" val="175658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2EDBD-02E7-474B-ADA6-9B21B036B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287" y="1147844"/>
            <a:ext cx="3771516" cy="2262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F858A-B78D-496E-9B76-F74922F1E4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1" r="2164"/>
          <a:stretch/>
        </p:blipFill>
        <p:spPr>
          <a:xfrm>
            <a:off x="7090" y="1298501"/>
            <a:ext cx="3120538" cy="245009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823E76-225C-4B1E-BE46-962AC7A36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49924"/>
              </p:ext>
            </p:extLst>
          </p:nvPr>
        </p:nvGraphicFramePr>
        <p:xfrm>
          <a:off x="6301562" y="1257300"/>
          <a:ext cx="177918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181">
                  <a:extLst>
                    <a:ext uri="{9D8B030D-6E8A-4147-A177-3AD203B41FA5}">
                      <a16:colId xmlns:a16="http://schemas.microsoft.com/office/drawing/2014/main" val="489605647"/>
                    </a:ext>
                  </a:extLst>
                </a:gridCol>
              </a:tblGrid>
              <a:tr h="2153454">
                <a:tc>
                  <a:txBody>
                    <a:bodyPr/>
                    <a:lstStyle/>
                    <a:p>
                      <a:pPr algn="ctr"/>
                      <a:r>
                        <a:rPr lang="en-GB" sz="15000" dirty="0">
                          <a:solidFill>
                            <a:srgbClr val="FF0000"/>
                          </a:solidFill>
                        </a:rPr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05989"/>
                  </a:ext>
                </a:extLst>
              </a:tr>
            </a:tbl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BA9A9-A1F7-45F3-81FA-3B44705E1D12}"/>
              </a:ext>
            </a:extLst>
          </p:cNvPr>
          <p:cNvSpPr/>
          <p:nvPr/>
        </p:nvSpPr>
        <p:spPr>
          <a:xfrm>
            <a:off x="510363" y="609600"/>
            <a:ext cx="3572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The BIG issues </a:t>
            </a:r>
          </a:p>
        </p:txBody>
      </p:sp>
    </p:spTree>
    <p:extLst>
      <p:ext uri="{BB962C8B-B14F-4D97-AF65-F5344CB8AC3E}">
        <p14:creationId xmlns:p14="http://schemas.microsoft.com/office/powerpoint/2010/main" val="60282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F9167-DC6D-46DE-AE1B-5F1F31B72054}"/>
              </a:ext>
            </a:extLst>
          </p:cNvPr>
          <p:cNvSpPr/>
          <p:nvPr/>
        </p:nvSpPr>
        <p:spPr>
          <a:xfrm>
            <a:off x="689755" y="740349"/>
            <a:ext cx="6001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Demonstrating VCSE Impact </a:t>
            </a:r>
          </a:p>
          <a:p>
            <a:r>
              <a:rPr lang="en-GB" sz="1200" b="1" dirty="0"/>
              <a:t>(examples from BCVS and how BCVS is seeking to raise the profile of impact of partnership working)</a:t>
            </a: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ADD3583-9BA5-45A2-A888-C558D2F782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41" t="35970" r="27519" b="29302"/>
          <a:stretch/>
        </p:blipFill>
        <p:spPr>
          <a:xfrm>
            <a:off x="228311" y="1482059"/>
            <a:ext cx="5528677" cy="22435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3B1E7F-044E-44F9-8340-E231B8EFFE26}"/>
              </a:ext>
            </a:extLst>
          </p:cNvPr>
          <p:cNvSpPr/>
          <p:nvPr/>
        </p:nvSpPr>
        <p:spPr>
          <a:xfrm>
            <a:off x="558930" y="3655902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Impact | Bassetlaw CVS (bcvs.org.uk)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5742D-7AC1-499F-ADB8-EA2FCCF59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271" y="1482059"/>
            <a:ext cx="1932754" cy="2730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57F933-1175-40FF-BDCF-B83C35A21014}"/>
              </a:ext>
            </a:extLst>
          </p:cNvPr>
          <p:cNvSpPr/>
          <p:nvPr/>
        </p:nvSpPr>
        <p:spPr>
          <a:xfrm>
            <a:off x="2585286" y="43675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8"/>
              </a:rPr>
              <a:t>https://socialvalueuk.org/resource/the-pioneers-post-quick-guide-to-social-value/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04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or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Senorita">
      <a:majorFont>
        <a:latin typeface="Archivo Black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</TotalTime>
  <Words>511</Words>
  <Application>Microsoft Office PowerPoint</Application>
  <PresentationFormat>On-screen Show (16:9)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Archivo Black</vt:lpstr>
      <vt:lpstr>Arial</vt:lpstr>
      <vt:lpstr>Roboto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Andria Birch</cp:lastModifiedBy>
  <cp:revision>61</cp:revision>
  <dcterms:created xsi:type="dcterms:W3CDTF">2019-08-23T08:10:12Z</dcterms:created>
  <dcterms:modified xsi:type="dcterms:W3CDTF">2022-11-22T17:05:35Z</dcterms:modified>
</cp:coreProperties>
</file>