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9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07"/>
    <p:restoredTop sz="96327"/>
  </p:normalViewPr>
  <p:slideViewPr>
    <p:cSldViewPr snapToGrid="0">
      <p:cViewPr varScale="1">
        <p:scale>
          <a:sx n="88" d="100"/>
          <a:sy n="88" d="100"/>
        </p:scale>
        <p:origin x="208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E8A1-6DA8-4496-BCE8-03ED561CC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760"/>
            <a:ext cx="10515600" cy="2890202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24CCC-3D44-4BB5-AA35-A21607EF6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06150"/>
            <a:ext cx="10515600" cy="24834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F80F6-1855-44E9-BA95-5E00A06E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D7FFD-570A-4968-B943-AF87BB67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CE6A8-0665-4714-B241-6AFBA8C6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65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26EC-DC54-4882-9D58-F201EA25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04E7C-4CBA-49AF-B24C-1A1FF51C2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3C727-C0C7-4BBA-9CF5-6C1FAC76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3986-C5B4-4956-AC6F-4F36186B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5F941-E847-4C51-97D6-21066B26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1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338D2-D9EE-4B67-97C1-08ABD5745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53848" y="365125"/>
            <a:ext cx="3999952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B1422-6C1E-4422-80E8-34B0092F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26546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B53C-3084-4BC0-A80E-DB41C04C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BFDE-DC70-4A6E-90B8-337FC472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3578F-39AE-4F6F-9614-32EF672E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2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A8A8-ECDA-4018-ABB4-CC22892B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0AE7C-51AF-4F0E-B5A3-8C7E1026C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28C09-A717-49AB-B60E-433BC469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1A47A-6E5A-4754-8B43-9CE55616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A1EB-7AC7-4F86-90C0-AA980D8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3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5957-C46F-4F17-BC8C-6507E676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760"/>
            <a:ext cx="10515600" cy="382786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9661B-6633-4C8B-8B9C-E514DF851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43817"/>
            <a:ext cx="10515600" cy="16458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274BF-C1CD-4709-B0A0-E9407DBE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B94-0A5B-4B56-B0B1-1FF5580A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668A-35AE-4CDF-AC4C-2BEEA9EE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8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F1FD-0E96-4963-9F09-92861572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9E5F0-B650-4AFF-B90E-23B378684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0876"/>
            <a:ext cx="5181600" cy="42360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1747B-302D-476E-8F4F-E4B114C66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0876"/>
            <a:ext cx="5181600" cy="4236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577D-22F7-4958-BB3D-6C9265EA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C5B46-A8FB-4683-9618-3F6E0738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87BD-93E9-4181-9D7F-940C3E17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92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63D79-FA27-4567-9032-AF722733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7C1BF-703F-4992-BB0C-EB1E579C7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1823"/>
            <a:ext cx="5157787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2FCE1-6DC0-43B5-8016-89FD4AF5A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54741"/>
            <a:ext cx="5157787" cy="32349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FED7A-67D0-43CC-889A-25F884964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182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1C176-48F2-44EC-B3A2-A144403D5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54741"/>
            <a:ext cx="5183188" cy="3234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187B8-AC48-4FE7-8658-8A31E373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AB465-E22E-45DC-89C9-406121BC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9D1CF-F964-4405-8677-5F9E2A02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7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3453-DD0F-41C0-8F4A-5DC343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4E6313-506F-4456-B3D9-D9655538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26068-7707-41EC-93EF-A24CAF8F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C8A3C-8C01-4039-B47B-57D8497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9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92633-8C77-419D-B24D-2B3D44DB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149D59-0A88-4A14-A740-4CCD9B52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3DEF9-802F-444E-92D2-397862E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8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23C20-3881-4F15-94F7-9D7B9F9E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8F40F-6C2A-48EC-8F16-DA179A1DA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638" y="457201"/>
            <a:ext cx="5800749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36B7E-D33D-48C7-97AC-5C0D9874F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57600"/>
            <a:ext cx="4343400" cy="2211387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49BC5-FF58-463A-B4FA-F0F912F1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072D7-4A2A-407F-A084-6AE8DD00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4C41C-C368-475C-BDC1-DC5B29C7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3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F67B0-865B-44ED-9DFE-36C73B0C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3C5CF7-138A-437C-9E0A-FF417997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61462" y="457201"/>
            <a:ext cx="5793925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17822-7770-4117-96A2-8D2FF0A01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4424"/>
            <a:ext cx="4343400" cy="2204564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95030-39C7-4814-A766-1A3E094E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F02CD-DC87-47B6-96C4-F6470B1D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FF531-02C2-4C1D-A692-70403780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818BD-D734-48A1-8CC0-609D11E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D215A-D2A1-4903-A905-F8B06EF41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0875"/>
            <a:ext cx="10515600" cy="423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2B88A-7A1D-4AA1-8536-28DC13DB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66A6-3C10-4AB8-86A1-BB1F0CDA7EFE}" type="datetimeFigureOut">
              <a:rPr lang="en-US" smtClean="0"/>
              <a:pPr/>
              <a:t>10/14/22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FE925-0C4B-4BAE-9799-3A9D46D92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AD54-E5C5-4D48-8592-BB22F0A85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2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60" r:id="rId6"/>
    <p:sldLayoutId id="2147483755" r:id="rId7"/>
    <p:sldLayoutId id="2147483756" r:id="rId8"/>
    <p:sldLayoutId id="2147483757" r:id="rId9"/>
    <p:sldLayoutId id="2147483759" r:id="rId10"/>
    <p:sldLayoutId id="21474837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5400" kern="1200" smtClean="0">
          <a:gradFill>
            <a:gsLst>
              <a:gs pos="100000">
                <a:schemeClr val="tx2"/>
              </a:gs>
              <a:gs pos="0">
                <a:schemeClr val="accent1"/>
              </a:gs>
            </a:gsLst>
            <a:lin ang="0" scaled="1"/>
          </a:gradFill>
          <a:latin typeface="Aharoni" panose="02010803020104030203" pitchFamily="2" charset="-79"/>
          <a:ea typeface="+mn-ea"/>
          <a:cs typeface="Angsana New" panose="02020603050405020304" pitchFamily="18" charset="-34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680A5-2F29-9D29-607E-2E37B4703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1" y="596644"/>
            <a:ext cx="6016888" cy="3435606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Better for Bolsover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920232-DF56-508E-253F-32803F7E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4298950"/>
            <a:ext cx="6016888" cy="1920875"/>
          </a:xfrm>
        </p:spPr>
        <p:txBody>
          <a:bodyPr>
            <a:normAutofit/>
          </a:bodyPr>
          <a:lstStyle/>
          <a:p>
            <a:r>
              <a:rPr lang="en-US" dirty="0"/>
              <a:t>VCSE response and engagement to the Integrated Care System</a:t>
            </a:r>
          </a:p>
        </p:txBody>
      </p:sp>
      <p:pic>
        <p:nvPicPr>
          <p:cNvPr id="4" name="Picture Placeholder 5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85B07F48-C542-5CF1-D6EA-4EC1A9926C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08" b="8208"/>
          <a:stretch/>
        </p:blipFill>
        <p:spPr>
          <a:xfrm>
            <a:off x="7408070" y="971673"/>
            <a:ext cx="4245918" cy="371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3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9DDC1-A371-6029-DCE5-C2C3D3BE1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727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VCSE Contribution in Derbyshire</a:t>
            </a:r>
          </a:p>
        </p:txBody>
      </p:sp>
      <p:pic>
        <p:nvPicPr>
          <p:cNvPr id="4" name="Picture Placeholder 5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D0F22F85-6986-0269-0E6E-05F7FF3470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08" b="8208"/>
          <a:stretch/>
        </p:blipFill>
        <p:spPr>
          <a:xfrm>
            <a:off x="10080714" y="672936"/>
            <a:ext cx="2111286" cy="17765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7DF47C5-8F9B-E42E-8DEE-A1F557F41AA8}"/>
              </a:ext>
            </a:extLst>
          </p:cNvPr>
          <p:cNvSpPr txBox="1"/>
          <p:nvPr/>
        </p:nvSpPr>
        <p:spPr>
          <a:xfrm>
            <a:off x="868017" y="1003852"/>
            <a:ext cx="9212697" cy="298543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2011 County excluding City</a:t>
            </a:r>
          </a:p>
          <a:p>
            <a:pPr lvl="0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5000 organisations</a:t>
            </a:r>
          </a:p>
          <a:p>
            <a:pPr lvl="0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5.5 million service users</a:t>
            </a:r>
          </a:p>
          <a:p>
            <a:pPr lvl="0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Combined value of £340 million</a:t>
            </a:r>
          </a:p>
          <a:p>
            <a:pPr lvl="0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10,000 FTE paid staff</a:t>
            </a:r>
          </a:p>
          <a:p>
            <a:pPr lvl="0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6000 FTE volunteers</a:t>
            </a:r>
          </a:p>
          <a:p>
            <a:pPr lvl="0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70% of organisations volunteers only</a:t>
            </a:r>
          </a:p>
          <a:p>
            <a:pPr lvl="0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2016 SROI befriending £800K cost £7million of value </a:t>
            </a:r>
          </a:p>
          <a:p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CDAF48-035F-33E2-F409-1A58DA943864}"/>
              </a:ext>
            </a:extLst>
          </p:cNvPr>
          <p:cNvSpPr txBox="1"/>
          <p:nvPr/>
        </p:nvSpPr>
        <p:spPr>
          <a:xfrm>
            <a:off x="853108" y="3657124"/>
            <a:ext cx="10485783" cy="258532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SAIL. Cost Benefit Analysis; £300K saving to Health and Social Care through counselling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Citizens Advice. Debt advice leading for patients in Mental Health Unit increased discharge figures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 Peak Zink TV. Advice and support following research into isolation during the pandemic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Black and Minority Ethnic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helping to address barriers around uptake of COVID vaccinations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Crich Mutual Aid. Helpline and 200 volunteers within 2 weeks during pandemic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47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3BEA-2850-544D-C891-C1C0A52F9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97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VCSE Contribution to the 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503DB-83B7-F001-8863-FCA0A7041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418"/>
            <a:ext cx="10515600" cy="4493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Place Alliance and System wide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Advocating on behalf of communities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Engaging communities of place and interest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Providing data and soft intelligence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Co-design of services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Providing complementary services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Providing mainstream services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Evaluation</a:t>
            </a:r>
          </a:p>
          <a:p>
            <a:endParaRPr lang="en-US" dirty="0"/>
          </a:p>
        </p:txBody>
      </p:sp>
      <p:pic>
        <p:nvPicPr>
          <p:cNvPr id="4" name="Picture Placeholder 5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E60D1D03-DE34-5487-FD8A-70896663A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08" b="8208"/>
          <a:stretch/>
        </p:blipFill>
        <p:spPr>
          <a:xfrm>
            <a:off x="9963148" y="430441"/>
            <a:ext cx="2111286" cy="17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2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1D2958B-7B1F-5A4D-96D5-51294F0B8B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24088" y="394005"/>
            <a:ext cx="7772400" cy="4410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VCSE Structure Engagement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8E7C49-D97C-E040-BAD6-9B4A8ACA8F1A}"/>
              </a:ext>
            </a:extLst>
          </p:cNvPr>
          <p:cNvSpPr txBox="1"/>
          <p:nvPr/>
        </p:nvSpPr>
        <p:spPr>
          <a:xfrm>
            <a:off x="1564124" y="1204513"/>
            <a:ext cx="1365464" cy="501675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Delivery Boards</a:t>
            </a:r>
          </a:p>
          <a:p>
            <a:pPr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Mental Health, Learning Disabilities,</a:t>
            </a:r>
          </a:p>
          <a:p>
            <a:pPr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Autism, Children and Young People</a:t>
            </a:r>
          </a:p>
          <a:p>
            <a:pPr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Urgent + Emergency Care</a:t>
            </a:r>
          </a:p>
          <a:p>
            <a:pPr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Planned Care</a:t>
            </a:r>
          </a:p>
          <a:p>
            <a:pPr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Primary and Community Care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4DB92E-A7D9-6743-8014-969F57F9AA96}"/>
              </a:ext>
            </a:extLst>
          </p:cNvPr>
          <p:cNvSpPr txBox="1"/>
          <p:nvPr/>
        </p:nvSpPr>
        <p:spPr>
          <a:xfrm>
            <a:off x="3828518" y="1137821"/>
            <a:ext cx="2078569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VCSE Alliance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440D39-A79B-0B46-A9B2-B1EFE8C2053F}"/>
              </a:ext>
            </a:extLst>
          </p:cNvPr>
          <p:cNvSpPr txBox="1"/>
          <p:nvPr/>
        </p:nvSpPr>
        <p:spPr>
          <a:xfrm>
            <a:off x="5722395" y="1906587"/>
            <a:ext cx="799923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DDIA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B7F736-2E0A-5249-AE6A-B2A7BFABE5C0}"/>
              </a:ext>
            </a:extLst>
          </p:cNvPr>
          <p:cNvSpPr txBox="1"/>
          <p:nvPr/>
        </p:nvSpPr>
        <p:spPr>
          <a:xfrm>
            <a:off x="3961098" y="1969515"/>
            <a:ext cx="137449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VCSE Mental Health networks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5A7014-63AD-364F-9669-19BBA9C6001A}"/>
              </a:ext>
            </a:extLst>
          </p:cNvPr>
          <p:cNvSpPr txBox="1"/>
          <p:nvPr/>
        </p:nvSpPr>
        <p:spPr>
          <a:xfrm>
            <a:off x="8689976" y="1281113"/>
            <a:ext cx="1637023" cy="58477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Integrated Care Partnership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1029A2-17A0-914A-882C-86B917D58734}"/>
              </a:ext>
            </a:extLst>
          </p:cNvPr>
          <p:cNvSpPr txBox="1"/>
          <p:nvPr/>
        </p:nvSpPr>
        <p:spPr>
          <a:xfrm>
            <a:off x="6962775" y="1274763"/>
            <a:ext cx="1422400" cy="58477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Integrated Care Board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5C85B0-9823-4C44-A0F4-8BE7989965DC}"/>
              </a:ext>
            </a:extLst>
          </p:cNvPr>
          <p:cNvSpPr txBox="1"/>
          <p:nvPr/>
        </p:nvSpPr>
        <p:spPr>
          <a:xfrm>
            <a:off x="7985763" y="2926407"/>
            <a:ext cx="2573648" cy="83099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City and County Place Partnerships/Integrated Place Executive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861A99-923D-8942-918B-0460270DFA1A}"/>
              </a:ext>
            </a:extLst>
          </p:cNvPr>
          <p:cNvSpPr txBox="1"/>
          <p:nvPr/>
        </p:nvSpPr>
        <p:spPr>
          <a:xfrm>
            <a:off x="8221663" y="4471989"/>
            <a:ext cx="2573647" cy="10772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8 Place Alliance Partnerships based on City/Borough/District Council boundaries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B0CDA4-F411-B143-96D8-59858A003B04}"/>
              </a:ext>
            </a:extLst>
          </p:cNvPr>
          <p:cNvSpPr txBox="1"/>
          <p:nvPr/>
        </p:nvSpPr>
        <p:spPr>
          <a:xfrm>
            <a:off x="4401834" y="4589308"/>
            <a:ext cx="2511425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Local VCSE Infrastructure</a:t>
            </a: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EA586828-0A10-AE4C-999A-7A32FF386ADC}"/>
              </a:ext>
            </a:extLst>
          </p:cNvPr>
          <p:cNvSpPr/>
          <p:nvPr/>
        </p:nvSpPr>
        <p:spPr>
          <a:xfrm rot="10800000">
            <a:off x="3642364" y="2265849"/>
            <a:ext cx="306546" cy="12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id="{FF24953E-29D6-A245-9B1F-92E6089A3DBF}"/>
              </a:ext>
            </a:extLst>
          </p:cNvPr>
          <p:cNvSpPr/>
          <p:nvPr/>
        </p:nvSpPr>
        <p:spPr>
          <a:xfrm>
            <a:off x="8385175" y="1549401"/>
            <a:ext cx="304800" cy="79375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3" name="Left-right Arrow 22">
            <a:extLst>
              <a:ext uri="{FF2B5EF4-FFF2-40B4-BE49-F238E27FC236}">
                <a16:creationId xmlns:a16="http://schemas.microsoft.com/office/drawing/2014/main" id="{ADC83800-9864-D344-93A9-925AA595F91E}"/>
              </a:ext>
            </a:extLst>
          </p:cNvPr>
          <p:cNvSpPr/>
          <p:nvPr/>
        </p:nvSpPr>
        <p:spPr>
          <a:xfrm rot="5400000">
            <a:off x="4806298" y="1682816"/>
            <a:ext cx="511592" cy="987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4" name="Left-right Arrow 23">
            <a:extLst>
              <a:ext uri="{FF2B5EF4-FFF2-40B4-BE49-F238E27FC236}">
                <a16:creationId xmlns:a16="http://schemas.microsoft.com/office/drawing/2014/main" id="{E5DD42BA-81F9-7446-BCE1-8DA77A1E6B5E}"/>
              </a:ext>
            </a:extLst>
          </p:cNvPr>
          <p:cNvSpPr/>
          <p:nvPr/>
        </p:nvSpPr>
        <p:spPr>
          <a:xfrm>
            <a:off x="5924322" y="1298148"/>
            <a:ext cx="1055688" cy="730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5" name="Left-right Arrow 24">
            <a:extLst>
              <a:ext uri="{FF2B5EF4-FFF2-40B4-BE49-F238E27FC236}">
                <a16:creationId xmlns:a16="http://schemas.microsoft.com/office/drawing/2014/main" id="{1910BDA8-27FC-E34D-A219-8D222FA8C888}"/>
              </a:ext>
            </a:extLst>
          </p:cNvPr>
          <p:cNvSpPr/>
          <p:nvPr/>
        </p:nvSpPr>
        <p:spPr>
          <a:xfrm rot="3186100">
            <a:off x="7901348" y="2332098"/>
            <a:ext cx="1281976" cy="77112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6" name="Left-right Arrow 25">
            <a:extLst>
              <a:ext uri="{FF2B5EF4-FFF2-40B4-BE49-F238E27FC236}">
                <a16:creationId xmlns:a16="http://schemas.microsoft.com/office/drawing/2014/main" id="{1B04FE6B-A473-C24E-AF27-5516BB012542}"/>
              </a:ext>
            </a:extLst>
          </p:cNvPr>
          <p:cNvSpPr/>
          <p:nvPr/>
        </p:nvSpPr>
        <p:spPr>
          <a:xfrm rot="6546633" flipV="1">
            <a:off x="9001472" y="2322888"/>
            <a:ext cx="1155164" cy="95533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7" name="Left-right Arrow 26">
            <a:extLst>
              <a:ext uri="{FF2B5EF4-FFF2-40B4-BE49-F238E27FC236}">
                <a16:creationId xmlns:a16="http://schemas.microsoft.com/office/drawing/2014/main" id="{9423C36A-D405-374E-826B-D50E09292F8E}"/>
              </a:ext>
            </a:extLst>
          </p:cNvPr>
          <p:cNvSpPr/>
          <p:nvPr/>
        </p:nvSpPr>
        <p:spPr>
          <a:xfrm rot="5400000">
            <a:off x="8783000" y="4084639"/>
            <a:ext cx="644525" cy="130175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8" name="Left-right Arrow 27">
            <a:extLst>
              <a:ext uri="{FF2B5EF4-FFF2-40B4-BE49-F238E27FC236}">
                <a16:creationId xmlns:a16="http://schemas.microsoft.com/office/drawing/2014/main" id="{34765175-1D05-6D4D-814F-1FC3AB7CC1E6}"/>
              </a:ext>
            </a:extLst>
          </p:cNvPr>
          <p:cNvSpPr/>
          <p:nvPr/>
        </p:nvSpPr>
        <p:spPr>
          <a:xfrm>
            <a:off x="6820673" y="4736624"/>
            <a:ext cx="1400990" cy="1184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9" name="Left-right Arrow 28">
            <a:extLst>
              <a:ext uri="{FF2B5EF4-FFF2-40B4-BE49-F238E27FC236}">
                <a16:creationId xmlns:a16="http://schemas.microsoft.com/office/drawing/2014/main" id="{8182D2C4-A8DB-4046-98C9-2180D5915643}"/>
              </a:ext>
            </a:extLst>
          </p:cNvPr>
          <p:cNvSpPr/>
          <p:nvPr/>
        </p:nvSpPr>
        <p:spPr>
          <a:xfrm rot="19654201">
            <a:off x="6685158" y="4155448"/>
            <a:ext cx="1722609" cy="1293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30" name="Left-right Arrow 29">
            <a:extLst>
              <a:ext uri="{FF2B5EF4-FFF2-40B4-BE49-F238E27FC236}">
                <a16:creationId xmlns:a16="http://schemas.microsoft.com/office/drawing/2014/main" id="{8730EBD8-23F0-614E-8B5F-A3901F456FC9}"/>
              </a:ext>
            </a:extLst>
          </p:cNvPr>
          <p:cNvSpPr/>
          <p:nvPr/>
        </p:nvSpPr>
        <p:spPr>
          <a:xfrm rot="16200000">
            <a:off x="5150757" y="3374707"/>
            <a:ext cx="2330494" cy="987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F9FBCB-1A89-2E46-94A1-40A4F6CB9BE5}"/>
              </a:ext>
            </a:extLst>
          </p:cNvPr>
          <p:cNvSpPr txBox="1"/>
          <p:nvPr/>
        </p:nvSpPr>
        <p:spPr>
          <a:xfrm>
            <a:off x="3752115" y="5159445"/>
            <a:ext cx="1600262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Frontline VCSE Groups</a:t>
            </a:r>
          </a:p>
        </p:txBody>
      </p:sp>
      <p:pic>
        <p:nvPicPr>
          <p:cNvPr id="13340" name="Picture 32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F4CFF34D-EEF3-994D-A229-CA5852627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8" r="3616"/>
          <a:stretch>
            <a:fillRect/>
          </a:stretch>
        </p:blipFill>
        <p:spPr bwMode="auto">
          <a:xfrm>
            <a:off x="10326999" y="169864"/>
            <a:ext cx="1055688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Left-right Arrow 32">
            <a:extLst>
              <a:ext uri="{FF2B5EF4-FFF2-40B4-BE49-F238E27FC236}">
                <a16:creationId xmlns:a16="http://schemas.microsoft.com/office/drawing/2014/main" id="{47078C16-E45D-B142-ACF2-88EA3C4AC774}"/>
              </a:ext>
            </a:extLst>
          </p:cNvPr>
          <p:cNvSpPr/>
          <p:nvPr/>
        </p:nvSpPr>
        <p:spPr>
          <a:xfrm rot="1795316">
            <a:off x="5687840" y="2123704"/>
            <a:ext cx="2909193" cy="968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35" name="Left-right Arrow 34">
            <a:extLst>
              <a:ext uri="{FF2B5EF4-FFF2-40B4-BE49-F238E27FC236}">
                <a16:creationId xmlns:a16="http://schemas.microsoft.com/office/drawing/2014/main" id="{FCC46006-8756-8A42-A97D-FD29C07B7E96}"/>
              </a:ext>
            </a:extLst>
          </p:cNvPr>
          <p:cNvSpPr/>
          <p:nvPr/>
        </p:nvSpPr>
        <p:spPr>
          <a:xfrm rot="2569508">
            <a:off x="5572874" y="1633249"/>
            <a:ext cx="656622" cy="99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17" name="Bent Arrow 16">
            <a:extLst>
              <a:ext uri="{FF2B5EF4-FFF2-40B4-BE49-F238E27FC236}">
                <a16:creationId xmlns:a16="http://schemas.microsoft.com/office/drawing/2014/main" id="{D09727A8-7491-F741-8800-8F49639FAED7}"/>
              </a:ext>
            </a:extLst>
          </p:cNvPr>
          <p:cNvSpPr/>
          <p:nvPr/>
        </p:nvSpPr>
        <p:spPr>
          <a:xfrm rot="5400000">
            <a:off x="7364275" y="-282262"/>
            <a:ext cx="166336" cy="310293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Up-down Arrow 20">
            <a:extLst>
              <a:ext uri="{FF2B5EF4-FFF2-40B4-BE49-F238E27FC236}">
                <a16:creationId xmlns:a16="http://schemas.microsoft.com/office/drawing/2014/main" id="{6A037D8B-A346-C547-A9CF-54E6538315B8}"/>
              </a:ext>
            </a:extLst>
          </p:cNvPr>
          <p:cNvSpPr/>
          <p:nvPr/>
        </p:nvSpPr>
        <p:spPr>
          <a:xfrm rot="3047196" flipH="1">
            <a:off x="5448680" y="4812887"/>
            <a:ext cx="112557" cy="43679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Up-down Arrow 39">
            <a:extLst>
              <a:ext uri="{FF2B5EF4-FFF2-40B4-BE49-F238E27FC236}">
                <a16:creationId xmlns:a16="http://schemas.microsoft.com/office/drawing/2014/main" id="{BE4844DF-E627-7E40-8303-09DC62D2190E}"/>
              </a:ext>
            </a:extLst>
          </p:cNvPr>
          <p:cNvSpPr/>
          <p:nvPr/>
        </p:nvSpPr>
        <p:spPr>
          <a:xfrm>
            <a:off x="4076036" y="2786396"/>
            <a:ext cx="98708" cy="234900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7550BB4-3F67-164E-953A-79EF3157B12D}"/>
              </a:ext>
            </a:extLst>
          </p:cNvPr>
          <p:cNvSpPr txBox="1"/>
          <p:nvPr/>
        </p:nvSpPr>
        <p:spPr>
          <a:xfrm>
            <a:off x="3403338" y="6101571"/>
            <a:ext cx="8577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Delivery Board connects to ICB/ICP and Place Partnerships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4D6E70-7138-B84E-BF59-CF1844176021}"/>
              </a:ext>
            </a:extLst>
          </p:cNvPr>
          <p:cNvSpPr txBox="1"/>
          <p:nvPr/>
        </p:nvSpPr>
        <p:spPr>
          <a:xfrm>
            <a:off x="2815494" y="1705148"/>
            <a:ext cx="12141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Mental Health, Neuro Diversity and  Learning Difficulties Alliance</a:t>
            </a:r>
          </a:p>
        </p:txBody>
      </p:sp>
      <p:sp>
        <p:nvSpPr>
          <p:cNvPr id="34" name="Left-right Arrow 33">
            <a:extLst>
              <a:ext uri="{FF2B5EF4-FFF2-40B4-BE49-F238E27FC236}">
                <a16:creationId xmlns:a16="http://schemas.microsoft.com/office/drawing/2014/main" id="{7FC26201-1986-2548-B952-6F1FD397680D}"/>
              </a:ext>
            </a:extLst>
          </p:cNvPr>
          <p:cNvSpPr/>
          <p:nvPr/>
        </p:nvSpPr>
        <p:spPr>
          <a:xfrm>
            <a:off x="2889371" y="1249871"/>
            <a:ext cx="1017257" cy="1095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36" name="Left-right Arrow 35">
            <a:extLst>
              <a:ext uri="{FF2B5EF4-FFF2-40B4-BE49-F238E27FC236}">
                <a16:creationId xmlns:a16="http://schemas.microsoft.com/office/drawing/2014/main" id="{1B254754-1B08-CA48-8770-0961A7D691DB}"/>
              </a:ext>
            </a:extLst>
          </p:cNvPr>
          <p:cNvSpPr/>
          <p:nvPr/>
        </p:nvSpPr>
        <p:spPr>
          <a:xfrm rot="20040723">
            <a:off x="3361593" y="1482713"/>
            <a:ext cx="519724" cy="1173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39" name="Left-right Arrow 38">
            <a:extLst>
              <a:ext uri="{FF2B5EF4-FFF2-40B4-BE49-F238E27FC236}">
                <a16:creationId xmlns:a16="http://schemas.microsoft.com/office/drawing/2014/main" id="{6248C1A0-99FB-654A-A3CD-05BDDD4DBDC2}"/>
              </a:ext>
            </a:extLst>
          </p:cNvPr>
          <p:cNvSpPr/>
          <p:nvPr/>
        </p:nvSpPr>
        <p:spPr>
          <a:xfrm rot="16200000">
            <a:off x="2059617" y="3271903"/>
            <a:ext cx="3628293" cy="987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783BD5-26B2-A348-BE8B-3CA85A1C3EC4}"/>
              </a:ext>
            </a:extLst>
          </p:cNvPr>
          <p:cNvSpPr txBox="1"/>
          <p:nvPr/>
        </p:nvSpPr>
        <p:spPr>
          <a:xfrm>
            <a:off x="117565" y="1218201"/>
            <a:ext cx="1443718" cy="45243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Provider Collaborative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B4FE0-7729-8567-424B-11B072B2D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645"/>
            <a:ext cx="10515600" cy="86278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10141-1E8B-EE46-128C-40F9B8C26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1"/>
            <a:ext cx="10515600" cy="480536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Engaging without losing what makes us different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Involving such a large sector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Engaging at all points of the planning cycle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Engaging beyond the usual contacts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Capacity, time and resources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Culture, understanding and commitment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Doing things differently?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Competition and vested interest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Barriers (risk aversion, data sharing)</a:t>
            </a:r>
          </a:p>
          <a:p>
            <a:endParaRPr lang="en-US" sz="2800" dirty="0"/>
          </a:p>
        </p:txBody>
      </p:sp>
      <p:pic>
        <p:nvPicPr>
          <p:cNvPr id="4" name="Picture Placeholder 5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30E6B3CB-9C1D-0386-CED4-CD5E2EF395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08" b="8208"/>
          <a:stretch/>
        </p:blipFill>
        <p:spPr>
          <a:xfrm>
            <a:off x="9963148" y="430441"/>
            <a:ext cx="2111286" cy="17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041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B278C-A108-2496-C8E8-8EA48B58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04566-2DFB-F264-47B9-6865E1C43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225"/>
            <a:ext cx="10515600" cy="519964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VCSE Alliance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voice in the system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virtual platform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Topic based (hospital discharge, winter pressures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Workforce Development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Understanding and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behaviours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Partnership agreement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Community Engagement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VCSE investment including commissioning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Social Prescribing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 sharing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Placeholder 5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A3BA1AFC-097C-EFA8-4666-CBD25567FF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08" b="8208"/>
          <a:stretch/>
        </p:blipFill>
        <p:spPr>
          <a:xfrm>
            <a:off x="9963148" y="430441"/>
            <a:ext cx="2111286" cy="17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5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24E9-9265-C447-997D-11E854AFB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"/>
            <a:ext cx="10905066" cy="80807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Agreement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FC3F5-D7F4-A346-9B13-9D371D648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08074"/>
            <a:ext cx="11430000" cy="5826641"/>
          </a:xfrm>
        </p:spPr>
        <p:txBody>
          <a:bodyPr>
            <a:noAutofit/>
          </a:bodyPr>
          <a:lstStyle/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Value everyone’s experience and expertise equally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Follow commitments through and walk the talk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Be outcome focussed and willing to cede leadership to where it works best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Take time to understand and take account of the ways different organisations and sectors work 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Be creative and work differently to best engage VCSE organisations being careful not to undermine diversity through structure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Involve VCSE organisations at all stages, in setting the destination and planning the route as well as the choice of vehicle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Relationships matter: Make collaboration work, committing the time and resources it needs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Act as equals and move away from traditional “parent-child” type relationships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It is ok to constructively challenge and disagree 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Agree what success will look like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Learn from what we do and from what happens elsewhere</a:t>
            </a:r>
          </a:p>
          <a:p>
            <a:endParaRPr lang="en-US" dirty="0"/>
          </a:p>
        </p:txBody>
      </p:sp>
      <p:pic>
        <p:nvPicPr>
          <p:cNvPr id="5" name="Picture Placeholder 5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659064BF-CC55-87C4-C532-AAB353B0B9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08" b="8208"/>
          <a:stretch/>
        </p:blipFill>
        <p:spPr>
          <a:xfrm>
            <a:off x="9963148" y="221435"/>
            <a:ext cx="2111286" cy="17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71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02E55-A85B-1CDA-35D1-BCE6F5018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VCSE sector and Commissioning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6D12C-BCC7-D5AC-5338-9C46E124F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3"/>
            <a:ext cx="10515600" cy="480536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ICS guidance wants a new approach to commissioning that is more partnership based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Contributing to the commissioning context (hard data/soft intelligence)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Helping to define priorities (strategic intent)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Contributing to commissioning criteria and frameworks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Models for delivery that best engage smaller/medium sized VCSE groups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Identifying what success would look like and evaluation measures</a:t>
            </a:r>
          </a:p>
          <a:p>
            <a:pPr marL="0" indent="0">
              <a:buNone/>
            </a:pP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Work will include working with NHSE on commissioning frameworks and using the VCSE Alliance to identify change proposals to take through the system.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Placeholder 5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3C87BAA9-3B62-A8E8-E38E-6D90C6D564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08" b="8208"/>
          <a:stretch/>
        </p:blipFill>
        <p:spPr>
          <a:xfrm>
            <a:off x="10668000" y="221435"/>
            <a:ext cx="1406434" cy="118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84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04A09-0CB7-D94F-8BD5-24798DACD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901193" cy="1135737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might successful VCSE engagement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C053-8E28-2B44-B0E3-3AF04C6CB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14668"/>
            <a:ext cx="8946846" cy="460018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More VCSE sector involvement in service design and planning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Plans and priorities reflect VCSE perspectives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Increased engagement of communities of Place and Interest which shapes services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VCSE engagement in all parts of the system structure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Greater sustainable investment in VCSE sector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VCSE sector friendly commissioning processes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Increased partnership working within the VCSE sector and between different sectors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Support in place to help effective engagement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Improved data sharing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Placeholder 5" descr="A picture containing bubble chart&#10;&#10;Description automatically generated">
            <a:extLst>
              <a:ext uri="{FF2B5EF4-FFF2-40B4-BE49-F238E27FC236}">
                <a16:creationId xmlns:a16="http://schemas.microsoft.com/office/drawing/2014/main" id="{1DF22C36-817F-09F9-B2E1-8B8D464515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08" b="8208"/>
          <a:stretch/>
        </p:blipFill>
        <p:spPr>
          <a:xfrm>
            <a:off x="9963148" y="221435"/>
            <a:ext cx="2111286" cy="17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340788"/>
      </p:ext>
    </p:extLst>
  </p:cSld>
  <p:clrMapOvr>
    <a:masterClrMapping/>
  </p:clrMapOvr>
</p:sld>
</file>

<file path=ppt/theme/theme1.xml><?xml version="1.0" encoding="utf-8"?>
<a:theme xmlns:a="http://schemas.openxmlformats.org/drawingml/2006/main" name="FadeVTI">
  <a:themeElements>
    <a:clrScheme name="gradient">
      <a:dk1>
        <a:sysClr val="windowText" lastClr="000000"/>
      </a:dk1>
      <a:lt1>
        <a:sysClr val="window" lastClr="FFFFFF"/>
      </a:lt1>
      <a:dk2>
        <a:srgbClr val="203040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DA2A69"/>
      </a:accent6>
      <a:hlink>
        <a:srgbClr val="3E8FF1"/>
      </a:hlink>
      <a:folHlink>
        <a:srgbClr val="939393"/>
      </a:folHlink>
    </a:clrScheme>
    <a:fontScheme name="Custom 49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deVTI" id="{1194088A-B135-4437-9FD8-7466BBC13A13}" vid="{B787DE2F-1995-45D8-A8E2-6B5CC521AC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3025</TotalTime>
  <Words>646</Words>
  <Application>Microsoft Macintosh PowerPoint</Application>
  <PresentationFormat>Widescreen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Aharoni</vt:lpstr>
      <vt:lpstr>Arial</vt:lpstr>
      <vt:lpstr>Avenir Next LT Pro</vt:lpstr>
      <vt:lpstr>Calibri</vt:lpstr>
      <vt:lpstr>FadeVTI</vt:lpstr>
      <vt:lpstr>Better for Bolsover </vt:lpstr>
      <vt:lpstr>The VCSE Contribution in Derbyshire</vt:lpstr>
      <vt:lpstr>The VCSE Contribution to the ICS</vt:lpstr>
      <vt:lpstr>VCSE Structure Engagement</vt:lpstr>
      <vt:lpstr>Challenges</vt:lpstr>
      <vt:lpstr>Developing work</vt:lpstr>
      <vt:lpstr>Agreement Principles</vt:lpstr>
      <vt:lpstr>VCSE sector and Commissioning</vt:lpstr>
      <vt:lpstr>What might successful VCSE engagement look like?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for Bolsover </dc:title>
  <dc:creator>Wynne Garnett</dc:creator>
  <cp:lastModifiedBy>Wynne Garnett</cp:lastModifiedBy>
  <cp:revision>6</cp:revision>
  <dcterms:created xsi:type="dcterms:W3CDTF">2022-10-12T13:13:37Z</dcterms:created>
  <dcterms:modified xsi:type="dcterms:W3CDTF">2022-10-14T15:46:14Z</dcterms:modified>
</cp:coreProperties>
</file>