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95B"/>
    <a:srgbClr val="62BB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9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825" y="3741820"/>
            <a:ext cx="8713788" cy="1497931"/>
          </a:xfrm>
        </p:spPr>
        <p:txBody>
          <a:bodyPr anchor="t">
            <a:normAutofit/>
          </a:bodyPr>
          <a:lstStyle>
            <a:lvl1pPr algn="ctr"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825" y="5239752"/>
            <a:ext cx="8713788" cy="60224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278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6413" y="260350"/>
            <a:ext cx="7127875" cy="11890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8C33-042A-411B-AB4A-38A5C5BABC89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2927E-8F39-4642-A339-28265080416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1447802"/>
            <a:ext cx="8904288" cy="45719"/>
          </a:xfrm>
          <a:prstGeom prst="rect">
            <a:avLst/>
          </a:prstGeom>
          <a:solidFill>
            <a:srgbClr val="62BB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noFill/>
              </a:ln>
              <a:solidFill>
                <a:srgbClr val="62BB46"/>
              </a:solidFill>
            </a:endParaRPr>
          </a:p>
        </p:txBody>
      </p:sp>
      <p:sp>
        <p:nvSpPr>
          <p:cNvPr id="10" name="Media Placeholder 9"/>
          <p:cNvSpPr>
            <a:spLocks noGrp="1"/>
          </p:cNvSpPr>
          <p:nvPr>
            <p:ph type="media" sz="quarter" idx="13" hasCustomPrompt="1"/>
          </p:nvPr>
        </p:nvSpPr>
        <p:spPr>
          <a:xfrm>
            <a:off x="1774824" y="1665287"/>
            <a:ext cx="8713789" cy="39592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dirty="0" smtClean="0"/>
              <a:t>Click here to insert video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072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4824" y="1665288"/>
            <a:ext cx="8713789" cy="395922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8C33-042A-411B-AB4A-38A5C5BABC89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2927E-8F39-4642-A339-28265080416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1447802"/>
            <a:ext cx="8759825" cy="45719"/>
          </a:xfrm>
          <a:prstGeom prst="rect">
            <a:avLst/>
          </a:prstGeom>
          <a:solidFill>
            <a:srgbClr val="62BB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noFill/>
              </a:ln>
              <a:solidFill>
                <a:srgbClr val="62BB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89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9824" y="260351"/>
            <a:ext cx="1728789" cy="5364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4825" y="260351"/>
            <a:ext cx="6696075" cy="5364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8C33-042A-411B-AB4A-38A5C5BABC89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2927E-8F39-4642-A339-28265080416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5924709" y="2789398"/>
            <a:ext cx="5624513" cy="45719"/>
          </a:xfrm>
          <a:prstGeom prst="rect">
            <a:avLst/>
          </a:prstGeom>
          <a:solidFill>
            <a:srgbClr val="62BB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noFill/>
              </a:ln>
              <a:solidFill>
                <a:srgbClr val="62BB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062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74824" y="3705225"/>
            <a:ext cx="8713789" cy="60809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Your name here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774823" y="4644198"/>
            <a:ext cx="4285357" cy="32543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0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E-mail address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1774824" y="5300513"/>
            <a:ext cx="4285125" cy="324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GB" dirty="0" smtClean="0"/>
              <a:t>Website address</a:t>
            </a:r>
            <a:endParaRPr lang="en-GB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6132050" y="4644197"/>
            <a:ext cx="4356563" cy="325437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GB" dirty="0" smtClean="0"/>
              <a:t>Mobile</a:t>
            </a:r>
            <a:endParaRPr lang="en-GB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4" hasCustomPrompt="1"/>
          </p:nvPr>
        </p:nvSpPr>
        <p:spPr>
          <a:xfrm>
            <a:off x="6132050" y="5300510"/>
            <a:ext cx="4356563" cy="3238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GB" sz="2000" dirty="0" smtClean="0"/>
              <a:t>Landline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417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824" y="270721"/>
            <a:ext cx="7129463" cy="11786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825" y="1665288"/>
            <a:ext cx="8713788" cy="3959225"/>
          </a:xfrm>
        </p:spPr>
        <p:txBody>
          <a:bodyPr lIns="0" r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446563" y="5836689"/>
            <a:ext cx="2042050" cy="182563"/>
          </a:xfrm>
        </p:spPr>
        <p:txBody>
          <a:bodyPr/>
          <a:lstStyle/>
          <a:p>
            <a:fld id="{32798C33-042A-411B-AB4A-38A5C5BABC89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74825" y="5836688"/>
            <a:ext cx="4114800" cy="182563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-1" y="5836688"/>
            <a:ext cx="982663" cy="184699"/>
          </a:xfrm>
        </p:spPr>
        <p:txBody>
          <a:bodyPr/>
          <a:lstStyle/>
          <a:p>
            <a:fld id="{4522927E-8F39-4642-A339-28265080416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1449388"/>
            <a:ext cx="8904288" cy="45719"/>
          </a:xfrm>
          <a:prstGeom prst="rect">
            <a:avLst/>
          </a:prstGeom>
          <a:solidFill>
            <a:srgbClr val="62BB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noFill/>
              </a:ln>
              <a:solidFill>
                <a:srgbClr val="62BB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751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825" y="258459"/>
            <a:ext cx="8785225" cy="3479173"/>
          </a:xfrm>
        </p:spPr>
        <p:txBody>
          <a:bodyPr bIns="180000"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825" y="3760492"/>
            <a:ext cx="8785225" cy="1864021"/>
          </a:xfrm>
        </p:spPr>
        <p:txBody>
          <a:bodyPr lIns="0" tIns="18000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714773"/>
            <a:ext cx="10560050" cy="45719"/>
          </a:xfrm>
          <a:prstGeom prst="rect">
            <a:avLst/>
          </a:prstGeom>
          <a:solidFill>
            <a:srgbClr val="62BB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noFill/>
              </a:ln>
              <a:solidFill>
                <a:srgbClr val="62BB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173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4825" y="1683256"/>
            <a:ext cx="4336525" cy="3933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1349" y="1679539"/>
            <a:ext cx="4377263" cy="39412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8C33-042A-411B-AB4A-38A5C5BABC89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2927E-8F39-4642-A339-28265080416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1447802"/>
            <a:ext cx="8904288" cy="45719"/>
          </a:xfrm>
          <a:prstGeom prst="rect">
            <a:avLst/>
          </a:prstGeom>
          <a:solidFill>
            <a:srgbClr val="62BB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noFill/>
              </a:ln>
              <a:solidFill>
                <a:srgbClr val="62BB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497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6413" y="296521"/>
            <a:ext cx="7127875" cy="11602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825" y="1681163"/>
            <a:ext cx="4351371" cy="823912"/>
          </a:xfrm>
        </p:spPr>
        <p:txBody>
          <a:bodyPr lIns="252000"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74824" y="2505075"/>
            <a:ext cx="4351372" cy="31194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198" y="1681163"/>
            <a:ext cx="4362416" cy="823912"/>
          </a:xfrm>
        </p:spPr>
        <p:txBody>
          <a:bodyPr lIns="252000"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198" y="2505075"/>
            <a:ext cx="4362416" cy="31194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8C33-042A-411B-AB4A-38A5C5BABC89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2927E-8F39-4642-A339-28265080416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0" y="1447802"/>
            <a:ext cx="8904288" cy="45719"/>
          </a:xfrm>
          <a:prstGeom prst="rect">
            <a:avLst/>
          </a:prstGeom>
          <a:solidFill>
            <a:srgbClr val="62BB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noFill/>
              </a:ln>
              <a:solidFill>
                <a:srgbClr val="62BB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059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8C33-042A-411B-AB4A-38A5C5BABC89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2927E-8F39-4642-A339-28265080416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0" y="1447802"/>
            <a:ext cx="8904288" cy="45719"/>
          </a:xfrm>
          <a:prstGeom prst="rect">
            <a:avLst/>
          </a:prstGeom>
          <a:solidFill>
            <a:srgbClr val="62BB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noFill/>
              </a:ln>
              <a:solidFill>
                <a:srgbClr val="62BB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432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8C33-042A-411B-AB4A-38A5C5BABC89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2927E-8F39-4642-A339-2826508041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828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6413" y="275248"/>
            <a:ext cx="7127875" cy="11890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65288"/>
            <a:ext cx="5305425" cy="395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74824" y="1665288"/>
            <a:ext cx="3408363" cy="39592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8C33-042A-411B-AB4A-38A5C5BABC89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2927E-8F39-4642-A339-28265080416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1447802"/>
            <a:ext cx="8904288" cy="45719"/>
          </a:xfrm>
          <a:prstGeom prst="rect">
            <a:avLst/>
          </a:prstGeom>
          <a:solidFill>
            <a:srgbClr val="62BB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noFill/>
              </a:ln>
              <a:solidFill>
                <a:srgbClr val="62BB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587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6413" y="260350"/>
            <a:ext cx="7127875" cy="11890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665288"/>
            <a:ext cx="5305425" cy="395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74824" y="1665288"/>
            <a:ext cx="3408363" cy="39592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8C33-042A-411B-AB4A-38A5C5BABC89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2927E-8F39-4642-A339-28265080416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1447802"/>
            <a:ext cx="8904288" cy="45719"/>
          </a:xfrm>
          <a:prstGeom prst="rect">
            <a:avLst/>
          </a:prstGeom>
          <a:solidFill>
            <a:srgbClr val="62BB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noFill/>
              </a:ln>
              <a:solidFill>
                <a:srgbClr val="62BB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405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74824" y="270721"/>
            <a:ext cx="7112618" cy="1177081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824" y="1665288"/>
            <a:ext cx="8713789" cy="395922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32850" y="5822728"/>
            <a:ext cx="1655763" cy="19866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98C33-042A-411B-AB4A-38A5C5BABC89}" type="datetimeFigureOut">
              <a:rPr lang="en-GB" smtClean="0"/>
              <a:pPr/>
              <a:t>14/10/2022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74825" y="5842000"/>
            <a:ext cx="6553200" cy="179388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2913" y="5822728"/>
            <a:ext cx="539750" cy="19866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2927E-8F39-4642-A339-28265080416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618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4" r:id="rId10"/>
    <p:sldLayoutId id="2147483682" r:id="rId11"/>
    <p:sldLayoutId id="2147483683" r:id="rId12"/>
    <p:sldLayoutId id="2147483685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368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pos="7559" userDrawn="1">
          <p15:clr>
            <a:srgbClr val="F26B43"/>
          </p15:clr>
        </p15:guide>
        <p15:guide id="6" pos="6652" userDrawn="1">
          <p15:clr>
            <a:srgbClr val="F26B43"/>
          </p15:clr>
        </p15:guide>
        <p15:guide id="7" pos="619" userDrawn="1">
          <p15:clr>
            <a:srgbClr val="F26B43"/>
          </p15:clr>
        </p15:guide>
        <p15:guide id="8" pos="6607" userDrawn="1">
          <p15:clr>
            <a:srgbClr val="F26B43"/>
          </p15:clr>
        </p15:guide>
        <p15:guide id="9" pos="5133" userDrawn="1">
          <p15:clr>
            <a:srgbClr val="F26B43"/>
          </p15:clr>
        </p15:guide>
        <p15:guide id="10" pos="1118" userDrawn="1">
          <p15:clr>
            <a:srgbClr val="F26B43"/>
          </p15:clr>
        </p15:guide>
        <p15:guide id="11" pos="5246" userDrawn="1">
          <p15:clr>
            <a:srgbClr val="F26B43"/>
          </p15:clr>
        </p15:guide>
        <p15:guide id="12" orient="horz" pos="913" userDrawn="1">
          <p15:clr>
            <a:srgbClr val="F26B43"/>
          </p15:clr>
        </p15:guide>
        <p15:guide id="13" orient="horz" pos="958" userDrawn="1">
          <p15:clr>
            <a:srgbClr val="F26B43"/>
          </p15:clr>
        </p15:guide>
        <p15:guide id="14" orient="horz" pos="164" userDrawn="1">
          <p15:clr>
            <a:srgbClr val="F26B43"/>
          </p15:clr>
        </p15:guide>
        <p15:guide id="15" orient="horz" pos="1049" userDrawn="1">
          <p15:clr>
            <a:srgbClr val="F26B43"/>
          </p15:clr>
        </p15:guide>
        <p15:guide id="16" orient="horz" pos="3543" userDrawn="1">
          <p15:clr>
            <a:srgbClr val="F26B43"/>
          </p15:clr>
        </p15:guide>
        <p15:guide id="17" orient="horz" pos="3793" userDrawn="1">
          <p15:clr>
            <a:srgbClr val="F26B43"/>
          </p15:clr>
        </p15:guide>
        <p15:guide id="18" pos="688" userDrawn="1">
          <p15:clr>
            <a:srgbClr val="F26B43"/>
          </p15:clr>
        </p15:guide>
        <p15:guide id="19" pos="5609" userDrawn="1">
          <p15:clr>
            <a:srgbClr val="F26B43"/>
          </p15:clr>
        </p15:guide>
        <p15:guide id="20" pos="547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Better for Bolsover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 Coalfields Regeneration Trust Perspective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42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824" y="270721"/>
            <a:ext cx="7129463" cy="528349"/>
          </a:xfrm>
        </p:spPr>
        <p:txBody>
          <a:bodyPr>
            <a:noAutofit/>
          </a:bodyPr>
          <a:lstStyle/>
          <a:p>
            <a:r>
              <a:rPr lang="en-GB" sz="3200" dirty="0" smtClean="0"/>
              <a:t>Eligible Bolsover Wards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i="1" dirty="0">
                <a:latin typeface="Arial" panose="020B0604020202020204" pitchFamily="34" charset="0"/>
                <a:cs typeface="Arial" panose="020B0604020202020204" pitchFamily="34" charset="0"/>
              </a:rPr>
              <a:t>High priority wards are amongst some of the most deprived communities in the coalfields and have an average deprivation score for the ward that ranks in the top 30% most deprived nationally.</a:t>
            </a:r>
          </a:p>
          <a:p>
            <a:pPr marL="0" indent="0">
              <a:buNone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:      </a:t>
            </a:r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Priority Eligible Coalfield Ward          </a:t>
            </a:r>
            <a:r>
              <a:rPr lang="en-GB" sz="1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Eligible Coalfield Ward </a:t>
            </a:r>
            <a:endParaRPr lang="en-GB" sz="16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755142"/>
              </p:ext>
            </p:extLst>
          </p:nvPr>
        </p:nvGraphicFramePr>
        <p:xfrm>
          <a:off x="1952368" y="3096258"/>
          <a:ext cx="8394355" cy="2603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9673"/>
                <a:gridCol w="2146437"/>
                <a:gridCol w="1991808"/>
                <a:gridCol w="2146437"/>
              </a:tblGrid>
              <a:tr h="6923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Ault </a:t>
                      </a:r>
                      <a:r>
                        <a:rPr lang="en-GB" sz="2000" b="1" dirty="0" err="1">
                          <a:solidFill>
                            <a:schemeClr val="tx1"/>
                          </a:solidFill>
                          <a:effectLst/>
                        </a:rPr>
                        <a:t>Hucknall</a:t>
                      </a: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Bolsover East</a:t>
                      </a: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Bolsover North &amp; </a:t>
                      </a:r>
                      <a:r>
                        <a:rPr lang="en-GB" sz="2000" b="1" dirty="0" err="1">
                          <a:solidFill>
                            <a:schemeClr val="tx1"/>
                          </a:solidFill>
                          <a:effectLst/>
                        </a:rPr>
                        <a:t>Shuttlewood</a:t>
                      </a: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Bolsover South</a:t>
                      </a: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6923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err="1" smtClean="0">
                          <a:solidFill>
                            <a:schemeClr val="tx1"/>
                          </a:solidFill>
                          <a:effectLst/>
                        </a:rPr>
                        <a:t>Clowne</a:t>
                      </a:r>
                      <a:r>
                        <a:rPr lang="en-GB" sz="2000" b="1" dirty="0" smtClean="0">
                          <a:solidFill>
                            <a:schemeClr val="tx1"/>
                          </a:solidFill>
                          <a:effectLst/>
                        </a:rPr>
                        <a:t> East</a:t>
                      </a:r>
                      <a:endParaRPr lang="en-GB" sz="2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/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solidFill>
                            <a:schemeClr val="tx1"/>
                          </a:solidFill>
                          <a:effectLst/>
                        </a:rPr>
                        <a:t>Elmton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-with-Creswell</a:t>
                      </a: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solidFill>
                            <a:schemeClr val="tx1"/>
                          </a:solidFill>
                          <a:effectLst/>
                        </a:rPr>
                        <a:t>Langwith</a:t>
                      </a: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solidFill>
                            <a:schemeClr val="tx1"/>
                          </a:solidFill>
                          <a:effectLst/>
                        </a:rPr>
                        <a:t>Pinxton</a:t>
                      </a: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10384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err="1" smtClean="0">
                          <a:solidFill>
                            <a:schemeClr val="tx1"/>
                          </a:solidFill>
                          <a:effectLst/>
                        </a:rPr>
                        <a:t>Shirebrook</a:t>
                      </a:r>
                      <a:r>
                        <a:rPr lang="en-GB" sz="20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North</a:t>
                      </a: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solidFill>
                            <a:schemeClr val="tx1"/>
                          </a:solidFill>
                          <a:effectLst/>
                        </a:rPr>
                        <a:t>Shirebrook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 South</a:t>
                      </a: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000" b="1" dirty="0" smtClean="0">
                          <a:solidFill>
                            <a:schemeClr val="tx1"/>
                          </a:solidFill>
                          <a:effectLst/>
                        </a:rPr>
                        <a:t>South Normanton East</a:t>
                      </a:r>
                      <a:endParaRPr lang="en-GB" sz="2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GB" sz="2000" b="1" dirty="0" smtClean="0">
                          <a:solidFill>
                            <a:schemeClr val="tx1"/>
                          </a:solidFill>
                          <a:effectLst/>
                        </a:rPr>
                        <a:t>Whitwell</a:t>
                      </a:r>
                      <a:endParaRPr lang="en-GB" sz="2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934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 &amp; Statistics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3297" y="1665288"/>
            <a:ext cx="9893644" cy="3959225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The estimated coalfield population i.e. those people resident in the eligible coalfield wards is 60,866 (approx. 75% of the total Bolsover population)</a:t>
            </a:r>
          </a:p>
          <a:p>
            <a:r>
              <a:rPr lang="en-GB" dirty="0" smtClean="0"/>
              <a:t>This places Bolsover 6</a:t>
            </a:r>
            <a:r>
              <a:rPr lang="en-GB" baseline="30000" dirty="0" smtClean="0"/>
              <a:t>th</a:t>
            </a:r>
            <a:r>
              <a:rPr lang="en-GB" dirty="0" smtClean="0"/>
              <a:t> largest of the 14 local authority areas in the Coalfields East Midlands region and 18</a:t>
            </a:r>
            <a:r>
              <a:rPr lang="en-GB" baseline="30000" dirty="0" smtClean="0"/>
              <a:t>th</a:t>
            </a:r>
            <a:r>
              <a:rPr lang="en-GB" dirty="0" smtClean="0"/>
              <a:t> largest of the 42 local authority areas CRT covers in England</a:t>
            </a:r>
          </a:p>
          <a:p>
            <a:r>
              <a:rPr lang="en-GB" dirty="0"/>
              <a:t>19% of children aged 0-19 are in relative low-income families in Bolsover Eligible Wards compared with 19% across </a:t>
            </a:r>
            <a:r>
              <a:rPr lang="en-GB" dirty="0" smtClean="0"/>
              <a:t>England</a:t>
            </a:r>
          </a:p>
          <a:p>
            <a:r>
              <a:rPr lang="en-GB" dirty="0"/>
              <a:t>26% of people have a limiting long-term illness in Bolsover Eligible Wards compared with 18% across </a:t>
            </a:r>
            <a:r>
              <a:rPr lang="en-GB" dirty="0" smtClean="0"/>
              <a:t>England</a:t>
            </a:r>
          </a:p>
          <a:p>
            <a:r>
              <a:rPr lang="en-GB" dirty="0"/>
              <a:t>34% of people have no qualifications in Bolsover Eligible Wards compared with 22% across </a:t>
            </a:r>
            <a:r>
              <a:rPr lang="en-GB" dirty="0" smtClean="0"/>
              <a:t>England</a:t>
            </a:r>
          </a:p>
          <a:p>
            <a:r>
              <a:rPr lang="en-GB" dirty="0"/>
              <a:t>37% people aged 16-74 are in full-time employment in Bolsover Eligible Wards compared with 39% across </a:t>
            </a:r>
            <a:r>
              <a:rPr lang="en-GB" dirty="0" smtClean="0"/>
              <a:t>England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398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CRT Investment in Bolsover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2018-19: 3 awards £29,210 (Budget £550,000)</a:t>
            </a:r>
          </a:p>
          <a:p>
            <a:r>
              <a:rPr lang="en-GB" dirty="0" smtClean="0"/>
              <a:t>2019-20: No awards		 (</a:t>
            </a:r>
            <a:r>
              <a:rPr lang="en-GB" dirty="0"/>
              <a:t>Budget £550,000)</a:t>
            </a:r>
          </a:p>
          <a:p>
            <a:r>
              <a:rPr lang="en-GB" dirty="0" smtClean="0"/>
              <a:t>2020-21: 4 awards £62,325 (Budget £1,4225,000)</a:t>
            </a:r>
          </a:p>
          <a:p>
            <a:r>
              <a:rPr lang="en-GB" dirty="0" smtClean="0"/>
              <a:t>2021-22: 1 award £2,500	 (Budget £740,000)</a:t>
            </a:r>
          </a:p>
          <a:p>
            <a:r>
              <a:rPr lang="en-GB" dirty="0" smtClean="0"/>
              <a:t>2022-23: 3 awards £21,145 (Budget £500,000)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0878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CRT Members Survey 2022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dirty="0"/>
              <a:t>What positive outcomes has your organisation experienced over the past </a:t>
            </a:r>
            <a:r>
              <a:rPr lang="en-GB" b="1" dirty="0" smtClean="0"/>
              <a:t>year? </a:t>
            </a:r>
          </a:p>
          <a:p>
            <a:pPr marL="0" indent="0" algn="ctr">
              <a:buNone/>
            </a:pPr>
            <a:r>
              <a:rPr lang="en-GB" dirty="0" smtClean="0"/>
              <a:t>Top 5 of 12 possible responses</a:t>
            </a:r>
          </a:p>
          <a:p>
            <a:r>
              <a:rPr lang="en-GB" sz="2600" dirty="0"/>
              <a:t>Increased income from grants/awards	</a:t>
            </a:r>
            <a:r>
              <a:rPr lang="en-GB" sz="2600" dirty="0" smtClean="0"/>
              <a:t>	58.19</a:t>
            </a:r>
            <a:r>
              <a:rPr lang="en-GB" sz="2600" dirty="0"/>
              <a:t>%	</a:t>
            </a:r>
          </a:p>
          <a:p>
            <a:r>
              <a:rPr lang="en-GB" sz="2600" dirty="0"/>
              <a:t>New or improved networks / partnerships	58.19%	</a:t>
            </a:r>
          </a:p>
          <a:p>
            <a:r>
              <a:rPr lang="en-GB" sz="2600" dirty="0"/>
              <a:t>Developed more effective ways of working (e.g. virtual meetings)	</a:t>
            </a:r>
            <a:r>
              <a:rPr lang="en-GB" sz="2600" dirty="0" smtClean="0"/>
              <a:t>					55.93</a:t>
            </a:r>
            <a:r>
              <a:rPr lang="en-GB" sz="2600" dirty="0"/>
              <a:t>%	</a:t>
            </a:r>
          </a:p>
          <a:p>
            <a:r>
              <a:rPr lang="en-GB" sz="2600" dirty="0"/>
              <a:t>Improved governance, policies and </a:t>
            </a:r>
            <a:r>
              <a:rPr lang="en-GB" sz="2600" dirty="0" smtClean="0"/>
              <a:t>procedures 51.41%</a:t>
            </a:r>
            <a:endParaRPr lang="en-GB" sz="2600" dirty="0"/>
          </a:p>
          <a:p>
            <a:r>
              <a:rPr lang="en-GB" sz="2600" dirty="0" smtClean="0"/>
              <a:t>Improved </a:t>
            </a:r>
            <a:r>
              <a:rPr lang="en-GB" sz="2600" dirty="0"/>
              <a:t>skills and/or knowledge	</a:t>
            </a:r>
            <a:r>
              <a:rPr lang="en-GB" sz="2600" dirty="0" smtClean="0"/>
              <a:t>	48.59</a:t>
            </a:r>
            <a:r>
              <a:rPr lang="en-GB" sz="2600" dirty="0"/>
              <a:t>%</a:t>
            </a:r>
            <a:r>
              <a:rPr lang="en-GB" dirty="0"/>
              <a:t>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354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CRT Members Survey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What are the current issues or challenges your organisation is experiencing</a:t>
            </a:r>
            <a:r>
              <a:rPr lang="en-GB" b="1" dirty="0" smtClean="0"/>
              <a:t>? </a:t>
            </a:r>
          </a:p>
          <a:p>
            <a:pPr marL="0" indent="0" algn="ctr">
              <a:buNone/>
            </a:pPr>
            <a:r>
              <a:rPr lang="en-GB" dirty="0" smtClean="0"/>
              <a:t>Top 5 of 18 possible responses</a:t>
            </a:r>
          </a:p>
          <a:p>
            <a:r>
              <a:rPr lang="en-GB" dirty="0"/>
              <a:t>Increase in core/running costs	</a:t>
            </a:r>
            <a:r>
              <a:rPr lang="en-GB" dirty="0" smtClean="0"/>
              <a:t>	80.43</a:t>
            </a:r>
            <a:r>
              <a:rPr lang="en-GB" dirty="0"/>
              <a:t>%	</a:t>
            </a:r>
          </a:p>
          <a:p>
            <a:r>
              <a:rPr lang="en-GB" dirty="0"/>
              <a:t>Increase in demand for services	</a:t>
            </a:r>
            <a:r>
              <a:rPr lang="en-GB" dirty="0" smtClean="0"/>
              <a:t>	65.22</a:t>
            </a:r>
            <a:r>
              <a:rPr lang="en-GB" dirty="0"/>
              <a:t>%	</a:t>
            </a:r>
          </a:p>
          <a:p>
            <a:r>
              <a:rPr lang="en-GB" dirty="0"/>
              <a:t>Increase in staffing costs	</a:t>
            </a:r>
            <a:r>
              <a:rPr lang="en-GB" dirty="0" smtClean="0"/>
              <a:t>		59.78</a:t>
            </a:r>
            <a:r>
              <a:rPr lang="en-GB" dirty="0"/>
              <a:t>%	</a:t>
            </a:r>
          </a:p>
          <a:p>
            <a:r>
              <a:rPr lang="en-GB" dirty="0"/>
              <a:t>Deterioration of mental health and wellbeing of target group/clients	</a:t>
            </a:r>
            <a:r>
              <a:rPr lang="en-GB" dirty="0" smtClean="0"/>
              <a:t>				39.67</a:t>
            </a:r>
            <a:r>
              <a:rPr lang="en-GB" dirty="0"/>
              <a:t>%	</a:t>
            </a:r>
          </a:p>
          <a:p>
            <a:r>
              <a:rPr lang="en-GB" dirty="0"/>
              <a:t>Reduction in income from grants/awards	35.33%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261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CRT Members Survey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/>
              <a:t>Through our close working relationship with members a variety of needs and priorities have been </a:t>
            </a:r>
            <a:r>
              <a:rPr lang="en-GB" b="1" dirty="0" smtClean="0"/>
              <a:t>identified. </a:t>
            </a:r>
            <a:r>
              <a:rPr lang="en-GB" b="1" dirty="0"/>
              <a:t>Please indicate if you require support with any of the following</a:t>
            </a:r>
            <a:r>
              <a:rPr lang="en-GB" b="1" dirty="0" smtClean="0"/>
              <a:t>? </a:t>
            </a:r>
          </a:p>
          <a:p>
            <a:pPr marL="0" indent="0" algn="ctr">
              <a:buNone/>
            </a:pPr>
            <a:r>
              <a:rPr lang="en-GB" dirty="0" smtClean="0"/>
              <a:t>Top 5 of 19 possible answers</a:t>
            </a:r>
          </a:p>
          <a:p>
            <a:r>
              <a:rPr lang="en-GB" dirty="0"/>
              <a:t>Applying for funding - how to complete a good funding </a:t>
            </a:r>
            <a:r>
              <a:rPr lang="en-GB" dirty="0" smtClean="0"/>
              <a:t>application</a:t>
            </a:r>
          </a:p>
          <a:p>
            <a:r>
              <a:rPr lang="en-GB" dirty="0" smtClean="0"/>
              <a:t>Measuring </a:t>
            </a:r>
            <a:r>
              <a:rPr lang="en-GB" dirty="0"/>
              <a:t>effectiveness / impact of your work (including reporting to funders/stakeholders)	</a:t>
            </a:r>
          </a:p>
          <a:p>
            <a:r>
              <a:rPr lang="en-GB" dirty="0"/>
              <a:t>Developing income generation and fundraising techniques	</a:t>
            </a:r>
          </a:p>
          <a:p>
            <a:r>
              <a:rPr lang="en-GB" dirty="0"/>
              <a:t>Project planning, organisational growth and development of </a:t>
            </a:r>
            <a:r>
              <a:rPr lang="en-GB" dirty="0" smtClean="0"/>
              <a:t>services</a:t>
            </a:r>
            <a:endParaRPr lang="en-GB" dirty="0"/>
          </a:p>
          <a:p>
            <a:r>
              <a:rPr lang="en-GB" dirty="0"/>
              <a:t>Training on effective use of social media including Facebook, Twitter and Instagram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718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CRT Support</a:t>
            </a:r>
            <a:br>
              <a:rPr lang="en-GB" dirty="0" smtClean="0"/>
            </a:br>
            <a:r>
              <a:rPr lang="en-US" sz="2700" i="1" dirty="0"/>
              <a:t>Building capacity and improving </a:t>
            </a:r>
            <a:r>
              <a:rPr lang="en-US" sz="2700" i="1" dirty="0" smtClean="0"/>
              <a:t>sustainability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CRT Support is a free membership </a:t>
            </a:r>
            <a:r>
              <a:rPr lang="en-US" dirty="0" err="1"/>
              <a:t>programme</a:t>
            </a:r>
            <a:r>
              <a:rPr lang="en-US" dirty="0"/>
              <a:t> building trusted relationships across our communities.  </a:t>
            </a:r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/>
              <a:t>becoming a Member, you will be joining a network of over 500 voluntary, community and social enterprise (VCSE) </a:t>
            </a:r>
            <a:r>
              <a:rPr lang="en-US" dirty="0" err="1"/>
              <a:t>organisations</a:t>
            </a:r>
            <a:r>
              <a:rPr lang="en-US" dirty="0"/>
              <a:t> across the former coalfield communities in England.  </a:t>
            </a:r>
            <a:endParaRPr lang="en-US" dirty="0" smtClean="0"/>
          </a:p>
          <a:p>
            <a:r>
              <a:rPr lang="en-US" dirty="0" smtClean="0"/>
              <a:t>Our </a:t>
            </a:r>
            <a:r>
              <a:rPr lang="en-US" dirty="0"/>
              <a:t>members have the knowledge, experience and connections at a local level which enables CRT to advocate on your behalf and tailor </a:t>
            </a:r>
            <a:r>
              <a:rPr lang="en-US" dirty="0" err="1"/>
              <a:t>programmes</a:t>
            </a:r>
            <a:r>
              <a:rPr lang="en-US" dirty="0"/>
              <a:t> to your needs</a:t>
            </a:r>
            <a:r>
              <a:rPr lang="en-US" sz="3200" dirty="0"/>
              <a:t>.  </a:t>
            </a: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490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CRT Support</a:t>
            </a:r>
            <a:br>
              <a:rPr lang="en-GB" dirty="0"/>
            </a:br>
            <a:r>
              <a:rPr lang="en-US" sz="2700" i="1" dirty="0"/>
              <a:t>Building capacity and improving sustainability</a:t>
            </a:r>
            <a:endParaRPr lang="en-GB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/>
              <a:t>Membership Benefits</a:t>
            </a:r>
            <a:endParaRPr lang="en-GB" sz="2000" dirty="0"/>
          </a:p>
          <a:p>
            <a:pPr marL="0" indent="0">
              <a:buNone/>
            </a:pPr>
            <a:r>
              <a:rPr lang="en-US" sz="1800" dirty="0"/>
              <a:t>Bespoke support offered by our Regional Development Managers including: 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lvl="0"/>
            <a:r>
              <a:rPr lang="en-US" sz="1800" b="1" dirty="0" smtClean="0"/>
              <a:t>Funding </a:t>
            </a:r>
            <a:r>
              <a:rPr lang="en-US" sz="1800" b="1" dirty="0"/>
              <a:t>Support</a:t>
            </a:r>
            <a:r>
              <a:rPr lang="en-US" sz="1800" dirty="0"/>
              <a:t> – CRT Grants, constructive feedback on funding applications, detailed funding searches and general fundraising information</a:t>
            </a:r>
            <a:endParaRPr lang="en-GB" sz="1800" dirty="0"/>
          </a:p>
          <a:p>
            <a:r>
              <a:rPr lang="en-US" sz="1800" dirty="0"/>
              <a:t> </a:t>
            </a:r>
            <a:r>
              <a:rPr lang="en-US" sz="1800" b="1" dirty="0" smtClean="0"/>
              <a:t>Information </a:t>
            </a:r>
            <a:r>
              <a:rPr lang="en-US" sz="1800" b="1" dirty="0"/>
              <a:t>&amp; Research – </a:t>
            </a:r>
            <a:r>
              <a:rPr lang="en-US" sz="1800" dirty="0"/>
              <a:t>detailed statistical reports to evidence local needs and access to an information library of resources </a:t>
            </a:r>
            <a:endParaRPr lang="en-GB" sz="1800" dirty="0"/>
          </a:p>
          <a:p>
            <a:r>
              <a:rPr lang="en-US" sz="1800" dirty="0"/>
              <a:t> </a:t>
            </a:r>
            <a:r>
              <a:rPr lang="en-US" sz="1800" b="1" dirty="0" smtClean="0"/>
              <a:t>Partnerships </a:t>
            </a:r>
            <a:r>
              <a:rPr lang="en-US" sz="1800" b="1" dirty="0"/>
              <a:t>&amp; Networking</a:t>
            </a:r>
            <a:r>
              <a:rPr lang="en-US" sz="1800" dirty="0"/>
              <a:t> – brokering relationships with partners, tailored information events, sharing of good practice and peer support through access to our Member </a:t>
            </a:r>
            <a:r>
              <a:rPr lang="en-US" sz="1800" dirty="0" err="1"/>
              <a:t>organisations</a:t>
            </a:r>
            <a:endParaRPr lang="en-GB" sz="1800" dirty="0"/>
          </a:p>
          <a:p>
            <a:pPr lvl="0"/>
            <a:r>
              <a:rPr lang="en-US" sz="1800" b="1" dirty="0" smtClean="0"/>
              <a:t>Training</a:t>
            </a:r>
            <a:r>
              <a:rPr lang="en-US" sz="1800" dirty="0" smtClean="0"/>
              <a:t> </a:t>
            </a:r>
            <a:r>
              <a:rPr lang="en-US" sz="1800" dirty="0"/>
              <a:t>– on a range of generic as well as </a:t>
            </a:r>
            <a:r>
              <a:rPr lang="en-US" sz="1800" dirty="0" err="1"/>
              <a:t>specialised</a:t>
            </a:r>
            <a:r>
              <a:rPr lang="en-US" sz="1800" dirty="0"/>
              <a:t> subjects in response to the current needs of our member </a:t>
            </a:r>
            <a:r>
              <a:rPr lang="en-US" sz="1800" dirty="0" err="1" smtClean="0"/>
              <a:t>organisations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724050175"/>
      </p:ext>
    </p:extLst>
  </p:cSld>
  <p:clrMapOvr>
    <a:masterClrMapping/>
  </p:clrMapOvr>
</p:sld>
</file>

<file path=ppt/theme/theme1.xml><?xml version="1.0" encoding="utf-8"?>
<a:theme xmlns:a="http://schemas.openxmlformats.org/drawingml/2006/main" name="CRT Template">
  <a:themeElements>
    <a:clrScheme name="CRT">
      <a:dk1>
        <a:srgbClr val="58595B"/>
      </a:dk1>
      <a:lt1>
        <a:sysClr val="window" lastClr="FFFFFF"/>
      </a:lt1>
      <a:dk2>
        <a:srgbClr val="7F7F7F"/>
      </a:dk2>
      <a:lt2>
        <a:srgbClr val="F2F2F2"/>
      </a:lt2>
      <a:accent1>
        <a:srgbClr val="29702A"/>
      </a:accent1>
      <a:accent2>
        <a:srgbClr val="29702A"/>
      </a:accent2>
      <a:accent3>
        <a:srgbClr val="A2D28A"/>
      </a:accent3>
      <a:accent4>
        <a:srgbClr val="62BB46"/>
      </a:accent4>
      <a:accent5>
        <a:srgbClr val="92D050"/>
      </a:accent5>
      <a:accent6>
        <a:srgbClr val="00B050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T Template" id="{BC1F1923-31BB-46DB-9FB1-15AE6A5E5BF3}" vid="{26C74238-5814-4373-A7F6-F3BCE9C8C1C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CRT Template</Template>
  <TotalTime>121</TotalTime>
  <Words>452</Words>
  <Application>Microsoft Office PowerPoint</Application>
  <PresentationFormat>Custom</PresentationFormat>
  <Paragraphs>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CRT Template</vt:lpstr>
      <vt:lpstr>Better for Bolsover</vt:lpstr>
      <vt:lpstr>Eligible Bolsover Wards</vt:lpstr>
      <vt:lpstr>Context &amp; Statistics</vt:lpstr>
      <vt:lpstr>CRT Investment in Bolsover</vt:lpstr>
      <vt:lpstr>CRT Members Survey 2022</vt:lpstr>
      <vt:lpstr>CRT Members Survey 2022</vt:lpstr>
      <vt:lpstr>CRT Members Survey 2022</vt:lpstr>
      <vt:lpstr> CRT Support Building capacity and improving sustainability</vt:lpstr>
      <vt:lpstr>CRT Support Building capacity and improving sustainability</vt:lpstr>
    </vt:vector>
  </TitlesOfParts>
  <Company>CRT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Abson</dc:creator>
  <cp:lastModifiedBy>Stephen Abson</cp:lastModifiedBy>
  <cp:revision>12</cp:revision>
  <dcterms:created xsi:type="dcterms:W3CDTF">2022-10-14T11:23:21Z</dcterms:created>
  <dcterms:modified xsi:type="dcterms:W3CDTF">2022-10-14T13:24:33Z</dcterms:modified>
</cp:coreProperties>
</file>