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584" r:id="rId5"/>
    <p:sldId id="277" r:id="rId6"/>
    <p:sldId id="329" r:id="rId7"/>
    <p:sldId id="397" r:id="rId8"/>
    <p:sldId id="585" r:id="rId9"/>
    <p:sldId id="344" r:id="rId10"/>
    <p:sldId id="360" r:id="rId11"/>
    <p:sldId id="363" r:id="rId12"/>
    <p:sldId id="359" r:id="rId13"/>
    <p:sldId id="396" r:id="rId14"/>
    <p:sldId id="426" r:id="rId15"/>
    <p:sldId id="331" r:id="rId16"/>
    <p:sldId id="580" r:id="rId17"/>
    <p:sldId id="583" r:id="rId18"/>
    <p:sldId id="581" r:id="rId19"/>
    <p:sldId id="404" r:id="rId20"/>
    <p:sldId id="340" r:id="rId21"/>
    <p:sldId id="356" r:id="rId22"/>
    <p:sldId id="347" r:id="rId23"/>
    <p:sldId id="355" r:id="rId24"/>
    <p:sldId id="338" r:id="rId25"/>
    <p:sldId id="335" r:id="rId26"/>
  </p:sldIdLst>
  <p:sldSz cx="10160000" cy="7620000"/>
  <p:notesSz cx="10160000" cy="762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9" userDrawn="1">
          <p15:clr>
            <a:srgbClr val="A4A3A4"/>
          </p15:clr>
        </p15:guide>
        <p15:guide id="2" pos="21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tte Kelvin" initials="JK" lastIdx="40" clrIdx="6">
    <p:extLst>
      <p:ext uri="{19B8F6BF-5375-455C-9EA6-DF929625EA0E}">
        <p15:presenceInfo xmlns:p15="http://schemas.microsoft.com/office/powerpoint/2012/main" userId="S::juliette.kelvin@tnlcommunityfund.org.uk::1da189ad-592d-4eb4-819a-c84b5cc5800d" providerId="AD"/>
      </p:ext>
    </p:extLst>
  </p:cmAuthor>
  <p:cmAuthor id="1" name="Furness, Laura" initials="" lastIdx="0" clrIdx="0"/>
  <p:cmAuthor id="8" name="Maeve Marshall" initials="MM" lastIdx="11" clrIdx="7">
    <p:extLst>
      <p:ext uri="{19B8F6BF-5375-455C-9EA6-DF929625EA0E}">
        <p15:presenceInfo xmlns:p15="http://schemas.microsoft.com/office/powerpoint/2012/main" userId="S::maeve.marshall@tnlcommunityfund.org.uk::4f483f85-1f9d-4874-a8f4-7189260b3651" providerId="AD"/>
      </p:ext>
    </p:extLst>
  </p:cmAuthor>
  <p:cmAuthor id="2" name="Laura Furness" initials="LF" lastIdx="1" clrIdx="1">
    <p:extLst>
      <p:ext uri="{19B8F6BF-5375-455C-9EA6-DF929625EA0E}">
        <p15:presenceInfo xmlns:p15="http://schemas.microsoft.com/office/powerpoint/2012/main" userId="S::Laura.Furness@tnlcommunityfund.org.uk::bd6316d1-c7ce-4c78-9006-d22f058a1eb1" providerId="AD"/>
      </p:ext>
    </p:extLst>
  </p:cmAuthor>
  <p:cmAuthor id="3" name="Jayne Hawkins" initials="JH" lastIdx="23" clrIdx="2">
    <p:extLst>
      <p:ext uri="{19B8F6BF-5375-455C-9EA6-DF929625EA0E}">
        <p15:presenceInfo xmlns:p15="http://schemas.microsoft.com/office/powerpoint/2012/main" userId="S::jayne.hawkins@tnlcommunityfund.org.uk::42642666-d3f2-413c-aff8-0ced45015dfb" providerId="AD"/>
      </p:ext>
    </p:extLst>
  </p:cmAuthor>
  <p:cmAuthor id="4" name="Andy Gray" initials="AG" lastIdx="3" clrIdx="3">
    <p:extLst>
      <p:ext uri="{19B8F6BF-5375-455C-9EA6-DF929625EA0E}">
        <p15:presenceInfo xmlns:p15="http://schemas.microsoft.com/office/powerpoint/2012/main" userId="S::andy.gray@tnlcommunityfund.org.uk::048121ac-a51a-4123-bfd1-50a4961ba7db" providerId="AD"/>
      </p:ext>
    </p:extLst>
  </p:cmAuthor>
  <p:cmAuthor id="5" name="Gillian Halliwell" initials="GH" lastIdx="1" clrIdx="4">
    <p:extLst>
      <p:ext uri="{19B8F6BF-5375-455C-9EA6-DF929625EA0E}">
        <p15:presenceInfo xmlns:p15="http://schemas.microsoft.com/office/powerpoint/2012/main" userId="S::gillian.halliwell@tnlcommunityfund.org.uk::8a80a46d-0877-4335-9f97-f0de9aa5d65b" providerId="AD"/>
      </p:ext>
    </p:extLst>
  </p:cmAuthor>
  <p:cmAuthor id="6" name="Rachael Luckin" initials="RL" lastIdx="14" clrIdx="5">
    <p:extLst>
      <p:ext uri="{19B8F6BF-5375-455C-9EA6-DF929625EA0E}">
        <p15:presenceInfo xmlns:p15="http://schemas.microsoft.com/office/powerpoint/2012/main" userId="S::Rachael.Luckin@tnlcommunityfund.org.uk::06cb2786-bcb5-4577-a3fa-c17879d970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830" y="90"/>
      </p:cViewPr>
      <p:guideLst>
        <p:guide orient="horz" pos="2899"/>
        <p:guide pos="2157"/>
      </p:guideLst>
    </p:cSldViewPr>
  </p:slideViewPr>
  <p:notesTextViewPr>
    <p:cViewPr>
      <p:scale>
        <a:sx n="1" d="1"/>
        <a:sy n="1" d="1"/>
      </p:scale>
      <p:origin x="0" y="-168"/>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upson" userId="4896579a-fa60-49ad-8396-747ca6f4f95a" providerId="ADAL" clId="{1E2391A0-6163-47C4-826D-C9FE9A7BE419}"/>
    <pc:docChg chg="custSel delSld modSld">
      <pc:chgData name="Marc Lupson" userId="4896579a-fa60-49ad-8396-747ca6f4f95a" providerId="ADAL" clId="{1E2391A0-6163-47C4-826D-C9FE9A7BE419}" dt="2022-10-11T07:31:50.315" v="27" actId="20577"/>
      <pc:docMkLst>
        <pc:docMk/>
      </pc:docMkLst>
      <pc:sldChg chg="delSp del mod delAnim">
        <pc:chgData name="Marc Lupson" userId="4896579a-fa60-49ad-8396-747ca6f4f95a" providerId="ADAL" clId="{1E2391A0-6163-47C4-826D-C9FE9A7BE419}" dt="2022-10-11T07:31:28.073" v="1" actId="2696"/>
        <pc:sldMkLst>
          <pc:docMk/>
          <pc:sldMk cId="709451484" sldId="582"/>
        </pc:sldMkLst>
        <pc:spChg chg="del">
          <ac:chgData name="Marc Lupson" userId="4896579a-fa60-49ad-8396-747ca6f4f95a" providerId="ADAL" clId="{1E2391A0-6163-47C4-826D-C9FE9A7BE419}" dt="2022-10-11T07:31:24.893" v="0" actId="478"/>
          <ac:spMkLst>
            <pc:docMk/>
            <pc:sldMk cId="709451484" sldId="582"/>
            <ac:spMk id="4" creationId="{6296CE70-8126-46D6-ABC1-FB6799DF78C5}"/>
          </ac:spMkLst>
        </pc:spChg>
      </pc:sldChg>
      <pc:sldChg chg="modSp mod">
        <pc:chgData name="Marc Lupson" userId="4896579a-fa60-49ad-8396-747ca6f4f95a" providerId="ADAL" clId="{1E2391A0-6163-47C4-826D-C9FE9A7BE419}" dt="2022-10-11T07:31:50.315" v="27" actId="20577"/>
        <pc:sldMkLst>
          <pc:docMk/>
          <pc:sldMk cId="1305758382" sldId="584"/>
        </pc:sldMkLst>
        <pc:spChg chg="mod">
          <ac:chgData name="Marc Lupson" userId="4896579a-fa60-49ad-8396-747ca6f4f95a" providerId="ADAL" clId="{1E2391A0-6163-47C4-826D-C9FE9A7BE419}" dt="2022-10-11T07:31:50.315" v="27" actId="20577"/>
          <ac:spMkLst>
            <pc:docMk/>
            <pc:sldMk cId="1305758382" sldId="584"/>
            <ac:spMk id="3" creationId="{20FFC6BC-1722-4F0F-A325-1FA20A32638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Bolsover Investment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No. of Award</c:v>
                </c:pt>
              </c:strCache>
            </c:strRef>
          </c:tx>
          <c:spPr>
            <a:ln w="28575" cap="rnd">
              <a:solidFill>
                <a:schemeClr val="accent1"/>
              </a:solidFill>
              <a:round/>
            </a:ln>
            <a:effectLst/>
          </c:spPr>
          <c:marker>
            <c:symbol val="none"/>
          </c:marker>
          <c:cat>
            <c:strRef>
              <c:f>Sheet1!$A$3:$A$8</c:f>
              <c:strCache>
                <c:ptCount val="6"/>
                <c:pt idx="0">
                  <c:v>2017/18 </c:v>
                </c:pt>
                <c:pt idx="1">
                  <c:v>2018/19</c:v>
                </c:pt>
                <c:pt idx="2">
                  <c:v>2019/20</c:v>
                </c:pt>
                <c:pt idx="3">
                  <c:v>2020/21</c:v>
                </c:pt>
                <c:pt idx="4">
                  <c:v>2021/22</c:v>
                </c:pt>
                <c:pt idx="5">
                  <c:v>2022/23</c:v>
                </c:pt>
              </c:strCache>
            </c:strRef>
          </c:cat>
          <c:val>
            <c:numRef>
              <c:f>Sheet1!$B$3:$B$8</c:f>
              <c:numCache>
                <c:formatCode>General</c:formatCode>
                <c:ptCount val="6"/>
                <c:pt idx="0">
                  <c:v>18</c:v>
                </c:pt>
                <c:pt idx="1">
                  <c:v>20</c:v>
                </c:pt>
                <c:pt idx="2">
                  <c:v>21</c:v>
                </c:pt>
                <c:pt idx="3">
                  <c:v>26</c:v>
                </c:pt>
                <c:pt idx="4">
                  <c:v>25</c:v>
                </c:pt>
                <c:pt idx="5">
                  <c:v>9</c:v>
                </c:pt>
              </c:numCache>
            </c:numRef>
          </c:val>
          <c:smooth val="0"/>
          <c:extLst>
            <c:ext xmlns:c16="http://schemas.microsoft.com/office/drawing/2014/chart" uri="{C3380CC4-5D6E-409C-BE32-E72D297353CC}">
              <c16:uniqueId val="{00000000-0FF5-429F-95BB-82329E36945F}"/>
            </c:ext>
          </c:extLst>
        </c:ser>
        <c:ser>
          <c:idx val="1"/>
          <c:order val="1"/>
          <c:tx>
            <c:strRef>
              <c:f>Sheet1!$C$2</c:f>
              <c:strCache>
                <c:ptCount val="1"/>
                <c:pt idx="0">
                  <c:v>Amount Awarded</c:v>
                </c:pt>
              </c:strCache>
            </c:strRef>
          </c:tx>
          <c:spPr>
            <a:ln w="28575" cap="rnd">
              <a:solidFill>
                <a:schemeClr val="accent2"/>
              </a:solidFill>
              <a:round/>
            </a:ln>
            <a:effectLst/>
          </c:spPr>
          <c:marker>
            <c:symbol val="none"/>
          </c:marker>
          <c:dLbls>
            <c:dLbl>
              <c:idx val="2"/>
              <c:layout>
                <c:manualLayout>
                  <c:x val="-6.25E-2"/>
                  <c:y val="6.2794338159212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F5-429F-95BB-82329E3694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2017/18 </c:v>
                </c:pt>
                <c:pt idx="1">
                  <c:v>2018/19</c:v>
                </c:pt>
                <c:pt idx="2">
                  <c:v>2019/20</c:v>
                </c:pt>
                <c:pt idx="3">
                  <c:v>2020/21</c:v>
                </c:pt>
                <c:pt idx="4">
                  <c:v>2021/22</c:v>
                </c:pt>
                <c:pt idx="5">
                  <c:v>2022/23</c:v>
                </c:pt>
              </c:strCache>
            </c:strRef>
          </c:cat>
          <c:val>
            <c:numRef>
              <c:f>Sheet1!$C$3:$C$8</c:f>
              <c:numCache>
                <c:formatCode>"£"#,##0</c:formatCode>
                <c:ptCount val="6"/>
                <c:pt idx="0">
                  <c:v>512806</c:v>
                </c:pt>
                <c:pt idx="1">
                  <c:v>758431</c:v>
                </c:pt>
                <c:pt idx="2">
                  <c:v>541044</c:v>
                </c:pt>
                <c:pt idx="3">
                  <c:v>552030</c:v>
                </c:pt>
                <c:pt idx="4">
                  <c:v>436842</c:v>
                </c:pt>
                <c:pt idx="5">
                  <c:v>651155</c:v>
                </c:pt>
              </c:numCache>
            </c:numRef>
          </c:val>
          <c:smooth val="0"/>
          <c:extLst>
            <c:ext xmlns:c16="http://schemas.microsoft.com/office/drawing/2014/chart" uri="{C3380CC4-5D6E-409C-BE32-E72D297353CC}">
              <c16:uniqueId val="{00000002-0FF5-429F-95BB-82329E36945F}"/>
            </c:ext>
          </c:extLst>
        </c:ser>
        <c:dLbls>
          <c:showLegendKey val="0"/>
          <c:showVal val="0"/>
          <c:showCatName val="0"/>
          <c:showSerName val="0"/>
          <c:showPercent val="0"/>
          <c:showBubbleSize val="0"/>
        </c:dLbls>
        <c:smooth val="0"/>
        <c:axId val="619353720"/>
        <c:axId val="619351752"/>
      </c:lineChart>
      <c:catAx>
        <c:axId val="61935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351752"/>
        <c:crosses val="autoZero"/>
        <c:auto val="1"/>
        <c:lblAlgn val="ctr"/>
        <c:lblOffset val="100"/>
        <c:noMultiLvlLbl val="0"/>
      </c:catAx>
      <c:valAx>
        <c:axId val="619351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3537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7043C-B821-47A7-A4B8-30C6419A1F6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D3E7ED84-4881-4457-B8D0-95C7E853D0B6}">
      <dgm:prSet phldrT="[Text]"/>
      <dgm:spPr/>
      <dgm:t>
        <a:bodyPr/>
        <a:lstStyle/>
        <a:p>
          <a:r>
            <a:rPr lang="en-GB"/>
            <a:t>Visit TNLCF website, check eligibility &amp; apply online </a:t>
          </a:r>
        </a:p>
      </dgm:t>
    </dgm:pt>
    <dgm:pt modelId="{E9125265-82E2-4E28-A160-804C91381187}" type="parTrans" cxnId="{B9D40443-0FC7-490E-835F-1FA1FEA276E3}">
      <dgm:prSet/>
      <dgm:spPr/>
      <dgm:t>
        <a:bodyPr/>
        <a:lstStyle/>
        <a:p>
          <a:endParaRPr lang="en-GB"/>
        </a:p>
      </dgm:t>
    </dgm:pt>
    <dgm:pt modelId="{E2562E2A-726F-426F-BB96-BF0524AD251D}" type="sibTrans" cxnId="{B9D40443-0FC7-490E-835F-1FA1FEA276E3}">
      <dgm:prSet/>
      <dgm:spPr/>
      <dgm:t>
        <a:bodyPr/>
        <a:lstStyle/>
        <a:p>
          <a:endParaRPr lang="en-GB"/>
        </a:p>
      </dgm:t>
    </dgm:pt>
    <dgm:pt modelId="{928BA216-A0B7-4489-9BC7-BFF065693F82}">
      <dgm:prSet phldrT="[Text]"/>
      <dgm:spPr/>
      <dgm:t>
        <a:bodyPr/>
        <a:lstStyle/>
        <a:p>
          <a:r>
            <a:rPr lang="en-GB"/>
            <a:t>Receive an unsuccessful email</a:t>
          </a:r>
          <a:r>
            <a:rPr lang="en-GB" u="none"/>
            <a:t> </a:t>
          </a:r>
          <a:r>
            <a:rPr lang="en-GB" u="sng"/>
            <a:t>OR</a:t>
          </a:r>
          <a:r>
            <a:rPr lang="en-GB" u="none"/>
            <a:t>    </a:t>
          </a:r>
          <a:r>
            <a:rPr lang="en-GB"/>
            <a:t>a request for extra information </a:t>
          </a:r>
        </a:p>
      </dgm:t>
    </dgm:pt>
    <dgm:pt modelId="{60C002B8-4016-4B97-BD1C-0C09D7A1FF79}" type="parTrans" cxnId="{7F45B99D-9886-4D1A-A256-35A574CBEC64}">
      <dgm:prSet/>
      <dgm:spPr/>
      <dgm:t>
        <a:bodyPr/>
        <a:lstStyle/>
        <a:p>
          <a:endParaRPr lang="en-GB"/>
        </a:p>
      </dgm:t>
    </dgm:pt>
    <dgm:pt modelId="{21B87BC4-3C52-4D92-9DB5-B05C60E3A0B3}" type="sibTrans" cxnId="{7F45B99D-9886-4D1A-A256-35A574CBEC64}">
      <dgm:prSet/>
      <dgm:spPr/>
      <dgm:t>
        <a:bodyPr/>
        <a:lstStyle/>
        <a:p>
          <a:endParaRPr lang="en-GB"/>
        </a:p>
      </dgm:t>
    </dgm:pt>
    <dgm:pt modelId="{51D63FE0-AA9D-4060-B0ED-A8BD0D628B5F}">
      <dgm:prSet phldrT="[Text]"/>
      <dgm:spPr/>
      <dgm:t>
        <a:bodyPr/>
        <a:lstStyle/>
        <a:p>
          <a:r>
            <a:rPr lang="en-GB"/>
            <a:t>Submit the extra information &amp; meet with your Funding Officer </a:t>
          </a:r>
        </a:p>
      </dgm:t>
    </dgm:pt>
    <dgm:pt modelId="{EF441468-0573-42FB-BAD8-5CF8236D395D}" type="parTrans" cxnId="{DF1C1B38-D0AB-4945-9794-FE7A59E76C55}">
      <dgm:prSet/>
      <dgm:spPr/>
      <dgm:t>
        <a:bodyPr/>
        <a:lstStyle/>
        <a:p>
          <a:endParaRPr lang="en-GB"/>
        </a:p>
      </dgm:t>
    </dgm:pt>
    <dgm:pt modelId="{E842061E-0BBA-4354-A30D-B5DA8421368E}" type="sibTrans" cxnId="{DF1C1B38-D0AB-4945-9794-FE7A59E76C55}">
      <dgm:prSet/>
      <dgm:spPr/>
      <dgm:t>
        <a:bodyPr/>
        <a:lstStyle/>
        <a:p>
          <a:endParaRPr lang="en-GB"/>
        </a:p>
      </dgm:t>
    </dgm:pt>
    <dgm:pt modelId="{990BB519-5E1F-4332-834B-3F8A202D078E}">
      <dgm:prSet phldrT="[Text]"/>
      <dgm:spPr/>
      <dgm:t>
        <a:bodyPr/>
        <a:lstStyle/>
        <a:p>
          <a:r>
            <a:rPr lang="en-GB"/>
            <a:t>Confirm completion of your full proposal &amp; await a decision</a:t>
          </a:r>
        </a:p>
      </dgm:t>
    </dgm:pt>
    <dgm:pt modelId="{13C6D696-90B1-4FE7-BD23-3A0E8242CB25}" type="parTrans" cxnId="{D140FED2-2B4C-4E32-BBA9-06D2D97088D0}">
      <dgm:prSet/>
      <dgm:spPr/>
      <dgm:t>
        <a:bodyPr/>
        <a:lstStyle/>
        <a:p>
          <a:endParaRPr lang="en-GB"/>
        </a:p>
      </dgm:t>
    </dgm:pt>
    <dgm:pt modelId="{EE0759E1-EAB5-490A-B378-DB0115140795}" type="sibTrans" cxnId="{D140FED2-2B4C-4E32-BBA9-06D2D97088D0}">
      <dgm:prSet/>
      <dgm:spPr/>
      <dgm:t>
        <a:bodyPr/>
        <a:lstStyle/>
        <a:p>
          <a:endParaRPr lang="en-GB"/>
        </a:p>
      </dgm:t>
    </dgm:pt>
    <dgm:pt modelId="{664610B3-674E-4F37-B1A0-A8A497C950F7}" type="pres">
      <dgm:prSet presAssocID="{FCE7043C-B821-47A7-A4B8-30C6419A1F6F}" presName="outerComposite" presStyleCnt="0">
        <dgm:presLayoutVars>
          <dgm:chMax val="5"/>
          <dgm:dir/>
          <dgm:resizeHandles val="exact"/>
        </dgm:presLayoutVars>
      </dgm:prSet>
      <dgm:spPr/>
    </dgm:pt>
    <dgm:pt modelId="{16F1200B-0655-44A0-90E6-ACB322899C40}" type="pres">
      <dgm:prSet presAssocID="{FCE7043C-B821-47A7-A4B8-30C6419A1F6F}" presName="dummyMaxCanvas" presStyleCnt="0">
        <dgm:presLayoutVars/>
      </dgm:prSet>
      <dgm:spPr/>
    </dgm:pt>
    <dgm:pt modelId="{C80A0727-7C3F-4D05-949E-863904E32C9E}" type="pres">
      <dgm:prSet presAssocID="{FCE7043C-B821-47A7-A4B8-30C6419A1F6F}" presName="FourNodes_1" presStyleLbl="node1" presStyleIdx="0" presStyleCnt="4">
        <dgm:presLayoutVars>
          <dgm:bulletEnabled val="1"/>
        </dgm:presLayoutVars>
      </dgm:prSet>
      <dgm:spPr/>
    </dgm:pt>
    <dgm:pt modelId="{47A46A75-91FE-4D4E-B298-CAEC0A36EEA7}" type="pres">
      <dgm:prSet presAssocID="{FCE7043C-B821-47A7-A4B8-30C6419A1F6F}" presName="FourNodes_2" presStyleLbl="node1" presStyleIdx="1" presStyleCnt="4">
        <dgm:presLayoutVars>
          <dgm:bulletEnabled val="1"/>
        </dgm:presLayoutVars>
      </dgm:prSet>
      <dgm:spPr/>
    </dgm:pt>
    <dgm:pt modelId="{63CCB644-A1FB-4E3A-BF41-12DC55A2EBA8}" type="pres">
      <dgm:prSet presAssocID="{FCE7043C-B821-47A7-A4B8-30C6419A1F6F}" presName="FourNodes_3" presStyleLbl="node1" presStyleIdx="2" presStyleCnt="4">
        <dgm:presLayoutVars>
          <dgm:bulletEnabled val="1"/>
        </dgm:presLayoutVars>
      </dgm:prSet>
      <dgm:spPr/>
    </dgm:pt>
    <dgm:pt modelId="{0BB5C3CB-10FF-4F3B-BA0A-69C199384DBF}" type="pres">
      <dgm:prSet presAssocID="{FCE7043C-B821-47A7-A4B8-30C6419A1F6F}" presName="FourNodes_4" presStyleLbl="node1" presStyleIdx="3" presStyleCnt="4">
        <dgm:presLayoutVars>
          <dgm:bulletEnabled val="1"/>
        </dgm:presLayoutVars>
      </dgm:prSet>
      <dgm:spPr/>
    </dgm:pt>
    <dgm:pt modelId="{C22F528F-5952-4257-83D8-66C35F4FF2E1}" type="pres">
      <dgm:prSet presAssocID="{FCE7043C-B821-47A7-A4B8-30C6419A1F6F}" presName="FourConn_1-2" presStyleLbl="fgAccFollowNode1" presStyleIdx="0" presStyleCnt="3">
        <dgm:presLayoutVars>
          <dgm:bulletEnabled val="1"/>
        </dgm:presLayoutVars>
      </dgm:prSet>
      <dgm:spPr/>
    </dgm:pt>
    <dgm:pt modelId="{FC0A4F66-8D90-45B8-A096-04B58F0D8FD3}" type="pres">
      <dgm:prSet presAssocID="{FCE7043C-B821-47A7-A4B8-30C6419A1F6F}" presName="FourConn_2-3" presStyleLbl="fgAccFollowNode1" presStyleIdx="1" presStyleCnt="3">
        <dgm:presLayoutVars>
          <dgm:bulletEnabled val="1"/>
        </dgm:presLayoutVars>
      </dgm:prSet>
      <dgm:spPr/>
    </dgm:pt>
    <dgm:pt modelId="{3F0FAD94-4598-495D-B23B-731488B84655}" type="pres">
      <dgm:prSet presAssocID="{FCE7043C-B821-47A7-A4B8-30C6419A1F6F}" presName="FourConn_3-4" presStyleLbl="fgAccFollowNode1" presStyleIdx="2" presStyleCnt="3">
        <dgm:presLayoutVars>
          <dgm:bulletEnabled val="1"/>
        </dgm:presLayoutVars>
      </dgm:prSet>
      <dgm:spPr/>
    </dgm:pt>
    <dgm:pt modelId="{AAAB8094-3186-4B17-9FCE-8684B9D0B056}" type="pres">
      <dgm:prSet presAssocID="{FCE7043C-B821-47A7-A4B8-30C6419A1F6F}" presName="FourNodes_1_text" presStyleLbl="node1" presStyleIdx="3" presStyleCnt="4">
        <dgm:presLayoutVars>
          <dgm:bulletEnabled val="1"/>
        </dgm:presLayoutVars>
      </dgm:prSet>
      <dgm:spPr/>
    </dgm:pt>
    <dgm:pt modelId="{062C850A-BC75-467C-89CA-C5132E02EC95}" type="pres">
      <dgm:prSet presAssocID="{FCE7043C-B821-47A7-A4B8-30C6419A1F6F}" presName="FourNodes_2_text" presStyleLbl="node1" presStyleIdx="3" presStyleCnt="4">
        <dgm:presLayoutVars>
          <dgm:bulletEnabled val="1"/>
        </dgm:presLayoutVars>
      </dgm:prSet>
      <dgm:spPr/>
    </dgm:pt>
    <dgm:pt modelId="{41EABB4E-7CC4-483E-A8CD-3DC195E91BFC}" type="pres">
      <dgm:prSet presAssocID="{FCE7043C-B821-47A7-A4B8-30C6419A1F6F}" presName="FourNodes_3_text" presStyleLbl="node1" presStyleIdx="3" presStyleCnt="4">
        <dgm:presLayoutVars>
          <dgm:bulletEnabled val="1"/>
        </dgm:presLayoutVars>
      </dgm:prSet>
      <dgm:spPr/>
    </dgm:pt>
    <dgm:pt modelId="{B90681E0-2A4E-46BC-A128-3D8B7C756F0D}" type="pres">
      <dgm:prSet presAssocID="{FCE7043C-B821-47A7-A4B8-30C6419A1F6F}" presName="FourNodes_4_text" presStyleLbl="node1" presStyleIdx="3" presStyleCnt="4">
        <dgm:presLayoutVars>
          <dgm:bulletEnabled val="1"/>
        </dgm:presLayoutVars>
      </dgm:prSet>
      <dgm:spPr/>
    </dgm:pt>
  </dgm:ptLst>
  <dgm:cxnLst>
    <dgm:cxn modelId="{C563B60E-3B03-4413-93D6-09558C9C5883}" type="presOf" srcId="{D3E7ED84-4881-4457-B8D0-95C7E853D0B6}" destId="{AAAB8094-3186-4B17-9FCE-8684B9D0B056}" srcOrd="1" destOrd="0" presId="urn:microsoft.com/office/officeart/2005/8/layout/vProcess5"/>
    <dgm:cxn modelId="{3F22D514-275D-410C-AB1A-8DD3EA042EE8}" type="presOf" srcId="{E842061E-0BBA-4354-A30D-B5DA8421368E}" destId="{3F0FAD94-4598-495D-B23B-731488B84655}" srcOrd="0" destOrd="0" presId="urn:microsoft.com/office/officeart/2005/8/layout/vProcess5"/>
    <dgm:cxn modelId="{F450262C-8D26-43A9-8F20-17DC1BACC139}" type="presOf" srcId="{990BB519-5E1F-4332-834B-3F8A202D078E}" destId="{0BB5C3CB-10FF-4F3B-BA0A-69C199384DBF}" srcOrd="0" destOrd="0" presId="urn:microsoft.com/office/officeart/2005/8/layout/vProcess5"/>
    <dgm:cxn modelId="{DF1C1B38-D0AB-4945-9794-FE7A59E76C55}" srcId="{FCE7043C-B821-47A7-A4B8-30C6419A1F6F}" destId="{51D63FE0-AA9D-4060-B0ED-A8BD0D628B5F}" srcOrd="2" destOrd="0" parTransId="{EF441468-0573-42FB-BAD8-5CF8236D395D}" sibTransId="{E842061E-0BBA-4354-A30D-B5DA8421368E}"/>
    <dgm:cxn modelId="{B9D40443-0FC7-490E-835F-1FA1FEA276E3}" srcId="{FCE7043C-B821-47A7-A4B8-30C6419A1F6F}" destId="{D3E7ED84-4881-4457-B8D0-95C7E853D0B6}" srcOrd="0" destOrd="0" parTransId="{E9125265-82E2-4E28-A160-804C91381187}" sibTransId="{E2562E2A-726F-426F-BB96-BF0524AD251D}"/>
    <dgm:cxn modelId="{468E8248-04D6-4A07-86BF-22DB344F11E9}" type="presOf" srcId="{51D63FE0-AA9D-4060-B0ED-A8BD0D628B5F}" destId="{63CCB644-A1FB-4E3A-BF41-12DC55A2EBA8}" srcOrd="0" destOrd="0" presId="urn:microsoft.com/office/officeart/2005/8/layout/vProcess5"/>
    <dgm:cxn modelId="{73BAE068-839F-43F0-8F82-6DD62D8D466D}" type="presOf" srcId="{51D63FE0-AA9D-4060-B0ED-A8BD0D628B5F}" destId="{41EABB4E-7CC4-483E-A8CD-3DC195E91BFC}" srcOrd="1" destOrd="0" presId="urn:microsoft.com/office/officeart/2005/8/layout/vProcess5"/>
    <dgm:cxn modelId="{4490C86A-F5A5-417A-84D4-32424F4D506C}" type="presOf" srcId="{928BA216-A0B7-4489-9BC7-BFF065693F82}" destId="{062C850A-BC75-467C-89CA-C5132E02EC95}" srcOrd="1" destOrd="0" presId="urn:microsoft.com/office/officeart/2005/8/layout/vProcess5"/>
    <dgm:cxn modelId="{F314844F-E94A-49DF-8B44-522C5C796964}" type="presOf" srcId="{FCE7043C-B821-47A7-A4B8-30C6419A1F6F}" destId="{664610B3-674E-4F37-B1A0-A8A497C950F7}" srcOrd="0" destOrd="0" presId="urn:microsoft.com/office/officeart/2005/8/layout/vProcess5"/>
    <dgm:cxn modelId="{C48E1470-0373-4244-BA95-AE6BFFA1AC82}" type="presOf" srcId="{21B87BC4-3C52-4D92-9DB5-B05C60E3A0B3}" destId="{FC0A4F66-8D90-45B8-A096-04B58F0D8FD3}" srcOrd="0" destOrd="0" presId="urn:microsoft.com/office/officeart/2005/8/layout/vProcess5"/>
    <dgm:cxn modelId="{BB723B82-AA97-4AAE-8BDB-A16FF3C0E7E0}" type="presOf" srcId="{928BA216-A0B7-4489-9BC7-BFF065693F82}" destId="{47A46A75-91FE-4D4E-B298-CAEC0A36EEA7}" srcOrd="0" destOrd="0" presId="urn:microsoft.com/office/officeart/2005/8/layout/vProcess5"/>
    <dgm:cxn modelId="{8B0A1284-AA4D-4293-AFD2-847987EE2BEE}" type="presOf" srcId="{E2562E2A-726F-426F-BB96-BF0524AD251D}" destId="{C22F528F-5952-4257-83D8-66C35F4FF2E1}" srcOrd="0" destOrd="0" presId="urn:microsoft.com/office/officeart/2005/8/layout/vProcess5"/>
    <dgm:cxn modelId="{D46B5E86-6528-4630-90B7-EEC594635EFC}" type="presOf" srcId="{990BB519-5E1F-4332-834B-3F8A202D078E}" destId="{B90681E0-2A4E-46BC-A128-3D8B7C756F0D}" srcOrd="1" destOrd="0" presId="urn:microsoft.com/office/officeart/2005/8/layout/vProcess5"/>
    <dgm:cxn modelId="{7F45B99D-9886-4D1A-A256-35A574CBEC64}" srcId="{FCE7043C-B821-47A7-A4B8-30C6419A1F6F}" destId="{928BA216-A0B7-4489-9BC7-BFF065693F82}" srcOrd="1" destOrd="0" parTransId="{60C002B8-4016-4B97-BD1C-0C09D7A1FF79}" sibTransId="{21B87BC4-3C52-4D92-9DB5-B05C60E3A0B3}"/>
    <dgm:cxn modelId="{D140FED2-2B4C-4E32-BBA9-06D2D97088D0}" srcId="{FCE7043C-B821-47A7-A4B8-30C6419A1F6F}" destId="{990BB519-5E1F-4332-834B-3F8A202D078E}" srcOrd="3" destOrd="0" parTransId="{13C6D696-90B1-4FE7-BD23-3A0E8242CB25}" sibTransId="{EE0759E1-EAB5-490A-B378-DB0115140795}"/>
    <dgm:cxn modelId="{98A707ED-CF23-43A6-BE07-9A51B7E491A2}" type="presOf" srcId="{D3E7ED84-4881-4457-B8D0-95C7E853D0B6}" destId="{C80A0727-7C3F-4D05-949E-863904E32C9E}" srcOrd="0" destOrd="0" presId="urn:microsoft.com/office/officeart/2005/8/layout/vProcess5"/>
    <dgm:cxn modelId="{D863AD89-92D6-4605-AB46-149D97784FC9}" type="presParOf" srcId="{664610B3-674E-4F37-B1A0-A8A497C950F7}" destId="{16F1200B-0655-44A0-90E6-ACB322899C40}" srcOrd="0" destOrd="0" presId="urn:microsoft.com/office/officeart/2005/8/layout/vProcess5"/>
    <dgm:cxn modelId="{358E9289-12BC-4885-BAB4-2E12332E2906}" type="presParOf" srcId="{664610B3-674E-4F37-B1A0-A8A497C950F7}" destId="{C80A0727-7C3F-4D05-949E-863904E32C9E}" srcOrd="1" destOrd="0" presId="urn:microsoft.com/office/officeart/2005/8/layout/vProcess5"/>
    <dgm:cxn modelId="{F6AC068C-C82F-4C1D-9351-628DDA03B248}" type="presParOf" srcId="{664610B3-674E-4F37-B1A0-A8A497C950F7}" destId="{47A46A75-91FE-4D4E-B298-CAEC0A36EEA7}" srcOrd="2" destOrd="0" presId="urn:microsoft.com/office/officeart/2005/8/layout/vProcess5"/>
    <dgm:cxn modelId="{AF6BFEC5-66D0-436F-B2E9-5337FAAB18EE}" type="presParOf" srcId="{664610B3-674E-4F37-B1A0-A8A497C950F7}" destId="{63CCB644-A1FB-4E3A-BF41-12DC55A2EBA8}" srcOrd="3" destOrd="0" presId="urn:microsoft.com/office/officeart/2005/8/layout/vProcess5"/>
    <dgm:cxn modelId="{C81D5D5D-FEDF-4FDD-98C6-609DFE8C032F}" type="presParOf" srcId="{664610B3-674E-4F37-B1A0-A8A497C950F7}" destId="{0BB5C3CB-10FF-4F3B-BA0A-69C199384DBF}" srcOrd="4" destOrd="0" presId="urn:microsoft.com/office/officeart/2005/8/layout/vProcess5"/>
    <dgm:cxn modelId="{A728C496-701F-4CBF-801C-A7A3E19236F3}" type="presParOf" srcId="{664610B3-674E-4F37-B1A0-A8A497C950F7}" destId="{C22F528F-5952-4257-83D8-66C35F4FF2E1}" srcOrd="5" destOrd="0" presId="urn:microsoft.com/office/officeart/2005/8/layout/vProcess5"/>
    <dgm:cxn modelId="{4A01C208-0D72-4C11-83A0-13011D43C0EA}" type="presParOf" srcId="{664610B3-674E-4F37-B1A0-A8A497C950F7}" destId="{FC0A4F66-8D90-45B8-A096-04B58F0D8FD3}" srcOrd="6" destOrd="0" presId="urn:microsoft.com/office/officeart/2005/8/layout/vProcess5"/>
    <dgm:cxn modelId="{7552611D-45D4-4397-80E2-CC1D200D3E93}" type="presParOf" srcId="{664610B3-674E-4F37-B1A0-A8A497C950F7}" destId="{3F0FAD94-4598-495D-B23B-731488B84655}" srcOrd="7" destOrd="0" presId="urn:microsoft.com/office/officeart/2005/8/layout/vProcess5"/>
    <dgm:cxn modelId="{20EEC61B-70B6-4D4C-AE92-B7E95C259439}" type="presParOf" srcId="{664610B3-674E-4F37-B1A0-A8A497C950F7}" destId="{AAAB8094-3186-4B17-9FCE-8684B9D0B056}" srcOrd="8" destOrd="0" presId="urn:microsoft.com/office/officeart/2005/8/layout/vProcess5"/>
    <dgm:cxn modelId="{C2F30159-63AC-43EA-9B6D-30521CD27D62}" type="presParOf" srcId="{664610B3-674E-4F37-B1A0-A8A497C950F7}" destId="{062C850A-BC75-467C-89CA-C5132E02EC95}" srcOrd="9" destOrd="0" presId="urn:microsoft.com/office/officeart/2005/8/layout/vProcess5"/>
    <dgm:cxn modelId="{34739291-8A86-45FC-B6A4-1D8CB76D3A00}" type="presParOf" srcId="{664610B3-674E-4F37-B1A0-A8A497C950F7}" destId="{41EABB4E-7CC4-483E-A8CD-3DC195E91BFC}" srcOrd="10" destOrd="0" presId="urn:microsoft.com/office/officeart/2005/8/layout/vProcess5"/>
    <dgm:cxn modelId="{B96AE37A-42A3-41C5-9A7D-F64B9E8A1F7C}" type="presParOf" srcId="{664610B3-674E-4F37-B1A0-A8A497C950F7}" destId="{B90681E0-2A4E-46BC-A128-3D8B7C756F0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0727-7C3F-4D05-949E-863904E32C9E}">
      <dsp:nvSpPr>
        <dsp:cNvPr id="0" name=""/>
        <dsp:cNvSpPr/>
      </dsp:nvSpPr>
      <dsp:spPr>
        <a:xfrm>
          <a:off x="0" y="0"/>
          <a:ext cx="7329334" cy="116419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Visit TNLCF website, check eligibility &amp; apply online </a:t>
          </a:r>
        </a:p>
      </dsp:txBody>
      <dsp:txXfrm>
        <a:off x="34098" y="34098"/>
        <a:ext cx="5974704" cy="1095997"/>
      </dsp:txXfrm>
    </dsp:sp>
    <dsp:sp modelId="{47A46A75-91FE-4D4E-B298-CAEC0A36EEA7}">
      <dsp:nvSpPr>
        <dsp:cNvPr id="0" name=""/>
        <dsp:cNvSpPr/>
      </dsp:nvSpPr>
      <dsp:spPr>
        <a:xfrm>
          <a:off x="613831" y="1375864"/>
          <a:ext cx="7329334" cy="116419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Receive an unsuccessful email</a:t>
          </a:r>
          <a:r>
            <a:rPr lang="en-GB" sz="3000" u="none" kern="1200"/>
            <a:t> </a:t>
          </a:r>
          <a:r>
            <a:rPr lang="en-GB" sz="3000" u="sng" kern="1200"/>
            <a:t>OR</a:t>
          </a:r>
          <a:r>
            <a:rPr lang="en-GB" sz="3000" u="none" kern="1200"/>
            <a:t>    </a:t>
          </a:r>
          <a:r>
            <a:rPr lang="en-GB" sz="3000" kern="1200"/>
            <a:t>a request for extra information </a:t>
          </a:r>
        </a:p>
      </dsp:txBody>
      <dsp:txXfrm>
        <a:off x="647929" y="1409962"/>
        <a:ext cx="5890581" cy="1095997"/>
      </dsp:txXfrm>
    </dsp:sp>
    <dsp:sp modelId="{63CCB644-A1FB-4E3A-BF41-12DC55A2EBA8}">
      <dsp:nvSpPr>
        <dsp:cNvPr id="0" name=""/>
        <dsp:cNvSpPr/>
      </dsp:nvSpPr>
      <dsp:spPr>
        <a:xfrm>
          <a:off x="1218501" y="2751729"/>
          <a:ext cx="7329334" cy="116419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Submit the extra information &amp; meet with your Funding Officer </a:t>
          </a:r>
        </a:p>
      </dsp:txBody>
      <dsp:txXfrm>
        <a:off x="1252599" y="2785827"/>
        <a:ext cx="5899742" cy="1095997"/>
      </dsp:txXfrm>
    </dsp:sp>
    <dsp:sp modelId="{0BB5C3CB-10FF-4F3B-BA0A-69C199384DBF}">
      <dsp:nvSpPr>
        <dsp:cNvPr id="0" name=""/>
        <dsp:cNvSpPr/>
      </dsp:nvSpPr>
      <dsp:spPr>
        <a:xfrm>
          <a:off x="1832333" y="4127593"/>
          <a:ext cx="7329334" cy="116419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Confirm completion of your full proposal &amp; await a decision</a:t>
          </a:r>
        </a:p>
      </dsp:txBody>
      <dsp:txXfrm>
        <a:off x="1866431" y="4161691"/>
        <a:ext cx="5890581" cy="1095997"/>
      </dsp:txXfrm>
    </dsp:sp>
    <dsp:sp modelId="{C22F528F-5952-4257-83D8-66C35F4FF2E1}">
      <dsp:nvSpPr>
        <dsp:cNvPr id="0" name=""/>
        <dsp:cNvSpPr/>
      </dsp:nvSpPr>
      <dsp:spPr>
        <a:xfrm>
          <a:off x="6572608" y="891666"/>
          <a:ext cx="756725" cy="756725"/>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6742871" y="891666"/>
        <a:ext cx="416199" cy="569436"/>
      </dsp:txXfrm>
    </dsp:sp>
    <dsp:sp modelId="{FC0A4F66-8D90-45B8-A096-04B58F0D8FD3}">
      <dsp:nvSpPr>
        <dsp:cNvPr id="0" name=""/>
        <dsp:cNvSpPr/>
      </dsp:nvSpPr>
      <dsp:spPr>
        <a:xfrm>
          <a:off x="7186440" y="2267530"/>
          <a:ext cx="756725" cy="756725"/>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7356703" y="2267530"/>
        <a:ext cx="416199" cy="569436"/>
      </dsp:txXfrm>
    </dsp:sp>
    <dsp:sp modelId="{3F0FAD94-4598-495D-B23B-731488B84655}">
      <dsp:nvSpPr>
        <dsp:cNvPr id="0" name=""/>
        <dsp:cNvSpPr/>
      </dsp:nvSpPr>
      <dsp:spPr>
        <a:xfrm>
          <a:off x="7791110" y="3643395"/>
          <a:ext cx="756725" cy="756725"/>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7961373" y="3643395"/>
        <a:ext cx="416199" cy="5694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2138"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4688" y="0"/>
            <a:ext cx="4403725" cy="382588"/>
          </a:xfrm>
          <a:prstGeom prst="rect">
            <a:avLst/>
          </a:prstGeom>
        </p:spPr>
        <p:txBody>
          <a:bodyPr vert="horz" lIns="91440" tIns="45720" rIns="91440" bIns="45720" rtlCol="0"/>
          <a:lstStyle>
            <a:lvl1pPr algn="r">
              <a:defRPr sz="1200"/>
            </a:lvl1pPr>
          </a:lstStyle>
          <a:p>
            <a:fld id="{52F0B41F-B224-DE48-9C5A-B527AC3E2A51}" type="datetimeFigureOut">
              <a:rPr lang="en-US" smtClean="0"/>
              <a:t>10/11/2022</a:t>
            </a:fld>
            <a:endParaRPr lang="en-US"/>
          </a:p>
        </p:txBody>
      </p:sp>
      <p:sp>
        <p:nvSpPr>
          <p:cNvPr id="4" name="Slide Image Placeholder 3"/>
          <p:cNvSpPr>
            <a:spLocks noGrp="1" noRot="1" noChangeAspect="1"/>
          </p:cNvSpPr>
          <p:nvPr>
            <p:ph type="sldImg" idx="2"/>
          </p:nvPr>
        </p:nvSpPr>
        <p:spPr>
          <a:xfrm>
            <a:off x="3365500" y="95250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3667125"/>
            <a:ext cx="8128000" cy="3000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37413"/>
            <a:ext cx="4402138"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4688" y="7237413"/>
            <a:ext cx="4403725" cy="382587"/>
          </a:xfrm>
          <a:prstGeom prst="rect">
            <a:avLst/>
          </a:prstGeom>
        </p:spPr>
        <p:txBody>
          <a:bodyPr vert="horz" lIns="91440" tIns="45720" rIns="91440" bIns="45720" rtlCol="0" anchor="b"/>
          <a:lstStyle>
            <a:lvl1pPr algn="r">
              <a:defRPr sz="1200"/>
            </a:lvl1pPr>
          </a:lstStyle>
          <a:p>
            <a:fld id="{304EE8F0-8632-F44A-B2EE-0131CA82EE61}" type="slidenum">
              <a:rPr lang="en-US" smtClean="0"/>
              <a:t>‹#›</a:t>
            </a:fld>
            <a:endParaRPr lang="en-US"/>
          </a:p>
        </p:txBody>
      </p:sp>
    </p:spTree>
    <p:extLst>
      <p:ext uri="{BB962C8B-B14F-4D97-AF65-F5344CB8AC3E}">
        <p14:creationId xmlns:p14="http://schemas.microsoft.com/office/powerpoint/2010/main" val="376875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dirty="0"/>
              <a:t>Overview of agenda &amp; purpose of the session.</a:t>
            </a:r>
          </a:p>
          <a:p>
            <a:pPr marL="228600" indent="-228600">
              <a:buFont typeface="Arial" panose="020B0604020202020204" pitchFamily="34" charset="0"/>
              <a:buChar char="•"/>
            </a:pPr>
            <a:r>
              <a:rPr lang="en-GB" dirty="0"/>
              <a:t>Return to our main funding offers after a period of short term emergency funding inc. Lottery &amp; DCMS distribution. </a:t>
            </a:r>
          </a:p>
          <a:p>
            <a:pPr marL="228600" indent="-228600">
              <a:buFont typeface="Arial" panose="020B0604020202020204" pitchFamily="34" charset="0"/>
              <a:buChar char="•"/>
            </a:pPr>
            <a:r>
              <a:rPr lang="en-GB" dirty="0"/>
              <a:t>Some slight changes as a result of previous learning, alongside learning and ongoing response to Covid. </a:t>
            </a:r>
          </a:p>
          <a:p>
            <a:pPr marL="228600" indent="-228600">
              <a:buFont typeface="Arial" panose="020B0604020202020204" pitchFamily="34" charset="0"/>
              <a:buChar char="•"/>
            </a:pPr>
            <a:r>
              <a:rPr lang="en-GB" dirty="0"/>
              <a:t>Reminder that this isn’t a call to funding and that the demand for our funding is higher than ever. Unfortunately we have to say no to good proposals. </a:t>
            </a:r>
          </a:p>
          <a:p>
            <a:endParaRPr lang="en-GB" dirty="0"/>
          </a:p>
          <a:p>
            <a:endParaRPr lang="en-GB" dirty="0"/>
          </a:p>
        </p:txBody>
      </p:sp>
      <p:sp>
        <p:nvSpPr>
          <p:cNvPr id="4" name="Slide Number Placeholder 3"/>
          <p:cNvSpPr>
            <a:spLocks noGrp="1"/>
          </p:cNvSpPr>
          <p:nvPr>
            <p:ph type="sldNum" sz="quarter" idx="5"/>
          </p:nvPr>
        </p:nvSpPr>
        <p:spPr/>
        <p:txBody>
          <a:bodyPr/>
          <a:lstStyle/>
          <a:p>
            <a:pPr lvl="0"/>
            <a:fld id="{5B6CDF3B-93C6-42C1-A96A-A3F035A96773}" type="slidenum">
              <a:rPr lang="en-US" smtClean="0"/>
              <a:t>1</a:t>
            </a:fld>
            <a:endParaRPr lang="en-US"/>
          </a:p>
        </p:txBody>
      </p:sp>
    </p:spTree>
    <p:extLst>
      <p:ext uri="{BB962C8B-B14F-4D97-AF65-F5344CB8AC3E}">
        <p14:creationId xmlns:p14="http://schemas.microsoft.com/office/powerpoint/2010/main" val="290111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Alongside the 3 main England priorities, we will continue to prioritise proposals which respond to the crisis. </a:t>
            </a:r>
          </a:p>
          <a:p>
            <a:endParaRPr lang="en-GB"/>
          </a:p>
          <a:p>
            <a:pPr marL="0" indent="0" defTabSz="1097280">
              <a:buFont typeface="Arial" panose="020B0604020202020204" pitchFamily="34" charset="0"/>
              <a:buNone/>
            </a:pPr>
            <a:r>
              <a:rPr lang="en-GB" sz="2800">
                <a:solidFill>
                  <a:srgbClr val="000000"/>
                </a:solidFill>
                <a:latin typeface="Trebuchet MS" panose="020B0603020202020204" pitchFamily="34" charset="0"/>
                <a:ea typeface="Calibri" panose="020F0502020204030204" pitchFamily="34" charset="0"/>
                <a:cs typeface="Times New Roman" panose="02020603050405020304" pitchFamily="18" charset="0"/>
              </a:rPr>
              <a:t>We can support groups to: </a:t>
            </a:r>
          </a:p>
          <a:p>
            <a:pPr marL="0" indent="0" defTabSz="1097280">
              <a:buFont typeface="Arial" panose="020B0604020202020204" pitchFamily="34" charset="0"/>
              <a:buNone/>
            </a:pPr>
            <a:r>
              <a:rPr lang="en-GB" sz="2800">
                <a:solidFill>
                  <a:srgbClr val="000000"/>
                </a:solidFill>
                <a:latin typeface="Trebuchet MS" panose="020B0603020202020204" pitchFamily="34" charset="0"/>
                <a:ea typeface="Calibri" panose="020F0502020204030204" pitchFamily="34" charset="0"/>
                <a:cs typeface="Times New Roman" panose="02020603050405020304" pitchFamily="18" charset="0"/>
              </a:rPr>
              <a:t>- continue to deliver activity, responding to the immediate crisis or recovery </a:t>
            </a:r>
          </a:p>
          <a:p>
            <a:pPr marL="0" indent="0" defTabSz="1097280">
              <a:buFont typeface="Arial" panose="020B0604020202020204" pitchFamily="34" charset="0"/>
              <a:buNone/>
            </a:pPr>
            <a:r>
              <a:rPr lang="en-GB" sz="2800">
                <a:solidFill>
                  <a:srgbClr val="000000"/>
                </a:solidFill>
                <a:latin typeface="Trebuchet MS" panose="020B0603020202020204" pitchFamily="34" charset="0"/>
                <a:ea typeface="Calibri" panose="020F0502020204030204" pitchFamily="34" charset="0"/>
                <a:cs typeface="Times New Roman" panose="02020603050405020304" pitchFamily="18" charset="0"/>
              </a:rPr>
              <a:t>- change, adapt and become more resilient to respond to future challenges.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10</a:t>
            </a:fld>
            <a:endParaRPr lang="en-US"/>
          </a:p>
        </p:txBody>
      </p:sp>
    </p:spTree>
    <p:extLst>
      <p:ext uri="{BB962C8B-B14F-4D97-AF65-F5344CB8AC3E}">
        <p14:creationId xmlns:p14="http://schemas.microsoft.com/office/powerpoint/2010/main" val="44660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We’ve now re-opened our main responsive funding programmes. </a:t>
            </a:r>
          </a:p>
          <a:p>
            <a:r>
              <a:rPr lang="en-GB"/>
              <a:t>These are the same programmes that operated before our short-term Covid emergency funds – with a few small changes. </a:t>
            </a:r>
          </a:p>
          <a:p>
            <a:endParaRPr lang="en-GB" baseline="0"/>
          </a:p>
          <a:p>
            <a:r>
              <a:rPr lang="en-GB" baseline="0"/>
              <a:t>All open programmes can be found on our website: https://www.tnlcommunityfund.org.uk/funding/programmes?location=England</a:t>
            </a:r>
          </a:p>
          <a:p>
            <a:endParaRPr lang="en-GB" baseline="0"/>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11</a:t>
            </a:fld>
            <a:endParaRPr lang="en-US"/>
          </a:p>
        </p:txBody>
      </p:sp>
    </p:spTree>
    <p:extLst>
      <p:ext uri="{BB962C8B-B14F-4D97-AF65-F5344CB8AC3E}">
        <p14:creationId xmlns:p14="http://schemas.microsoft.com/office/powerpoint/2010/main" val="282426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most popular programme in England. </a:t>
            </a:r>
          </a:p>
          <a:p>
            <a:endParaRPr lang="en-GB"/>
          </a:p>
          <a:p>
            <a:r>
              <a:rPr lang="en-GB"/>
              <a:t>Supporting smaller grassroots organisations. </a:t>
            </a:r>
          </a:p>
          <a:p>
            <a:endParaRPr lang="en-GB"/>
          </a:p>
          <a:p>
            <a:r>
              <a:rPr lang="en-GB"/>
              <a:t>Managed by our teams in Newcastle and Birmingham.</a:t>
            </a:r>
          </a:p>
          <a:p>
            <a:endParaRPr lang="en-GB"/>
          </a:p>
          <a:p>
            <a:r>
              <a:rPr lang="en-GB" b="0" i="0">
                <a:solidFill>
                  <a:srgbClr val="333333"/>
                </a:solidFill>
                <a:effectLst/>
                <a:latin typeface="caecilia-sans-text"/>
              </a:rPr>
              <a:t>The Awards for All programme is now accepting applications that celebrate the Platinum Jubilee. These should still meet our standard aims and eligibility criteria. Although not a requirement, the strongest projects will also promote relationships across generations or develop the skills and experience of communities or encourage the care of/action in the natural world as part of the celebrations. In order to support your project starting on time applications for funding for Jubilee projects should be received no later than 31 March 2022. </a:t>
            </a:r>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12</a:t>
            </a:fld>
            <a:endParaRPr lang="en-US"/>
          </a:p>
        </p:txBody>
      </p:sp>
    </p:spTree>
    <p:extLst>
      <p:ext uri="{BB962C8B-B14F-4D97-AF65-F5344CB8AC3E}">
        <p14:creationId xmlns:p14="http://schemas.microsoft.com/office/powerpoint/2010/main" val="263923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managed by our regional teams so the rest of the presentation is more focused on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Aimed at organisations and communities with an aspiration to work on larger proposals.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sz="1200" b="1" i="0" kern="1200">
                <a:solidFill>
                  <a:schemeClr val="tx1"/>
                </a:solidFill>
                <a:effectLst/>
                <a:latin typeface="+mn-lt"/>
                <a:ea typeface="+mn-ea"/>
                <a:cs typeface="+mn-cs"/>
              </a:rPr>
              <a:t>You can expect us to be</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flexible and responsive to your community’s needs:</a:t>
            </a:r>
            <a:endParaRPr lang="en-GB" sz="1200" b="0" i="0" kern="120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you need long- or shorter-term funding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your request is for a particular activity or to create more fundamental change</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the funding is to support a single organisation or to bring organisations together.</a:t>
            </a:r>
          </a:p>
          <a:p>
            <a:pPr marL="0" indent="0">
              <a:buFont typeface="Arial" panose="020B0604020202020204" pitchFamily="34" charset="0"/>
              <a:buNone/>
            </a:pPr>
            <a:endParaRPr lang="en-GB" sz="1200" b="0" i="0" kern="1200">
              <a:solidFill>
                <a:schemeClr val="tx1"/>
              </a:solidFill>
              <a:effectLst/>
              <a:latin typeface="+mn-lt"/>
              <a:ea typeface="+mn-ea"/>
              <a:cs typeface="+mn-cs"/>
            </a:endParaRPr>
          </a:p>
          <a:p>
            <a:pPr marL="0" indent="0">
              <a:buFont typeface="Arial" panose="020B0604020202020204" pitchFamily="34" charset="0"/>
              <a:buNone/>
            </a:pPr>
            <a:r>
              <a:rPr lang="en-GB" sz="1600">
                <a:latin typeface="Trebuchet MS" panose="020B0603020202020204" pitchFamily="34" charset="0"/>
              </a:rPr>
              <a:t>We can fund for the short-term but also offer long-term support</a:t>
            </a:r>
          </a:p>
          <a:p>
            <a:pPr marL="0" indent="0">
              <a:buFont typeface="Arial" panose="020B0604020202020204" pitchFamily="34" charset="0"/>
              <a:buNone/>
            </a:pPr>
            <a:r>
              <a:rPr lang="en-GB" sz="1600">
                <a:latin typeface="Trebuchet MS" panose="020B0603020202020204" pitchFamily="34" charset="0"/>
              </a:rPr>
              <a:t>We can support organisations with activity as well as core costs</a:t>
            </a:r>
          </a:p>
          <a:p>
            <a:pPr marL="0" indent="0">
              <a:buFont typeface="Arial" panose="020B0604020202020204" pitchFamily="34" charset="0"/>
              <a:buNone/>
            </a:pPr>
            <a:r>
              <a:rPr lang="en-GB" sz="1600">
                <a:latin typeface="Trebuchet MS" panose="020B0603020202020204" pitchFamily="34" charset="0"/>
              </a:rPr>
              <a:t>We can fund expansion of existing projects as well as the development of new ways of working</a:t>
            </a:r>
          </a:p>
          <a:p>
            <a:pPr marL="0" indent="0">
              <a:buFont typeface="Arial" panose="020B0604020202020204" pitchFamily="34" charset="0"/>
              <a:buNone/>
            </a:pPr>
            <a:r>
              <a:rPr lang="en-GB" sz="1600">
                <a:latin typeface="Trebuchet MS" panose="020B0603020202020204" pitchFamily="34" charset="0"/>
              </a:rPr>
              <a:t>We can cover costs for sharing learning and showing impact (demonstrating community cohesion/EDI development/lived experience leadership/establishing partnerships with community stakeholders)</a:t>
            </a:r>
          </a:p>
          <a:p>
            <a:pPr marL="0" indent="0">
              <a:buFont typeface="Arial" panose="020B0604020202020204" pitchFamily="34" charset="0"/>
              <a:buNone/>
            </a:pPr>
            <a:r>
              <a:rPr lang="en-GB" sz="1600">
                <a:latin typeface="Trebuchet MS" panose="020B0603020202020204" pitchFamily="34" charset="0"/>
              </a:rPr>
              <a:t>We can support organisations to adjust to the new ‘normal’ and focus on financial, strategic or operational planning/restructuring </a:t>
            </a:r>
          </a:p>
          <a:p>
            <a:pPr marL="0" indent="0">
              <a:buFont typeface="Arial" panose="020B0604020202020204" pitchFamily="34" charset="0"/>
              <a:buNone/>
            </a:pPr>
            <a:endParaRPr lang="en-GB" sz="1600">
              <a:latin typeface="Trebuchet MS" panose="020B0603020202020204" pitchFamily="34" charset="0"/>
            </a:endParaRPr>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13</a:t>
            </a:fld>
            <a:endParaRPr lang="en-US"/>
          </a:p>
        </p:txBody>
      </p:sp>
    </p:spTree>
    <p:extLst>
      <p:ext uri="{BB962C8B-B14F-4D97-AF65-F5344CB8AC3E}">
        <p14:creationId xmlns:p14="http://schemas.microsoft.com/office/powerpoint/2010/main" val="322084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managed by our regional teams so the rest of the presentation is more focused on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Aimed at organisations and communities with an aspiration to work on larger proposals.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sz="1200" b="1" i="0" kern="1200">
                <a:solidFill>
                  <a:schemeClr val="tx1"/>
                </a:solidFill>
                <a:effectLst/>
                <a:latin typeface="+mn-lt"/>
                <a:ea typeface="+mn-ea"/>
                <a:cs typeface="+mn-cs"/>
              </a:rPr>
              <a:t>You can expect us to be</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flexible and responsive to your community’s needs:</a:t>
            </a:r>
            <a:endParaRPr lang="en-GB" sz="1200" b="0" i="0" kern="120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you need long- or shorter-term funding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your request is for a particular activity or to create more fundamental change</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the funding is to support a single organisation or to bring organisations together.</a:t>
            </a:r>
          </a:p>
          <a:p>
            <a:pPr marL="0" indent="0">
              <a:buFont typeface="Arial" panose="020B0604020202020204" pitchFamily="34" charset="0"/>
              <a:buNone/>
            </a:pPr>
            <a:endParaRPr lang="en-GB" sz="1200" b="0" i="0" kern="1200">
              <a:solidFill>
                <a:schemeClr val="tx1"/>
              </a:solidFill>
              <a:effectLst/>
              <a:latin typeface="+mn-lt"/>
              <a:ea typeface="+mn-ea"/>
              <a:cs typeface="+mn-cs"/>
            </a:endParaRPr>
          </a:p>
          <a:p>
            <a:pPr marL="0" indent="0">
              <a:buFont typeface="Arial" panose="020B0604020202020204" pitchFamily="34" charset="0"/>
              <a:buNone/>
            </a:pPr>
            <a:r>
              <a:rPr lang="en-GB" sz="1600">
                <a:latin typeface="Trebuchet MS" panose="020B0603020202020204" pitchFamily="34" charset="0"/>
              </a:rPr>
              <a:t>We can fund for the short-term but also offer long-term support</a:t>
            </a:r>
          </a:p>
          <a:p>
            <a:pPr marL="0" indent="0">
              <a:buFont typeface="Arial" panose="020B0604020202020204" pitchFamily="34" charset="0"/>
              <a:buNone/>
            </a:pPr>
            <a:r>
              <a:rPr lang="en-GB" sz="1600">
                <a:latin typeface="Trebuchet MS" panose="020B0603020202020204" pitchFamily="34" charset="0"/>
              </a:rPr>
              <a:t>We can support organisations with activity as well as core costs</a:t>
            </a:r>
          </a:p>
          <a:p>
            <a:pPr marL="0" indent="0">
              <a:buFont typeface="Arial" panose="020B0604020202020204" pitchFamily="34" charset="0"/>
              <a:buNone/>
            </a:pPr>
            <a:r>
              <a:rPr lang="en-GB" sz="1600">
                <a:latin typeface="Trebuchet MS" panose="020B0603020202020204" pitchFamily="34" charset="0"/>
              </a:rPr>
              <a:t>We can fund expansion of existing projects as well as the development of new ways of working</a:t>
            </a:r>
          </a:p>
          <a:p>
            <a:pPr marL="0" indent="0">
              <a:buFont typeface="Arial" panose="020B0604020202020204" pitchFamily="34" charset="0"/>
              <a:buNone/>
            </a:pPr>
            <a:r>
              <a:rPr lang="en-GB" sz="1600">
                <a:latin typeface="Trebuchet MS" panose="020B0603020202020204" pitchFamily="34" charset="0"/>
              </a:rPr>
              <a:t>We can cover costs for sharing learning and showing impact (demonstrating community cohesion/EDI development/lived experience leadership/establishing partnerships with community stakeholders)</a:t>
            </a:r>
          </a:p>
          <a:p>
            <a:pPr marL="0" indent="0">
              <a:buFont typeface="Arial" panose="020B0604020202020204" pitchFamily="34" charset="0"/>
              <a:buNone/>
            </a:pPr>
            <a:r>
              <a:rPr lang="en-GB" sz="1600">
                <a:latin typeface="Trebuchet MS" panose="020B0603020202020204" pitchFamily="34" charset="0"/>
              </a:rPr>
              <a:t>We can support organisations to adjust to the new ‘normal’ and focus on financial, strategic or operational planning/restructuring </a:t>
            </a:r>
          </a:p>
          <a:p>
            <a:pPr marL="0" indent="0">
              <a:buFont typeface="Arial" panose="020B0604020202020204" pitchFamily="34" charset="0"/>
              <a:buNone/>
            </a:pPr>
            <a:endParaRPr lang="en-GB" sz="1600">
              <a:latin typeface="Trebuchet MS" panose="020B0603020202020204" pitchFamily="34" charset="0"/>
            </a:endParaRPr>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14</a:t>
            </a:fld>
            <a:endParaRPr lang="en-US"/>
          </a:p>
        </p:txBody>
      </p:sp>
    </p:spTree>
    <p:extLst>
      <p:ext uri="{BB962C8B-B14F-4D97-AF65-F5344CB8AC3E}">
        <p14:creationId xmlns:p14="http://schemas.microsoft.com/office/powerpoint/2010/main" val="230581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 at your pace to submit information </a:t>
            </a:r>
          </a:p>
          <a:p>
            <a:r>
              <a:rPr lang="en-GB"/>
              <a:t>Once information is received we get back in touch in around 12 weeks </a:t>
            </a:r>
          </a:p>
        </p:txBody>
      </p:sp>
      <p:sp>
        <p:nvSpPr>
          <p:cNvPr id="4" name="Slide Number Placeholder 3"/>
          <p:cNvSpPr>
            <a:spLocks noGrp="1"/>
          </p:cNvSpPr>
          <p:nvPr>
            <p:ph type="sldNum" sz="quarter" idx="5"/>
          </p:nvPr>
        </p:nvSpPr>
        <p:spPr/>
        <p:txBody>
          <a:bodyPr/>
          <a:lstStyle/>
          <a:p>
            <a:fld id="{304EE8F0-8632-F44A-B2EE-0131CA82EE61}" type="slidenum">
              <a:rPr lang="en-US" smtClean="0"/>
              <a:t>15</a:t>
            </a:fld>
            <a:endParaRPr lang="en-US"/>
          </a:p>
        </p:txBody>
      </p:sp>
    </p:spTree>
    <p:extLst>
      <p:ext uri="{BB962C8B-B14F-4D97-AF65-F5344CB8AC3E}">
        <p14:creationId xmlns:p14="http://schemas.microsoft.com/office/powerpoint/2010/main" val="2222772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Trebuchet MS"/>
              </a:rPr>
              <a:t>Relevant to A4A and RC&amp;P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Trebuchet MS"/>
              </a:rPr>
              <a:t>We welcome applications from groups supporting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Trebuchet MS"/>
              </a:rPr>
              <a:t>- we haven’t been able to reach sufficiently previously and/or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Trebuchet MS"/>
              </a:rPr>
              <a:t>- who traditionally have had poorer outcomes and/or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Trebuchet MS"/>
              </a:rPr>
              <a:t>- who have/will be disproportionally impacted by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Trebuchet MS"/>
            </a:endParaRPr>
          </a:p>
        </p:txBody>
      </p:sp>
      <p:sp>
        <p:nvSpPr>
          <p:cNvPr id="4" name="Slide Number Placeholder 3"/>
          <p:cNvSpPr>
            <a:spLocks noGrp="1"/>
          </p:cNvSpPr>
          <p:nvPr>
            <p:ph type="sldNum" sz="quarter" idx="5"/>
          </p:nvPr>
        </p:nvSpPr>
        <p:spPr/>
        <p:txBody>
          <a:bodyPr/>
          <a:lstStyle/>
          <a:p>
            <a:fld id="{304EE8F0-8632-F44A-B2EE-0131CA82EE61}" type="slidenum">
              <a:rPr lang="en-US" smtClean="0"/>
              <a:t>16</a:t>
            </a:fld>
            <a:endParaRPr lang="en-US"/>
          </a:p>
        </p:txBody>
      </p:sp>
    </p:spTree>
    <p:extLst>
      <p:ext uri="{BB962C8B-B14F-4D97-AF65-F5344CB8AC3E}">
        <p14:creationId xmlns:p14="http://schemas.microsoft.com/office/powerpoint/2010/main" val="367679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latin typeface="Trebuchet MS"/>
              </a:rPr>
              <a:t>New questions on the online form:</a:t>
            </a:r>
            <a:endParaRPr lang="en-GB" sz="1200" b="1"/>
          </a:p>
          <a:p>
            <a:pPr marL="342900" indent="-342900">
              <a:buChar char="•"/>
            </a:pPr>
            <a:r>
              <a:rPr lang="en-GB" sz="1200">
                <a:latin typeface="Trebuchet MS"/>
              </a:rPr>
              <a:t>Information about the number of staff and volunteers </a:t>
            </a:r>
            <a:r>
              <a:rPr lang="en-GB" sz="1200" err="1">
                <a:latin typeface="Trebuchet MS"/>
              </a:rPr>
              <a:t>inc.</a:t>
            </a:r>
            <a:r>
              <a:rPr lang="en-GB" sz="1200">
                <a:latin typeface="Trebuchet MS"/>
              </a:rPr>
              <a:t> lived experience of session management</a:t>
            </a:r>
          </a:p>
          <a:p>
            <a:pPr marL="342900" indent="-342900">
              <a:buChar char="•"/>
            </a:pPr>
            <a:r>
              <a:rPr lang="en-GB" sz="1200">
                <a:latin typeface="Trebuchet MS"/>
              </a:rPr>
              <a:t>Main &amp; Senior contact details</a:t>
            </a:r>
            <a:endParaRPr lang="en-GB" sz="1200"/>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We’ll be back in touch within 12 weeks either to let you know you’ve been unsuccessful or to ask for more information. </a:t>
            </a:r>
          </a:p>
        </p:txBody>
      </p:sp>
      <p:sp>
        <p:nvSpPr>
          <p:cNvPr id="4" name="Slide Number Placeholder 3"/>
          <p:cNvSpPr>
            <a:spLocks noGrp="1"/>
          </p:cNvSpPr>
          <p:nvPr>
            <p:ph type="sldNum" sz="quarter" idx="5"/>
          </p:nvPr>
        </p:nvSpPr>
        <p:spPr/>
        <p:txBody>
          <a:bodyPr/>
          <a:lstStyle/>
          <a:p>
            <a:fld id="{304EE8F0-8632-F44A-B2EE-0131CA82EE61}" type="slidenum">
              <a:rPr lang="en-US" smtClean="0"/>
              <a:t>17</a:t>
            </a:fld>
            <a:endParaRPr lang="en-US"/>
          </a:p>
        </p:txBody>
      </p:sp>
    </p:spTree>
    <p:extLst>
      <p:ext uri="{BB962C8B-B14F-4D97-AF65-F5344CB8AC3E}">
        <p14:creationId xmlns:p14="http://schemas.microsoft.com/office/powerpoint/2010/main" val="136447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a:t>Develop your application at your own pace</a:t>
            </a:r>
          </a:p>
          <a:p>
            <a:pPr marL="342900" indent="-342900">
              <a:buFont typeface="Arial" panose="020B0604020202020204" pitchFamily="34" charset="0"/>
              <a:buChar char="•"/>
            </a:pPr>
            <a:r>
              <a:rPr lang="en-GB" sz="1200"/>
              <a:t>Tell us about your proposal – in your own format</a:t>
            </a:r>
          </a:p>
          <a:p>
            <a:pPr marL="342900" indent="-342900">
              <a:buFont typeface="Arial" panose="020B0604020202020204" pitchFamily="34" charset="0"/>
              <a:buChar char="•"/>
            </a:pPr>
            <a:r>
              <a:rPr lang="en-GB" sz="1200"/>
              <a:t>We will let you know if we need anything else</a:t>
            </a:r>
          </a:p>
          <a:p>
            <a:pPr marL="342900" indent="-342900">
              <a:buFont typeface="Arial" panose="020B0604020202020204" pitchFamily="34" charset="0"/>
              <a:buChar char="•"/>
            </a:pPr>
            <a:r>
              <a:rPr lang="en-GB" sz="1200"/>
              <a:t>The information will depend on the complexity and scale of your proposal </a:t>
            </a:r>
          </a:p>
          <a:p>
            <a:pPr marL="342900" indent="-342900">
              <a:buFont typeface="Arial" panose="020B0604020202020204" pitchFamily="34" charset="0"/>
              <a:buChar char="•"/>
            </a:pPr>
            <a:r>
              <a:rPr lang="en-GB" sz="1200"/>
              <a:t>We will send you a declaration after that clarification</a:t>
            </a:r>
          </a:p>
          <a:p>
            <a:pPr marL="342900" indent="-342900">
              <a:buFont typeface="Arial" panose="020B0604020202020204" pitchFamily="34" charset="0"/>
              <a:buChar char="•"/>
            </a:pPr>
            <a:r>
              <a:rPr lang="en-GB" sz="1200"/>
              <a:t>We aim to let you know our decision within 12 weeks</a:t>
            </a:r>
          </a:p>
          <a:p>
            <a:endParaRPr lang="en-GB"/>
          </a:p>
          <a:p>
            <a:endParaRPr lang="en-GB"/>
          </a:p>
        </p:txBody>
      </p:sp>
      <p:sp>
        <p:nvSpPr>
          <p:cNvPr id="4" name="Slide Number Placeholder 3"/>
          <p:cNvSpPr>
            <a:spLocks noGrp="1"/>
          </p:cNvSpPr>
          <p:nvPr>
            <p:ph type="sldNum" sz="quarter" idx="5"/>
          </p:nvPr>
        </p:nvSpPr>
        <p:spPr/>
        <p:txBody>
          <a:bodyPr/>
          <a:lstStyle/>
          <a:p>
            <a:pPr lvl="0"/>
            <a:fld id="{5B6CDF3B-93C6-42C1-A96A-A3F035A96773}" type="slidenum">
              <a:rPr lang="en-US" smtClean="0"/>
              <a:t>18</a:t>
            </a:fld>
            <a:endParaRPr lang="en-US"/>
          </a:p>
        </p:txBody>
      </p:sp>
    </p:spTree>
    <p:extLst>
      <p:ext uri="{BB962C8B-B14F-4D97-AF65-F5344CB8AC3E}">
        <p14:creationId xmlns:p14="http://schemas.microsoft.com/office/powerpoint/2010/main" val="338972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r>
              <a:rPr lang="en-GB"/>
              <a:t>Taking into account different ways of working as a result of CV19, particularly online activities. </a:t>
            </a:r>
          </a:p>
          <a:p>
            <a:r>
              <a:rPr lang="en-GB"/>
              <a:t>Ensure polices, practices and staff training are all up to date. </a:t>
            </a:r>
          </a:p>
        </p:txBody>
      </p:sp>
      <p:sp>
        <p:nvSpPr>
          <p:cNvPr id="4" name="Slide Number Placeholder 3"/>
          <p:cNvSpPr>
            <a:spLocks noGrp="1"/>
          </p:cNvSpPr>
          <p:nvPr>
            <p:ph type="sldNum" sz="quarter" idx="5"/>
          </p:nvPr>
        </p:nvSpPr>
        <p:spPr/>
        <p:txBody>
          <a:bodyPr/>
          <a:lstStyle/>
          <a:p>
            <a:pPr lvl="0"/>
            <a:fld id="{5B6CDF3B-93C6-42C1-A96A-A3F035A96773}" type="slidenum">
              <a:rPr lang="en-US" smtClean="0"/>
              <a:t>19</a:t>
            </a:fld>
            <a:endParaRPr lang="en-US"/>
          </a:p>
        </p:txBody>
      </p:sp>
    </p:spTree>
    <p:extLst>
      <p:ext uri="{BB962C8B-B14F-4D97-AF65-F5344CB8AC3E}">
        <p14:creationId xmlns:p14="http://schemas.microsoft.com/office/powerpoint/2010/main" val="226444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0" y="952500"/>
            <a:ext cx="3429000" cy="2571750"/>
          </a:xfrm>
        </p:spPr>
      </p:sp>
      <p:sp>
        <p:nvSpPr>
          <p:cNvPr id="3" name="Notes Placeholder 2"/>
          <p:cNvSpPr>
            <a:spLocks noGrp="1"/>
          </p:cNvSpPr>
          <p:nvPr>
            <p:ph type="body" idx="1"/>
          </p:nvPr>
        </p:nvSpPr>
        <p:spPr/>
        <p:txBody>
          <a:bodyPr/>
          <a:lstStyle/>
          <a:p>
            <a:pPr marL="228600" indent="-228600">
              <a:buFont typeface="+mj-lt"/>
              <a:buAutoNum type="arabicPeriod"/>
            </a:pPr>
            <a:r>
              <a:rPr lang="en-US"/>
              <a:t>Welcome</a:t>
            </a:r>
          </a:p>
          <a:p>
            <a:pPr marL="228600" indent="-228600">
              <a:buFont typeface="+mj-lt"/>
              <a:buAutoNum type="arabicPeriod"/>
            </a:pPr>
            <a:r>
              <a:rPr lang="en-US"/>
              <a:t>Introductions </a:t>
            </a:r>
          </a:p>
          <a:p>
            <a:pPr marL="228600" indent="-228600">
              <a:buFont typeface="+mj-lt"/>
              <a:buAutoNum type="arabicPeriod"/>
            </a:pPr>
            <a:r>
              <a:rPr lang="en-US"/>
              <a:t>Housekeeping</a:t>
            </a:r>
          </a:p>
          <a:p>
            <a:endParaRPr lang="en-GB"/>
          </a:p>
        </p:txBody>
      </p:sp>
      <p:sp>
        <p:nvSpPr>
          <p:cNvPr id="4" name="Slide Number Placeholder 3"/>
          <p:cNvSpPr>
            <a:spLocks noGrp="1"/>
          </p:cNvSpPr>
          <p:nvPr>
            <p:ph type="sldNum" sz="quarter" idx="10"/>
          </p:nvPr>
        </p:nvSpPr>
        <p:spPr/>
        <p:txBody>
          <a:bodyPr/>
          <a:lstStyle/>
          <a:p>
            <a:fld id="{304EE8F0-8632-F44A-B2EE-0131CA82EE61}" type="slidenum">
              <a:rPr lang="en-US" smtClean="0"/>
              <a:t>2</a:t>
            </a:fld>
            <a:endParaRPr lang="en-US"/>
          </a:p>
        </p:txBody>
      </p:sp>
    </p:spTree>
    <p:extLst>
      <p:ext uri="{BB962C8B-B14F-4D97-AF65-F5344CB8AC3E}">
        <p14:creationId xmlns:p14="http://schemas.microsoft.com/office/powerpoint/2010/main" val="162534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pPr marL="171450" indent="-171450">
              <a:buFontTx/>
              <a:buChar char="-"/>
            </a:pPr>
            <a:r>
              <a:rPr lang="en-GB"/>
              <a:t>Flexibility in grant management AKA Support &amp; Learning</a:t>
            </a:r>
          </a:p>
          <a:p>
            <a:pPr marL="171450" indent="-171450">
              <a:buFontTx/>
              <a:buChar char="-"/>
            </a:pPr>
            <a:r>
              <a:rPr lang="en-GB"/>
              <a:t>Conversational approach – be open &amp; honest about progress</a:t>
            </a:r>
          </a:p>
        </p:txBody>
      </p:sp>
      <p:sp>
        <p:nvSpPr>
          <p:cNvPr id="4" name="Slide Number Placeholder 3"/>
          <p:cNvSpPr>
            <a:spLocks noGrp="1"/>
          </p:cNvSpPr>
          <p:nvPr>
            <p:ph type="sldNum" sz="quarter" idx="5"/>
          </p:nvPr>
        </p:nvSpPr>
        <p:spPr/>
        <p:txBody>
          <a:bodyPr/>
          <a:lstStyle/>
          <a:p>
            <a:pPr lvl="0"/>
            <a:fld id="{5B6CDF3B-93C6-42C1-A96A-A3F035A96773}" type="slidenum">
              <a:rPr lang="en-US" smtClean="0"/>
              <a:t>20</a:t>
            </a:fld>
            <a:endParaRPr lang="en-US"/>
          </a:p>
        </p:txBody>
      </p:sp>
    </p:spTree>
    <p:extLst>
      <p:ext uri="{BB962C8B-B14F-4D97-AF65-F5344CB8AC3E}">
        <p14:creationId xmlns:p14="http://schemas.microsoft.com/office/powerpoint/2010/main" val="238177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5B6CDF3B-93C6-42C1-A96A-A3F035A96773}" type="slidenum">
              <a:rPr lang="en-US" smtClean="0"/>
              <a:t>21</a:t>
            </a:fld>
            <a:endParaRPr lang="en-US"/>
          </a:p>
        </p:txBody>
      </p:sp>
    </p:spTree>
    <p:extLst>
      <p:ext uri="{BB962C8B-B14F-4D97-AF65-F5344CB8AC3E}">
        <p14:creationId xmlns:p14="http://schemas.microsoft.com/office/powerpoint/2010/main" val="221826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r>
              <a:rPr lang="en-GB"/>
              <a:t>Also ask your CVS for support and if they can’t help they can signpost you to us. </a:t>
            </a:r>
          </a:p>
        </p:txBody>
      </p:sp>
      <p:sp>
        <p:nvSpPr>
          <p:cNvPr id="4" name="Slide Number Placeholder 3"/>
          <p:cNvSpPr>
            <a:spLocks noGrp="1"/>
          </p:cNvSpPr>
          <p:nvPr>
            <p:ph type="sldNum" sz="quarter" idx="5"/>
          </p:nvPr>
        </p:nvSpPr>
        <p:spPr/>
        <p:txBody>
          <a:bodyPr/>
          <a:lstStyle/>
          <a:p>
            <a:pPr lvl="0"/>
            <a:fld id="{5B6CDF3B-93C6-42C1-A96A-A3F035A96773}" type="slidenum">
              <a:rPr lang="en-US" smtClean="0"/>
              <a:t>22</a:t>
            </a:fld>
            <a:endParaRPr lang="en-US"/>
          </a:p>
        </p:txBody>
      </p:sp>
    </p:spTree>
    <p:extLst>
      <p:ext uri="{BB962C8B-B14F-4D97-AF65-F5344CB8AC3E}">
        <p14:creationId xmlns:p14="http://schemas.microsoft.com/office/powerpoint/2010/main" val="160823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a:t>Overview of agenda &amp; purpose of the session.</a:t>
            </a:r>
          </a:p>
          <a:p>
            <a:pPr marL="228600" indent="-228600">
              <a:buFont typeface="Arial" panose="020B0604020202020204" pitchFamily="34" charset="0"/>
              <a:buChar char="•"/>
            </a:pPr>
            <a:r>
              <a:rPr lang="en-GB"/>
              <a:t>Return to our main funding offers after a period of short term emergency funding </a:t>
            </a:r>
            <a:r>
              <a:rPr lang="en-GB" err="1"/>
              <a:t>inc.</a:t>
            </a:r>
            <a:r>
              <a:rPr lang="en-GB"/>
              <a:t> Lottery &amp; DCMS distribution. </a:t>
            </a:r>
          </a:p>
          <a:p>
            <a:pPr marL="228600" indent="-228600">
              <a:buFont typeface="Arial" panose="020B0604020202020204" pitchFamily="34" charset="0"/>
              <a:buChar char="•"/>
            </a:pPr>
            <a:r>
              <a:rPr lang="en-GB"/>
              <a:t>Some slight changes as a result of previous learning, alongside learning and ongoing response to </a:t>
            </a:r>
            <a:r>
              <a:rPr lang="en-GB" err="1"/>
              <a:t>Covid</a:t>
            </a:r>
            <a:r>
              <a:rPr lang="en-GB"/>
              <a:t>. </a:t>
            </a:r>
          </a:p>
          <a:p>
            <a:pPr marL="228600" indent="-228600">
              <a:buFont typeface="Arial" panose="020B0604020202020204" pitchFamily="34" charset="0"/>
              <a:buChar char="•"/>
            </a:pPr>
            <a:r>
              <a:rPr lang="en-GB"/>
              <a:t>Reminder that this isn’t a call to funding and that the demand for our funding is higher than ever. Unfortunately we have to say no to good proposals. </a:t>
            </a:r>
          </a:p>
          <a:p>
            <a:endParaRPr lang="en-GB"/>
          </a:p>
          <a:p>
            <a:endParaRPr lang="en-GB"/>
          </a:p>
        </p:txBody>
      </p:sp>
      <p:sp>
        <p:nvSpPr>
          <p:cNvPr id="4" name="Slide Number Placeholder 3"/>
          <p:cNvSpPr>
            <a:spLocks noGrp="1"/>
          </p:cNvSpPr>
          <p:nvPr>
            <p:ph type="sldNum" sz="quarter" idx="5"/>
          </p:nvPr>
        </p:nvSpPr>
        <p:spPr/>
        <p:txBody>
          <a:bodyPr/>
          <a:lstStyle/>
          <a:p>
            <a:pPr lvl="0"/>
            <a:fld id="{5B6CDF3B-93C6-42C1-A96A-A3F035A96773}" type="slidenum">
              <a:rPr lang="en-US" smtClean="0"/>
              <a:t>3</a:t>
            </a:fld>
            <a:endParaRPr lang="en-US"/>
          </a:p>
        </p:txBody>
      </p:sp>
    </p:spTree>
    <p:extLst>
      <p:ext uri="{BB962C8B-B14F-4D97-AF65-F5344CB8AC3E}">
        <p14:creationId xmlns:p14="http://schemas.microsoft.com/office/powerpoint/2010/main" val="208050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000"/>
              </a:lnSpc>
              <a:buFont typeface="Arial" panose="020B0604020202020204" pitchFamily="34" charset="0"/>
              <a:buChar char="•"/>
              <a:defRPr/>
            </a:pPr>
            <a:r>
              <a:rPr lang="en-GB">
                <a:latin typeface="Trebuchet MS"/>
              </a:rPr>
              <a:t>We are a Non-Departmental Public Body (NDPB) delivering public funds, so we work at arm’s length from Government although we are ultimately accountable to Parliament and the public for our activities</a:t>
            </a:r>
          </a:p>
          <a:p>
            <a:pPr marL="285750" indent="-285750">
              <a:lnSpc>
                <a:spcPts val="2000"/>
              </a:lnSpc>
              <a:buFont typeface="Arial" panose="020B0604020202020204" pitchFamily="34" charset="0"/>
              <a:buChar char="•"/>
              <a:defRPr/>
            </a:pPr>
            <a:endParaRPr lang="en-GB"/>
          </a:p>
          <a:p>
            <a:pPr marL="285761" indent="-285761">
              <a:lnSpc>
                <a:spcPts val="2000"/>
              </a:lnSpc>
              <a:buFont typeface="Arial" panose="020B0604020202020204" pitchFamily="34" charset="0"/>
              <a:buChar char="•"/>
              <a:defRPr/>
            </a:pPr>
            <a:r>
              <a:rPr lang="en-GB"/>
              <a:t>The income of all the Lottery distributors comes from the sale of National Lottery tickets. Of every £2 spent on a Lottery ticket 56p (28%) goes to the "good causes". </a:t>
            </a:r>
          </a:p>
          <a:p>
            <a:pPr marL="285761" indent="-285761">
              <a:lnSpc>
                <a:spcPts val="2000"/>
              </a:lnSpc>
              <a:buFont typeface="Arial" panose="020B0604020202020204" pitchFamily="34" charset="0"/>
              <a:buChar char="•"/>
              <a:defRPr/>
            </a:pPr>
            <a:endParaRPr lang="en-GB">
              <a:latin typeface="Trebuchet MS"/>
            </a:endParaRPr>
          </a:p>
          <a:p>
            <a:pPr marL="285761" indent="-285761">
              <a:lnSpc>
                <a:spcPts val="2000"/>
              </a:lnSpc>
              <a:buFont typeface="Arial" panose="020B0604020202020204" pitchFamily="34" charset="0"/>
              <a:buChar char="•"/>
              <a:defRPr/>
            </a:pPr>
            <a:r>
              <a:rPr lang="en-GB">
                <a:latin typeface="Trebuchet MS"/>
              </a:rPr>
              <a:t>The National Lottery Community Fund </a:t>
            </a:r>
            <a:r>
              <a:rPr lang="en-GB"/>
              <a:t>is the largest of the Lottery distributors, responsible for distributing 40% of funds raised for "good causes" (roughly 23p of every £2 spent on a Lottery ticket).</a:t>
            </a:r>
          </a:p>
          <a:p>
            <a:pPr marL="285761" indent="-285761">
              <a:lnSpc>
                <a:spcPts val="2000"/>
              </a:lnSpc>
              <a:buFont typeface="Arial" panose="020B0604020202020204" pitchFamily="34" charset="0"/>
              <a:buChar char="•"/>
              <a:defRPr/>
            </a:pPr>
            <a:endParaRPr lang="en-GB"/>
          </a:p>
          <a:p>
            <a:pPr marL="171450" indent="-171450">
              <a:buFont typeface="Arial" panose="020B0604020202020204" pitchFamily="34" charset="0"/>
              <a:buChar char="•"/>
            </a:pPr>
            <a:r>
              <a:rPr lang="en-GB" b="0" i="0" u="none" strike="noStrike">
                <a:solidFill>
                  <a:srgbClr val="000000"/>
                </a:solidFill>
                <a:effectLst/>
                <a:latin typeface="Trebuchet MS" panose="020B0603020202020204" pitchFamily="34" charset="0"/>
              </a:rPr>
              <a:t>We’ve reached every parliamentary constituency and 80% of wards in England in the last three years – with 48 million people seeing a project funded in their local area.</a:t>
            </a:r>
            <a:r>
              <a:rPr lang="en-GB" b="0" i="0">
                <a:solidFill>
                  <a:srgbClr val="000000"/>
                </a:solidFill>
                <a:effectLst/>
                <a:latin typeface="Trebuchet MS" panose="020B0603020202020204" pitchFamily="34" charset="0"/>
              </a:rPr>
              <a:t>​</a:t>
            </a:r>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4</a:t>
            </a:fld>
            <a:endParaRPr lang="en-US"/>
          </a:p>
        </p:txBody>
      </p:sp>
    </p:spTree>
    <p:extLst>
      <p:ext uri="{BB962C8B-B14F-4D97-AF65-F5344CB8AC3E}">
        <p14:creationId xmlns:p14="http://schemas.microsoft.com/office/powerpoint/2010/main" val="221429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000"/>
              </a:lnSpc>
              <a:buFont typeface="Arial" panose="020B0604020202020204" pitchFamily="34" charset="0"/>
              <a:buChar char="•"/>
              <a:defRPr/>
            </a:pPr>
            <a:r>
              <a:rPr lang="en-GB">
                <a:latin typeface="Trebuchet MS"/>
              </a:rPr>
              <a:t>We are a Non-Departmental Public Body (NDPB) delivering public funds, so we work at arm’s length from Government although we are ultimately accountable to Parliament and the public for our activities</a:t>
            </a:r>
          </a:p>
          <a:p>
            <a:pPr marL="285750" indent="-285750">
              <a:lnSpc>
                <a:spcPts val="2000"/>
              </a:lnSpc>
              <a:buFont typeface="Arial" panose="020B0604020202020204" pitchFamily="34" charset="0"/>
              <a:buChar char="•"/>
              <a:defRPr/>
            </a:pPr>
            <a:endParaRPr lang="en-GB"/>
          </a:p>
          <a:p>
            <a:pPr marL="285761" indent="-285761">
              <a:lnSpc>
                <a:spcPts val="2000"/>
              </a:lnSpc>
              <a:buFont typeface="Arial" panose="020B0604020202020204" pitchFamily="34" charset="0"/>
              <a:buChar char="•"/>
              <a:defRPr/>
            </a:pPr>
            <a:r>
              <a:rPr lang="en-GB"/>
              <a:t>The income of all the Lottery distributors comes from the sale of National Lottery tickets. Of every £2 spent on a Lottery ticket 56p (28%) goes to the "good causes". </a:t>
            </a:r>
          </a:p>
          <a:p>
            <a:pPr marL="285761" indent="-285761">
              <a:lnSpc>
                <a:spcPts val="2000"/>
              </a:lnSpc>
              <a:buFont typeface="Arial" panose="020B0604020202020204" pitchFamily="34" charset="0"/>
              <a:buChar char="•"/>
              <a:defRPr/>
            </a:pPr>
            <a:endParaRPr lang="en-GB">
              <a:latin typeface="Trebuchet MS"/>
            </a:endParaRPr>
          </a:p>
          <a:p>
            <a:pPr marL="285761" indent="-285761">
              <a:lnSpc>
                <a:spcPts val="2000"/>
              </a:lnSpc>
              <a:buFont typeface="Arial" panose="020B0604020202020204" pitchFamily="34" charset="0"/>
              <a:buChar char="•"/>
              <a:defRPr/>
            </a:pPr>
            <a:r>
              <a:rPr lang="en-GB">
                <a:latin typeface="Trebuchet MS"/>
              </a:rPr>
              <a:t>The National Lottery Community Fund </a:t>
            </a:r>
            <a:r>
              <a:rPr lang="en-GB"/>
              <a:t>is the largest of the Lottery distributors, responsible for distributing 40% of funds raised for "good causes" (roughly 23p of every £2 spent on a Lottery ticket).</a:t>
            </a:r>
          </a:p>
          <a:p>
            <a:pPr marL="285761" indent="-285761">
              <a:lnSpc>
                <a:spcPts val="2000"/>
              </a:lnSpc>
              <a:buFont typeface="Arial" panose="020B0604020202020204" pitchFamily="34" charset="0"/>
              <a:buChar char="•"/>
              <a:defRPr/>
            </a:pPr>
            <a:endParaRPr lang="en-GB"/>
          </a:p>
          <a:p>
            <a:pPr marL="171450" indent="-171450">
              <a:buFont typeface="Arial" panose="020B0604020202020204" pitchFamily="34" charset="0"/>
              <a:buChar char="•"/>
            </a:pPr>
            <a:r>
              <a:rPr lang="en-GB" b="0" i="0" u="none" strike="noStrike">
                <a:solidFill>
                  <a:srgbClr val="000000"/>
                </a:solidFill>
                <a:effectLst/>
                <a:latin typeface="Trebuchet MS" panose="020B0603020202020204" pitchFamily="34" charset="0"/>
              </a:rPr>
              <a:t>We’ve reached every parliamentary constituency and 80% of wards in England in the last three years – with 48 million people seeing a project funded in their local area.</a:t>
            </a:r>
            <a:r>
              <a:rPr lang="en-GB" b="0" i="0">
                <a:solidFill>
                  <a:srgbClr val="000000"/>
                </a:solidFill>
                <a:effectLst/>
                <a:latin typeface="Trebuchet MS" panose="020B0603020202020204" pitchFamily="34" charset="0"/>
              </a:rPr>
              <a:t>​</a:t>
            </a:r>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5</a:t>
            </a:fld>
            <a:endParaRPr lang="en-US"/>
          </a:p>
        </p:txBody>
      </p:sp>
    </p:spTree>
    <p:extLst>
      <p:ext uri="{BB962C8B-B14F-4D97-AF65-F5344CB8AC3E}">
        <p14:creationId xmlns:p14="http://schemas.microsoft.com/office/powerpoint/2010/main" val="237286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People understand what’s needed in their communities better than anyone.  We listen, collaborate and fund so that good things happen. </a:t>
            </a:r>
          </a:p>
          <a:p>
            <a:endParaRPr lang="en-GB"/>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6</a:t>
            </a:fld>
            <a:endParaRPr lang="en-US"/>
          </a:p>
        </p:txBody>
      </p:sp>
    </p:spTree>
    <p:extLst>
      <p:ext uri="{BB962C8B-B14F-4D97-AF65-F5344CB8AC3E}">
        <p14:creationId xmlns:p14="http://schemas.microsoft.com/office/powerpoint/2010/main" val="219843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Although there are many principles which underpin this framework, we mainly consider these three things: is the organisation people led, strengths based and connected?</a:t>
            </a:r>
          </a:p>
          <a:p>
            <a:endParaRPr lang="en-GB" baseline="0"/>
          </a:p>
          <a:p>
            <a:endParaRPr lang="en-GB" baseline="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3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Communities come in all shapes and sizes - The National Lottery Community Fund </a:t>
            </a:r>
            <a:r>
              <a:rPr lang="en-GB" sz="1200" b="1" kern="1200">
                <a:solidFill>
                  <a:schemeClr val="tx1"/>
                </a:solidFill>
                <a:effectLst/>
                <a:latin typeface="+mn-lt"/>
                <a:ea typeface="+mn-ea"/>
                <a:cs typeface="+mn-cs"/>
              </a:rPr>
              <a:t>is for everyone </a:t>
            </a:r>
            <a:r>
              <a:rPr lang="en-GB" sz="1200" kern="1200">
                <a:solidFill>
                  <a:schemeClr val="tx1"/>
                </a:solidFill>
                <a:effectLst/>
                <a:latin typeface="+mn-lt"/>
                <a:ea typeface="+mn-ea"/>
                <a:cs typeface="+mn-cs"/>
              </a:rPr>
              <a:t>– so we need to ensure we are reaching out to those that maybe don’t think we are for them. We </a:t>
            </a:r>
            <a:r>
              <a:rPr lang="en-GB" sz="1800" b="0" i="0">
                <a:solidFill>
                  <a:srgbClr val="000000"/>
                </a:solidFill>
                <a:effectLst/>
                <a:latin typeface="Trebuchet MS" panose="020B0603020202020204" pitchFamily="34" charset="0"/>
              </a:rPr>
              <a:t>ensure that</a:t>
            </a:r>
            <a:r>
              <a:rPr lang="en-GB" sz="1800" b="0" i="0">
                <a:solidFill>
                  <a:srgbClr val="000000"/>
                </a:solidFill>
                <a:effectLst/>
                <a:latin typeface="Arial" panose="020B0604020202020204" pitchFamily="34" charset="0"/>
              </a:rPr>
              <a:t> </a:t>
            </a:r>
            <a:r>
              <a:rPr lang="en-GB" sz="1800" b="0" i="0">
                <a:solidFill>
                  <a:srgbClr val="000000"/>
                </a:solidFill>
                <a:effectLst/>
                <a:latin typeface="Trebuchet MS" panose="020B0603020202020204" pitchFamily="34" charset="0"/>
              </a:rPr>
              <a:t>our funding is meaningfully informed by lived, learned, and practiced experience, as well as the insight and knowledge that we and others have. </a:t>
            </a:r>
            <a:endParaRPr lang="en-GB" sz="1200" b="1">
              <a:latin typeface="Rockwe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latin typeface="Rockwe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Rockwell"/>
              </a:rPr>
              <a:t>We are a </a:t>
            </a:r>
            <a:r>
              <a:rPr lang="en-GB" b="1"/>
              <a:t>flexible funder.</a:t>
            </a:r>
            <a:r>
              <a:rPr lang="en-GB" sz="1200" kern="1200">
                <a:solidFill>
                  <a:schemeClr val="tx1"/>
                </a:solidFill>
                <a:effectLst/>
                <a:latin typeface="+mn-lt"/>
                <a:ea typeface="+mn-ea"/>
                <a:cs typeface="+mn-cs"/>
              </a:rPr>
              <a:t> This is a key part of going forward. It always has been a part, but in response to the pandemic we are now even more flexible.</a:t>
            </a:r>
          </a:p>
          <a:p>
            <a:pPr marL="0" indent="0" algn="l">
              <a:lnSpc>
                <a:spcPct val="100000"/>
              </a:lnSpc>
              <a:buNone/>
            </a:pPr>
            <a:r>
              <a:rPr lang="en-GB"/>
              <a:t>It’s not just what we’ll fund that’s flexible, but our grant making processes have been refreshed and redesigned to be more flexible for applicants, allowing our processes to adapt to the different types of funding that your organisations will need, particularly whilst responding to and recovering from the COVID-19 pandemic. </a:t>
            </a:r>
          </a:p>
          <a:p>
            <a:endParaRPr lang="en-GB"/>
          </a:p>
          <a:p>
            <a:r>
              <a:rPr lang="en-GB"/>
              <a:t>Therefore we will take a </a:t>
            </a:r>
            <a:r>
              <a:rPr lang="en-GB" b="1"/>
              <a:t>proportionate approach to assessment and grant management </a:t>
            </a:r>
            <a:r>
              <a:rPr lang="en-GB"/>
              <a:t>based on the scale, size, complexity and amount that you have requested; recognising that it is not a one size fits all process. For example, we wouldn’t expect the same level of detail and information to be provided by a group that wanted £50k over a year as opposed to one that requests £500k over five years.</a:t>
            </a:r>
          </a:p>
          <a:p>
            <a:endParaRPr lang="en-GB"/>
          </a:p>
          <a:p>
            <a:r>
              <a:rPr lang="en-GB"/>
              <a:t>It’s your local funding officer’s role to assist you, so that you know how much information we need regarding the level of planning required and the amount of information to submit.   </a:t>
            </a:r>
            <a:r>
              <a:rPr lang="en-GB" b="1"/>
              <a:t>Our approach remains conversational and relational despite any Covid-19 restrictions </a:t>
            </a:r>
            <a:r>
              <a:rPr lang="en-GB"/>
              <a:t>– if your idea is a good fit with our priorities we talk to groups so that we can fully understand what you want from us, and if you are successful in being awarded funding we will keep talking to you about how you are progressing with your grants until you have spent all the money.   </a:t>
            </a: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7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We have three main funding priorities in England which came out of discussions with our grant holders, stakeholders and organisations across the voluntary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We asked them where they think we add most value and what is important for their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These priorities are the same for all England funding.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922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with Imag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F50854F-B6E5-DA4D-BE39-21305DB8D620}"/>
              </a:ext>
            </a:extLst>
          </p:cNvPr>
          <p:cNvSpPr/>
          <p:nvPr userDrawn="1"/>
        </p:nvSpPr>
        <p:spPr>
          <a:xfrm>
            <a:off x="0" y="5080000"/>
            <a:ext cx="10160000" cy="2540000"/>
          </a:xfrm>
          <a:custGeom>
            <a:avLst/>
            <a:gdLst/>
            <a:ahLst/>
            <a:cxnLst/>
            <a:rect l="l" t="t" r="r" b="b"/>
            <a:pathLst>
              <a:path w="10160000" h="2540000">
                <a:moveTo>
                  <a:pt x="0" y="2540000"/>
                </a:moveTo>
                <a:lnTo>
                  <a:pt x="10160000" y="2540000"/>
                </a:lnTo>
                <a:lnTo>
                  <a:pt x="10160000" y="0"/>
                </a:lnTo>
                <a:lnTo>
                  <a:pt x="0" y="0"/>
                </a:lnTo>
                <a:lnTo>
                  <a:pt x="0" y="2540000"/>
                </a:lnTo>
                <a:close/>
              </a:path>
            </a:pathLst>
          </a:custGeom>
          <a:solidFill>
            <a:schemeClr val="bg1"/>
          </a:solidFill>
        </p:spPr>
        <p:txBody>
          <a:bodyPr wrap="square" lIns="0" tIns="0" rIns="0" bIns="0" rtlCol="0"/>
          <a:lstStyle/>
          <a:p>
            <a:endParaRPr sz="1800"/>
          </a:p>
        </p:txBody>
      </p:sp>
      <p:pic>
        <p:nvPicPr>
          <p:cNvPr id="11" name="Picture 10">
            <a:extLst>
              <a:ext uri="{FF2B5EF4-FFF2-40B4-BE49-F238E27FC236}">
                <a16:creationId xmlns:a16="http://schemas.microsoft.com/office/drawing/2014/main" id="{E921CEF1-4591-CA49-B64D-1867ABA5E3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65800" y="5486403"/>
            <a:ext cx="4394200" cy="2133599"/>
          </a:xfrm>
          <a:prstGeom prst="rect">
            <a:avLst/>
          </a:prstGeom>
        </p:spPr>
      </p:pic>
      <p:sp>
        <p:nvSpPr>
          <p:cNvPr id="18" name="Text Placeholder 3">
            <a:extLst>
              <a:ext uri="{FF2B5EF4-FFF2-40B4-BE49-F238E27FC236}">
                <a16:creationId xmlns:a16="http://schemas.microsoft.com/office/drawing/2014/main" id="{D07068D9-B1D8-764D-8B77-05827C85CFB9}"/>
              </a:ext>
            </a:extLst>
          </p:cNvPr>
          <p:cNvSpPr>
            <a:spLocks noGrp="1"/>
          </p:cNvSpPr>
          <p:nvPr>
            <p:ph type="body" sz="quarter" idx="15" hasCustomPrompt="1"/>
          </p:nvPr>
        </p:nvSpPr>
        <p:spPr>
          <a:xfrm>
            <a:off x="756000" y="4731560"/>
            <a:ext cx="8677628" cy="648460"/>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Document title, Rockwell 40pt </a:t>
            </a:r>
            <a:r>
              <a:rPr lang="en-US" err="1"/>
              <a:t>bd</a:t>
            </a:r>
            <a:endParaRPr lang="en-US"/>
          </a:p>
        </p:txBody>
      </p:sp>
      <p:sp>
        <p:nvSpPr>
          <p:cNvPr id="9" name="Text Placeholder 5">
            <a:extLst>
              <a:ext uri="{FF2B5EF4-FFF2-40B4-BE49-F238E27FC236}">
                <a16:creationId xmlns:a16="http://schemas.microsoft.com/office/drawing/2014/main" id="{CFA34A01-AA5C-7845-9010-1A5D3E98115E}"/>
              </a:ext>
            </a:extLst>
          </p:cNvPr>
          <p:cNvSpPr>
            <a:spLocks noGrp="1"/>
          </p:cNvSpPr>
          <p:nvPr>
            <p:ph type="body" sz="quarter" idx="16" hasCustomPrompt="1"/>
          </p:nvPr>
        </p:nvSpPr>
        <p:spPr>
          <a:xfrm>
            <a:off x="756000" y="5461762"/>
            <a:ext cx="4664076" cy="1396238"/>
          </a:xfrm>
          <a:prstGeom prst="rect">
            <a:avLst/>
          </a:prstGeom>
        </p:spPr>
        <p:txBody>
          <a:bodyPr>
            <a:normAutofit/>
          </a:bodyPr>
          <a:lstStyle>
            <a:lvl1pPr>
              <a:defRPr sz="2600" b="0" i="0">
                <a:solidFill>
                  <a:schemeClr val="bg2"/>
                </a:solidFill>
                <a:latin typeface="Rockwell" panose="02060603020205020403" pitchFamily="18" charset="77"/>
              </a:defRPr>
            </a:lvl1pPr>
          </a:lstStyle>
          <a:p>
            <a:pPr lvl="0"/>
            <a:r>
              <a:rPr lang="en-US"/>
              <a:t>Subtitle, Rockwell 26pt </a:t>
            </a:r>
            <a:r>
              <a:rPr lang="en-US" err="1"/>
              <a:t>reg</a:t>
            </a:r>
            <a:endParaRPr lang="en-US"/>
          </a:p>
        </p:txBody>
      </p:sp>
      <p:pic>
        <p:nvPicPr>
          <p:cNvPr id="6" name="Picture Placeholder 7">
            <a:extLst>
              <a:ext uri="{FF2B5EF4-FFF2-40B4-BE49-F238E27FC236}">
                <a16:creationId xmlns:a16="http://schemas.microsoft.com/office/drawing/2014/main" id="{14FBB086-2DC2-8E44-9111-954845BD5B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
            <a:ext cx="10160000" cy="4463590"/>
          </a:xfrm>
          <a:prstGeom prst="rect">
            <a:avLst/>
          </a:prstGeom>
        </p:spPr>
      </p:pic>
    </p:spTree>
    <p:extLst>
      <p:ext uri="{BB962C8B-B14F-4D97-AF65-F5344CB8AC3E}">
        <p14:creationId xmlns:p14="http://schemas.microsoft.com/office/powerpoint/2010/main" val="16810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urgundy">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bg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8" name="object 22">
            <a:extLst>
              <a:ext uri="{FF2B5EF4-FFF2-40B4-BE49-F238E27FC236}">
                <a16:creationId xmlns:a16="http://schemas.microsoft.com/office/drawing/2014/main" id="{D841E546-72F9-574E-92BF-EBDA3DBA35E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9" name="Text Placeholder 24">
            <a:extLst>
              <a:ext uri="{FF2B5EF4-FFF2-40B4-BE49-F238E27FC236}">
                <a16:creationId xmlns:a16="http://schemas.microsoft.com/office/drawing/2014/main" id="{721B451E-D0EB-D640-9F8E-FFAD3FC78636}"/>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A0E87ACA-3A10-7A4F-84E5-7802122E9EBD}"/>
              </a:ext>
            </a:extLst>
          </p:cNvPr>
          <p:cNvSpPr>
            <a:spLocks noGrp="1"/>
          </p:cNvSpPr>
          <p:nvPr>
            <p:ph type="body" sz="quarter" idx="22" hasCustomPrompt="1"/>
          </p:nvPr>
        </p:nvSpPr>
        <p:spPr>
          <a:xfrm>
            <a:off x="756000" y="2600158"/>
            <a:ext cx="775406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33996AF7-F67E-7746-B25D-48A0A73595A5}"/>
              </a:ext>
            </a:extLst>
          </p:cNvPr>
          <p:cNvSpPr>
            <a:spLocks noGrp="1"/>
          </p:cNvSpPr>
          <p:nvPr>
            <p:ph type="body" sz="quarter" idx="23" hasCustomPrompt="1"/>
          </p:nvPr>
        </p:nvSpPr>
        <p:spPr>
          <a:xfrm>
            <a:off x="756002" y="3276601"/>
            <a:ext cx="7448825" cy="558089"/>
          </a:xfrm>
          <a:prstGeom prst="rect">
            <a:avLst/>
          </a:prstGeom>
        </p:spPr>
        <p:txBody>
          <a:bodyPr>
            <a:noAutofit/>
          </a:bodyPr>
          <a:lstStyle>
            <a:lvl1pPr>
              <a:defRPr sz="2600" b="0" i="0">
                <a:solidFill>
                  <a:schemeClr val="bg1"/>
                </a:solidFill>
                <a:latin typeface="Rockwell" panose="02060603020205020403" pitchFamily="18" charset="77"/>
              </a:defRPr>
            </a:lvl1pPr>
          </a:lstStyle>
          <a:p>
            <a:r>
              <a:rPr lang="en-US"/>
              <a:t>Subtitle, Rockwell 26pt </a:t>
            </a:r>
            <a:r>
              <a:rPr lang="en-US" err="1"/>
              <a:t>reg</a:t>
            </a:r>
            <a:r>
              <a:rPr lang="en-US"/>
              <a:t> white</a:t>
            </a:r>
          </a:p>
        </p:txBody>
      </p:sp>
    </p:spTree>
    <p:extLst>
      <p:ext uri="{BB962C8B-B14F-4D97-AF65-F5344CB8AC3E}">
        <p14:creationId xmlns:p14="http://schemas.microsoft.com/office/powerpoint/2010/main" val="156206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1" name="object 22">
            <a:extLst>
              <a:ext uri="{FF2B5EF4-FFF2-40B4-BE49-F238E27FC236}">
                <a16:creationId xmlns:a16="http://schemas.microsoft.com/office/drawing/2014/main" id="{E1DF7BAE-23CF-8A4E-BE89-CB14BD98F7A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2" name="Text Placeholder 24">
            <a:extLst>
              <a:ext uri="{FF2B5EF4-FFF2-40B4-BE49-F238E27FC236}">
                <a16:creationId xmlns:a16="http://schemas.microsoft.com/office/drawing/2014/main" id="{EF8BEE4D-471E-8341-9389-B3D1BA64A3C9}"/>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9" name="Text Placeholder 9">
            <a:extLst>
              <a:ext uri="{FF2B5EF4-FFF2-40B4-BE49-F238E27FC236}">
                <a16:creationId xmlns:a16="http://schemas.microsoft.com/office/drawing/2014/main" id="{125FB845-ACF2-A24C-B170-D8F3A768D68F}"/>
              </a:ext>
            </a:extLst>
          </p:cNvPr>
          <p:cNvSpPr>
            <a:spLocks noGrp="1"/>
          </p:cNvSpPr>
          <p:nvPr>
            <p:ph type="body" sz="quarter" idx="12" hasCustomPrompt="1"/>
          </p:nvPr>
        </p:nvSpPr>
        <p:spPr>
          <a:xfrm>
            <a:off x="756000" y="3810000"/>
            <a:ext cx="8572472" cy="929871"/>
          </a:xfrm>
          <a:prstGeom prst="rect">
            <a:avLst/>
          </a:prstGeom>
        </p:spPr>
        <p:txBody>
          <a:bodyPr>
            <a:normAutofit/>
          </a:bodyPr>
          <a:lstStyle>
            <a:lvl1pPr>
              <a:defRPr sz="2000" b="1" i="0">
                <a:solidFill>
                  <a:schemeClr val="bg1"/>
                </a:solidFill>
                <a:latin typeface="Trebuchet MS" panose="020B0703020202090204" pitchFamily="34" charset="0"/>
              </a:defRPr>
            </a:lvl1pPr>
            <a:lvl2pPr>
              <a:defRPr sz="1600" b="1" i="0">
                <a:latin typeface="Rockwell Std" panose="02060603030405020103" pitchFamily="18" charset="0"/>
              </a:defRPr>
            </a:lvl2pPr>
            <a:lvl3pPr>
              <a:defRPr sz="1600" b="1" i="0">
                <a:latin typeface="Rockwell Std" panose="02060603030405020103" pitchFamily="18" charset="0"/>
              </a:defRPr>
            </a:lvl3pPr>
            <a:lvl4pPr>
              <a:defRPr sz="1600" b="1" i="0">
                <a:latin typeface="Rockwell Std" panose="02060603030405020103" pitchFamily="18" charset="0"/>
              </a:defRPr>
            </a:lvl4pPr>
            <a:lvl5pPr>
              <a:defRPr sz="1600" b="1" i="0">
                <a:latin typeface="Rockwell Std" panose="02060603030405020103" pitchFamily="18" charset="0"/>
              </a:defRPr>
            </a:lvl5pPr>
          </a:lstStyle>
          <a:p>
            <a:r>
              <a:rPr lang="en-US"/>
              <a:t>Contact details or additional information, Trebuchet 20pt </a:t>
            </a:r>
            <a:r>
              <a:rPr lang="en-US" err="1"/>
              <a:t>bd</a:t>
            </a:r>
            <a:r>
              <a:rPr lang="en-US"/>
              <a:t> white</a:t>
            </a:r>
          </a:p>
        </p:txBody>
      </p:sp>
      <p:sp>
        <p:nvSpPr>
          <p:cNvPr id="10" name="Text Placeholder 3">
            <a:extLst>
              <a:ext uri="{FF2B5EF4-FFF2-40B4-BE49-F238E27FC236}">
                <a16:creationId xmlns:a16="http://schemas.microsoft.com/office/drawing/2014/main" id="{BF42BA85-BE33-6D4A-B15B-B05E0C49FA0F}"/>
              </a:ext>
            </a:extLst>
          </p:cNvPr>
          <p:cNvSpPr>
            <a:spLocks noGrp="1"/>
          </p:cNvSpPr>
          <p:nvPr>
            <p:ph type="body" sz="quarter" idx="22" hasCustomPrompt="1"/>
          </p:nvPr>
        </p:nvSpPr>
        <p:spPr>
          <a:xfrm>
            <a:off x="756000" y="2600158"/>
            <a:ext cx="8572472"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Thank you, Rockwell 40pt </a:t>
            </a:r>
            <a:r>
              <a:rPr lang="en-US" err="1"/>
              <a:t>bd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Agenda Magenta">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5E1F63B-E0B3-5743-91A9-57358921A06F}"/>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sp>
        <p:nvSpPr>
          <p:cNvPr id="7" name="object 22">
            <a:extLst>
              <a:ext uri="{FF2B5EF4-FFF2-40B4-BE49-F238E27FC236}">
                <a16:creationId xmlns:a16="http://schemas.microsoft.com/office/drawing/2014/main" id="{2B02E010-F189-F44E-A86C-C82490D5311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5" name="Text Placeholder 24">
            <a:extLst>
              <a:ext uri="{FF2B5EF4-FFF2-40B4-BE49-F238E27FC236}">
                <a16:creationId xmlns:a16="http://schemas.microsoft.com/office/drawing/2014/main" id="{14FE6E20-BF05-5B43-8A56-B422939AEF1A}"/>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ECD2FF9C-2793-E143-B8AD-CAC3A2A43095}"/>
              </a:ext>
            </a:extLst>
          </p:cNvPr>
          <p:cNvSpPr>
            <a:spLocks noGrp="1"/>
          </p:cNvSpPr>
          <p:nvPr>
            <p:ph type="body" sz="quarter" idx="15" hasCustomPrompt="1"/>
          </p:nvPr>
        </p:nvSpPr>
        <p:spPr>
          <a:xfrm>
            <a:off x="756000" y="454747"/>
            <a:ext cx="777240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Contents, Rockwell 40pt </a:t>
            </a:r>
            <a:r>
              <a:rPr lang="en-US" err="1"/>
              <a:t>bd</a:t>
            </a:r>
            <a:endParaRPr lang="en-US"/>
          </a:p>
        </p:txBody>
      </p:sp>
      <p:sp>
        <p:nvSpPr>
          <p:cNvPr id="18" name="Text Placeholder 14">
            <a:extLst>
              <a:ext uri="{FF2B5EF4-FFF2-40B4-BE49-F238E27FC236}">
                <a16:creationId xmlns:a16="http://schemas.microsoft.com/office/drawing/2014/main" id="{4537CC7A-867D-DD42-BDBE-BC841DE169FE}"/>
              </a:ext>
            </a:extLst>
          </p:cNvPr>
          <p:cNvSpPr>
            <a:spLocks noGrp="1"/>
          </p:cNvSpPr>
          <p:nvPr>
            <p:ph type="body" sz="quarter" idx="21" hasCustomPrompt="1"/>
          </p:nvPr>
        </p:nvSpPr>
        <p:spPr>
          <a:xfrm>
            <a:off x="756000" y="1752600"/>
            <a:ext cx="7516283" cy="4495800"/>
          </a:xfrm>
          <a:prstGeom prst="rect">
            <a:avLst/>
          </a:prstGeom>
        </p:spPr>
        <p:txBody>
          <a:bodyPr>
            <a:normAutofit/>
          </a:bodyPr>
          <a:lstStyle>
            <a:lvl1pPr marL="285744" marR="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sz="2000" b="0" i="0">
                <a:solidFill>
                  <a:schemeClr val="bg1"/>
                </a:solidFill>
                <a:latin typeface="Trebuchet MS" panose="020B0703020202090204" pitchFamily="34" charset="0"/>
              </a:defRPr>
            </a:lvl1pPr>
          </a:lstStyle>
          <a:p>
            <a:pPr lvl="0"/>
            <a:r>
              <a:rPr lang="en-US"/>
              <a:t>Bullet point copy, Trebuchet 20pt regular white</a:t>
            </a:r>
          </a:p>
          <a:p>
            <a:pPr lvl="0"/>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lvl="0"/>
            <a:endParaRPr lang="en-US"/>
          </a:p>
        </p:txBody>
      </p:sp>
    </p:spTree>
    <p:extLst>
      <p:ext uri="{BB962C8B-B14F-4D97-AF65-F5344CB8AC3E}">
        <p14:creationId xmlns:p14="http://schemas.microsoft.com/office/powerpoint/2010/main" val="198091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Conten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object 22">
            <a:extLst>
              <a:ext uri="{FF2B5EF4-FFF2-40B4-BE49-F238E27FC236}">
                <a16:creationId xmlns:a16="http://schemas.microsoft.com/office/drawing/2014/main" id="{38F128BC-4A74-A64D-ADA6-743AD0531FF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7AED7FA6-3E9A-7B49-88CE-BF6057D3428E}"/>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B62859A0-99D6-CB45-8B1A-8C9DBADDAEA8}"/>
              </a:ext>
            </a:extLst>
          </p:cNvPr>
          <p:cNvSpPr>
            <a:spLocks noGrp="1"/>
          </p:cNvSpPr>
          <p:nvPr>
            <p:ph type="body" sz="quarter" idx="21" hasCustomPrompt="1"/>
          </p:nvPr>
        </p:nvSpPr>
        <p:spPr>
          <a:xfrm>
            <a:off x="396001" y="288003"/>
            <a:ext cx="922050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Rockwell 40pt </a:t>
            </a:r>
            <a:r>
              <a:rPr lang="en-US" err="1"/>
              <a:t>bd</a:t>
            </a:r>
            <a:endParaRPr lang="en-US"/>
          </a:p>
        </p:txBody>
      </p:sp>
      <p:sp>
        <p:nvSpPr>
          <p:cNvPr id="20" name="Text Placeholder 14">
            <a:extLst>
              <a:ext uri="{FF2B5EF4-FFF2-40B4-BE49-F238E27FC236}">
                <a16:creationId xmlns:a16="http://schemas.microsoft.com/office/drawing/2014/main" id="{4AB1EC5F-18CA-D540-A0A6-1C98A3049C2A}"/>
              </a:ext>
            </a:extLst>
          </p:cNvPr>
          <p:cNvSpPr>
            <a:spLocks noGrp="1"/>
          </p:cNvSpPr>
          <p:nvPr>
            <p:ph type="body" sz="quarter" idx="23" hasCustomPrompt="1"/>
          </p:nvPr>
        </p:nvSpPr>
        <p:spPr>
          <a:xfrm>
            <a:off x="396001" y="1584000"/>
            <a:ext cx="9220504"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Body copy, Trebuchet 20pt regular black. </a:t>
            </a:r>
          </a:p>
          <a:p>
            <a:pPr lvl="0"/>
            <a:endParaRPr lang="en-US"/>
          </a:p>
        </p:txBody>
      </p:sp>
    </p:spTree>
    <p:extLst>
      <p:ext uri="{BB962C8B-B14F-4D97-AF65-F5344CB8AC3E}">
        <p14:creationId xmlns:p14="http://schemas.microsoft.com/office/powerpoint/2010/main" val="380566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Single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8" name="object 22">
            <a:extLst>
              <a:ext uri="{FF2B5EF4-FFF2-40B4-BE49-F238E27FC236}">
                <a16:creationId xmlns:a16="http://schemas.microsoft.com/office/drawing/2014/main" id="{C039DC9F-59E2-584D-AF41-48EA1B2A2F42}"/>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9" name="Text Placeholder 24">
            <a:extLst>
              <a:ext uri="{FF2B5EF4-FFF2-40B4-BE49-F238E27FC236}">
                <a16:creationId xmlns:a16="http://schemas.microsoft.com/office/drawing/2014/main" id="{5265EB06-9B59-7248-ABF6-C64B0382D845}"/>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852000" y="288003"/>
            <a:ext cx="5908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868579" y="1583999"/>
            <a:ext cx="5891943"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
        <p:nvSpPr>
          <p:cNvPr id="3" name="Picture Placeholder 2">
            <a:extLst>
              <a:ext uri="{FF2B5EF4-FFF2-40B4-BE49-F238E27FC236}">
                <a16:creationId xmlns:a16="http://schemas.microsoft.com/office/drawing/2014/main" id="{8F02D191-F024-C540-9A06-14B3075831A2}"/>
              </a:ext>
            </a:extLst>
          </p:cNvPr>
          <p:cNvSpPr>
            <a:spLocks noGrp="1"/>
          </p:cNvSpPr>
          <p:nvPr>
            <p:ph type="pic" sz="quarter" idx="26" hasCustomPrompt="1"/>
          </p:nvPr>
        </p:nvSpPr>
        <p:spPr>
          <a:xfrm>
            <a:off x="396000" y="396003"/>
            <a:ext cx="3078163" cy="6083999"/>
          </a:xfrm>
        </p:spPr>
        <p:txBody>
          <a:bodyPr/>
          <a:lstStyle/>
          <a:p>
            <a:r>
              <a:rPr lang="en-US"/>
              <a:t>Add a graphic or photo. Crop to fill the image box.</a:t>
            </a:r>
          </a:p>
        </p:txBody>
      </p:sp>
    </p:spTree>
    <p:extLst>
      <p:ext uri="{BB962C8B-B14F-4D97-AF65-F5344CB8AC3E}">
        <p14:creationId xmlns:p14="http://schemas.microsoft.com/office/powerpoint/2010/main" val="28153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Two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7600" y="396000"/>
            <a:ext cx="2955600" cy="30240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3456000"/>
            <a:ext cx="2955600" cy="3024000"/>
          </a:xfrm>
          <a:prstGeom prst="rect">
            <a:avLst/>
          </a:prstGeom>
        </p:spPr>
        <p:txBody>
          <a:bodyPr/>
          <a:lstStyle>
            <a:lvl1pPr>
              <a:defRPr/>
            </a:lvl1pPr>
          </a:lstStyle>
          <a:p>
            <a:r>
              <a:rPr lang="en-US"/>
              <a:t>Add a graphic or photo. Crop to fill the image box.</a:t>
            </a:r>
          </a:p>
        </p:txBody>
      </p:sp>
      <p:sp>
        <p:nvSpPr>
          <p:cNvPr id="17" name="object 22">
            <a:extLst>
              <a:ext uri="{FF2B5EF4-FFF2-40B4-BE49-F238E27FC236}">
                <a16:creationId xmlns:a16="http://schemas.microsoft.com/office/drawing/2014/main" id="{6317ACF9-66BC-3442-8B2E-AE9174EB92D1}"/>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CC21389F-5EC8-D244-8FCA-955ADAC97035}"/>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5" name="Text Placeholder 3">
            <a:extLst>
              <a:ext uri="{FF2B5EF4-FFF2-40B4-BE49-F238E27FC236}">
                <a16:creationId xmlns:a16="http://schemas.microsoft.com/office/drawing/2014/main" id="{509DCAC3-D0E9-324F-B823-BC2D84082FDC}"/>
              </a:ext>
            </a:extLst>
          </p:cNvPr>
          <p:cNvSpPr>
            <a:spLocks noGrp="1"/>
          </p:cNvSpPr>
          <p:nvPr>
            <p:ph type="body" sz="quarter" idx="22" hasCustomPrompt="1"/>
          </p:nvPr>
        </p:nvSpPr>
        <p:spPr>
          <a:xfrm>
            <a:off x="396000" y="288003"/>
            <a:ext cx="612000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7" name="Text Placeholder 14">
            <a:extLst>
              <a:ext uri="{FF2B5EF4-FFF2-40B4-BE49-F238E27FC236}">
                <a16:creationId xmlns:a16="http://schemas.microsoft.com/office/drawing/2014/main" id="{FC068B2B-4E14-4349-B19A-EAC962CB58C9}"/>
              </a:ext>
            </a:extLst>
          </p:cNvPr>
          <p:cNvSpPr>
            <a:spLocks noGrp="1"/>
          </p:cNvSpPr>
          <p:nvPr>
            <p:ph type="body" sz="quarter" idx="24" hasCustomPrompt="1"/>
          </p:nvPr>
        </p:nvSpPr>
        <p:spPr>
          <a:xfrm>
            <a:off x="396000" y="1584000"/>
            <a:ext cx="6120000"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26851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Three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8208" y="396000"/>
            <a:ext cx="2944192" cy="2026800"/>
          </a:xfrm>
          <a:prstGeom prst="rect">
            <a:avLst/>
          </a:prstGeom>
        </p:spPr>
        <p:txBody>
          <a:bodyPr/>
          <a:lstStyle>
            <a:lvl1pPr marL="0" marR="0" indent="0" defTabSz="914382" eaLnBrk="1" fontAlgn="auto" latinLnBrk="0" hangingPunct="1">
              <a:lnSpc>
                <a:spcPct val="100000"/>
              </a:lnSpc>
              <a:spcBef>
                <a:spcPts val="0"/>
              </a:spcBef>
              <a:spcAft>
                <a:spcPts val="0"/>
              </a:spcAft>
              <a:buClrTx/>
              <a:buSzTx/>
              <a:buFontTx/>
              <a:buNone/>
              <a:tabLst/>
              <a:defRPr/>
            </a:lvl1pPr>
          </a:lstStyle>
          <a:p>
            <a:r>
              <a:rPr lang="en-US"/>
              <a:t>Add a graphic or photo. Crop to fill the image box.</a:t>
            </a:r>
          </a:p>
        </p:txBody>
      </p:sp>
      <p:sp>
        <p:nvSpPr>
          <p:cNvPr id="23" name="Content Placeholder 2">
            <a:extLst>
              <a:ext uri="{FF2B5EF4-FFF2-40B4-BE49-F238E27FC236}">
                <a16:creationId xmlns:a16="http://schemas.microsoft.com/office/drawing/2014/main" id="{88F096BE-5225-3B4D-8F3C-3EB428A495C5}"/>
              </a:ext>
            </a:extLst>
          </p:cNvPr>
          <p:cNvSpPr>
            <a:spLocks noGrp="1"/>
          </p:cNvSpPr>
          <p:nvPr>
            <p:ph sz="quarter" idx="17" hasCustomPrompt="1"/>
          </p:nvPr>
        </p:nvSpPr>
        <p:spPr>
          <a:xfrm>
            <a:off x="6808192" y="2443168"/>
            <a:ext cx="2943838" cy="20268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4490336"/>
            <a:ext cx="2943838" cy="2026800"/>
          </a:xfrm>
          <a:prstGeom prst="rect">
            <a:avLst/>
          </a:prstGeom>
        </p:spPr>
        <p:txBody>
          <a:bodyPr/>
          <a:lstStyle>
            <a:lvl1pPr>
              <a:defRPr/>
            </a:lvl1pPr>
          </a:lstStyle>
          <a:p>
            <a:r>
              <a:rPr lang="en-US"/>
              <a:t>Add a graphic or photo. Crop to fill the image box.</a:t>
            </a:r>
          </a:p>
        </p:txBody>
      </p:sp>
      <p:sp>
        <p:nvSpPr>
          <p:cNvPr id="26" name="object 22">
            <a:extLst>
              <a:ext uri="{FF2B5EF4-FFF2-40B4-BE49-F238E27FC236}">
                <a16:creationId xmlns:a16="http://schemas.microsoft.com/office/drawing/2014/main" id="{AEE40EEC-464A-1D48-94F7-96160044E36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7" name="Text Placeholder 24">
            <a:extLst>
              <a:ext uri="{FF2B5EF4-FFF2-40B4-BE49-F238E27FC236}">
                <a16:creationId xmlns:a16="http://schemas.microsoft.com/office/drawing/2014/main" id="{8505BC8D-6B54-F44B-9F60-E0EC67BEBFF3}"/>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CE070C79-6312-E641-8003-0FA300814957}"/>
              </a:ext>
            </a:extLst>
          </p:cNvPr>
          <p:cNvSpPr>
            <a:spLocks noGrp="1"/>
          </p:cNvSpPr>
          <p:nvPr>
            <p:ph type="body" sz="quarter" idx="22" hasCustomPrompt="1"/>
          </p:nvPr>
        </p:nvSpPr>
        <p:spPr>
          <a:xfrm>
            <a:off x="396001" y="288003"/>
            <a:ext cx="610656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14" name="Text Placeholder 14">
            <a:extLst>
              <a:ext uri="{FF2B5EF4-FFF2-40B4-BE49-F238E27FC236}">
                <a16:creationId xmlns:a16="http://schemas.microsoft.com/office/drawing/2014/main" id="{280A5AF9-72A2-2748-A24D-EF2C3FC3FBFD}"/>
              </a:ext>
            </a:extLst>
          </p:cNvPr>
          <p:cNvSpPr>
            <a:spLocks noGrp="1"/>
          </p:cNvSpPr>
          <p:nvPr>
            <p:ph type="body" sz="quarter" idx="24" hasCustomPrompt="1"/>
          </p:nvPr>
        </p:nvSpPr>
        <p:spPr>
          <a:xfrm>
            <a:off x="396002" y="1584000"/>
            <a:ext cx="6106211"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Chart Righ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5749202" y="1584000"/>
            <a:ext cx="3998827" cy="4932000"/>
          </a:xfrm>
          <a:prstGeom prst="rect">
            <a:avLst/>
          </a:prstGeom>
        </p:spPr>
        <p:txBody>
          <a:bodyPr/>
          <a:lstStyle>
            <a:lvl1pPr>
              <a:defRPr/>
            </a:lvl1pPr>
          </a:lstStyle>
          <a:p>
            <a:r>
              <a:rPr lang="en-US"/>
              <a:t>Add a graphic or photo. Crop to fill the image box.</a:t>
            </a:r>
          </a:p>
        </p:txBody>
      </p:sp>
      <p:sp>
        <p:nvSpPr>
          <p:cNvPr id="10" name="object 22">
            <a:extLst>
              <a:ext uri="{FF2B5EF4-FFF2-40B4-BE49-F238E27FC236}">
                <a16:creationId xmlns:a16="http://schemas.microsoft.com/office/drawing/2014/main" id="{688A4F7F-2BFA-134F-8533-E30789EC97B8}"/>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1" name="Text Placeholder 24">
            <a:extLst>
              <a:ext uri="{FF2B5EF4-FFF2-40B4-BE49-F238E27FC236}">
                <a16:creationId xmlns:a16="http://schemas.microsoft.com/office/drawing/2014/main" id="{7306FB44-BC58-C749-B9CC-B73507D17478}"/>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9278E976-DF1C-7C47-9749-EB87D505A9F9}"/>
              </a:ext>
            </a:extLst>
          </p:cNvPr>
          <p:cNvSpPr>
            <a:spLocks noGrp="1"/>
          </p:cNvSpPr>
          <p:nvPr>
            <p:ph type="body" sz="quarter" idx="22" hasCustomPrompt="1"/>
          </p:nvPr>
        </p:nvSpPr>
        <p:spPr>
          <a:xfrm>
            <a:off x="396000" y="288003"/>
            <a:ext cx="9364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21" name="Text Placeholder 14">
            <a:extLst>
              <a:ext uri="{FF2B5EF4-FFF2-40B4-BE49-F238E27FC236}">
                <a16:creationId xmlns:a16="http://schemas.microsoft.com/office/drawing/2014/main" id="{70B7A23F-A429-2746-BA5B-68C29438E1E6}"/>
              </a:ext>
            </a:extLst>
          </p:cNvPr>
          <p:cNvSpPr>
            <a:spLocks noGrp="1"/>
          </p:cNvSpPr>
          <p:nvPr>
            <p:ph type="body" sz="quarter" idx="27" hasCustomPrompt="1"/>
          </p:nvPr>
        </p:nvSpPr>
        <p:spPr>
          <a:xfrm>
            <a:off x="396001" y="1584000"/>
            <a:ext cx="5044040"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84159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Chart Lef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396000" y="1584000"/>
            <a:ext cx="4025900" cy="4932000"/>
          </a:xfrm>
          <a:prstGeom prst="rect">
            <a:avLst/>
          </a:prstGeom>
        </p:spPr>
        <p:txBody>
          <a:bodyPr/>
          <a:lstStyle>
            <a:lvl1pPr>
              <a:defRPr/>
            </a:lvl1pPr>
          </a:lstStyle>
          <a:p>
            <a:r>
              <a:rPr lang="en-US"/>
              <a:t>Add a graphic or photo. Crop to fill the image box.</a:t>
            </a:r>
          </a:p>
        </p:txBody>
      </p:sp>
      <p:sp>
        <p:nvSpPr>
          <p:cNvPr id="29" name="object 22">
            <a:extLst>
              <a:ext uri="{FF2B5EF4-FFF2-40B4-BE49-F238E27FC236}">
                <a16:creationId xmlns:a16="http://schemas.microsoft.com/office/drawing/2014/main" id="{7A6FEF7E-CDE6-3742-B535-64C24A853BBB}"/>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31" name="Text Placeholder 24">
            <a:extLst>
              <a:ext uri="{FF2B5EF4-FFF2-40B4-BE49-F238E27FC236}">
                <a16:creationId xmlns:a16="http://schemas.microsoft.com/office/drawing/2014/main" id="{EC2AADB0-8D69-494A-B316-3CF8F8B23C4E}"/>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61B3EC50-8B69-FC44-B088-3C6C26D9FAD3}"/>
              </a:ext>
            </a:extLst>
          </p:cNvPr>
          <p:cNvSpPr>
            <a:spLocks noGrp="1"/>
          </p:cNvSpPr>
          <p:nvPr>
            <p:ph type="body" sz="quarter" idx="22" hasCustomPrompt="1"/>
          </p:nvPr>
        </p:nvSpPr>
        <p:spPr>
          <a:xfrm>
            <a:off x="396002" y="288003"/>
            <a:ext cx="9368835"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14" name="Text Placeholder 14">
            <a:extLst>
              <a:ext uri="{FF2B5EF4-FFF2-40B4-BE49-F238E27FC236}">
                <a16:creationId xmlns:a16="http://schemas.microsoft.com/office/drawing/2014/main" id="{EBD31999-FD2A-B445-B98D-7E4C2D89D1B7}"/>
              </a:ext>
            </a:extLst>
          </p:cNvPr>
          <p:cNvSpPr>
            <a:spLocks noGrp="1"/>
          </p:cNvSpPr>
          <p:nvPr>
            <p:ph type="body" sz="quarter" idx="24" hasCustomPrompt="1"/>
          </p:nvPr>
        </p:nvSpPr>
        <p:spPr>
          <a:xfrm>
            <a:off x="4719962" y="1584000"/>
            <a:ext cx="5044875"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139698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1" name="object 22">
            <a:extLst>
              <a:ext uri="{FF2B5EF4-FFF2-40B4-BE49-F238E27FC236}">
                <a16:creationId xmlns:a16="http://schemas.microsoft.com/office/drawing/2014/main" id="{8EDD51B8-5C0F-CD44-8074-CB00DD652EC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3" name="Text Placeholder 24">
            <a:extLst>
              <a:ext uri="{FF2B5EF4-FFF2-40B4-BE49-F238E27FC236}">
                <a16:creationId xmlns:a16="http://schemas.microsoft.com/office/drawing/2014/main" id="{2ACFA1BA-2375-D747-BFDF-33957C1155C1}"/>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EA768D3B-AADC-6642-A4FB-2E840EF77F2C}"/>
              </a:ext>
            </a:extLst>
          </p:cNvPr>
          <p:cNvSpPr>
            <a:spLocks noGrp="1"/>
          </p:cNvSpPr>
          <p:nvPr>
            <p:ph type="body" sz="quarter" idx="22" hasCustomPrompt="1"/>
          </p:nvPr>
        </p:nvSpPr>
        <p:spPr>
          <a:xfrm>
            <a:off x="756000" y="2600158"/>
            <a:ext cx="783026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20BAA51B-51F1-0949-9626-320616C6C3D9}"/>
              </a:ext>
            </a:extLst>
          </p:cNvPr>
          <p:cNvSpPr>
            <a:spLocks noGrp="1"/>
          </p:cNvSpPr>
          <p:nvPr>
            <p:ph type="body" sz="quarter" idx="23" hasCustomPrompt="1"/>
          </p:nvPr>
        </p:nvSpPr>
        <p:spPr>
          <a:xfrm>
            <a:off x="756002" y="3276601"/>
            <a:ext cx="7448825" cy="558089"/>
          </a:xfrm>
          <a:prstGeom prst="rect">
            <a:avLst/>
          </a:prstGeom>
        </p:spPr>
        <p:txBody>
          <a:bodyPr>
            <a:noAutofit/>
          </a:bodyPr>
          <a:lstStyle>
            <a:lvl1pPr>
              <a:defRPr sz="2600" b="0" i="0">
                <a:solidFill>
                  <a:schemeClr val="bg2"/>
                </a:solidFill>
                <a:latin typeface="Rockwell" panose="02060603020205020403" pitchFamily="18" charset="77"/>
              </a:defRPr>
            </a:lvl1pPr>
          </a:lstStyle>
          <a:p>
            <a:r>
              <a:rPr lang="en-US"/>
              <a:t>Subtitle, Rockwell 26pt </a:t>
            </a:r>
            <a:r>
              <a:rPr lang="en-US" err="1"/>
              <a:t>reg</a:t>
            </a:r>
            <a:r>
              <a:rPr lang="en-US"/>
              <a:t> burgundy</a:t>
            </a:r>
          </a:p>
        </p:txBody>
      </p:sp>
    </p:spTree>
    <p:extLst>
      <p:ext uri="{BB962C8B-B14F-4D97-AF65-F5344CB8AC3E}">
        <p14:creationId xmlns:p14="http://schemas.microsoft.com/office/powerpoint/2010/main" val="24243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8E77C-028E-C042-9F2E-BFEAA8931ECC}"/>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0CC88-69F6-1647-918E-3762BED5CF6E}"/>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E26C6-DB3C-8140-A494-B7ECC46E8D8E}"/>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80D2911-8193-0641-8082-49C303A4049C}"/>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F71749-A7CE-FD4D-A6C8-CEA0D15FEC83}"/>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7E3D2F9A-E874-774C-8ED7-C93871FE4A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8" r:id="rId2"/>
    <p:sldLayoutId id="2147483677" r:id="rId3"/>
    <p:sldLayoutId id="2147483676" r:id="rId4"/>
    <p:sldLayoutId id="2147483675" r:id="rId5"/>
    <p:sldLayoutId id="2147483662" r:id="rId6"/>
    <p:sldLayoutId id="2147483674" r:id="rId7"/>
    <p:sldLayoutId id="2147483673" r:id="rId8"/>
    <p:sldLayoutId id="2147483669" r:id="rId9"/>
    <p:sldLayoutId id="2147483670" r:id="rId10"/>
    <p:sldLayoutId id="2147483665" r:id="rId11"/>
  </p:sldLayoutIdLst>
  <p:hf sldNum="0" hdr="0" ftr="0" dt="0"/>
  <p:txStyles>
    <p:titleStyle>
      <a:lvl1pPr eaLnBrk="1" hangingPunct="1">
        <a:defRPr>
          <a:latin typeface="+mj-lt"/>
          <a:ea typeface="+mj-ea"/>
          <a:cs typeface="+mj-cs"/>
        </a:defRPr>
      </a:lvl1pPr>
    </p:titleStyle>
    <p:bodyStyle>
      <a:lvl1pPr marL="0" eaLnBrk="1" hangingPunct="1">
        <a:defRPr sz="2000">
          <a:latin typeface="+mn-lt"/>
          <a:ea typeface="+mn-ea"/>
          <a:cs typeface="+mn-cs"/>
        </a:defRPr>
      </a:lvl1pPr>
      <a:lvl2pPr marL="457191" eaLnBrk="1" hangingPunct="1">
        <a:defRPr sz="2000">
          <a:latin typeface="+mn-lt"/>
          <a:ea typeface="+mn-ea"/>
          <a:cs typeface="+mn-cs"/>
        </a:defRPr>
      </a:lvl2pPr>
      <a:lvl3pPr marL="914382" eaLnBrk="1" hangingPunct="1">
        <a:defRPr sz="2000">
          <a:latin typeface="+mn-lt"/>
          <a:ea typeface="+mn-ea"/>
          <a:cs typeface="+mn-cs"/>
        </a:defRPr>
      </a:lvl3pPr>
      <a:lvl4pPr marL="1371572" eaLnBrk="1" hangingPunct="1">
        <a:defRPr sz="2000">
          <a:latin typeface="+mn-lt"/>
          <a:ea typeface="+mn-ea"/>
          <a:cs typeface="+mn-cs"/>
        </a:defRPr>
      </a:lvl4pPr>
      <a:lvl5pPr marL="1828764" eaLnBrk="1" hangingPunct="1">
        <a:defRPr sz="2000">
          <a:latin typeface="+mn-lt"/>
          <a:ea typeface="+mn-ea"/>
          <a:cs typeface="+mn-cs"/>
        </a:defRPr>
      </a:lvl5pPr>
      <a:lvl6pPr marL="2285954" eaLnBrk="1" hangingPunct="1">
        <a:defRPr>
          <a:latin typeface="+mn-lt"/>
          <a:ea typeface="+mn-ea"/>
          <a:cs typeface="+mn-cs"/>
        </a:defRPr>
      </a:lvl6pPr>
      <a:lvl7pPr marL="2743146" eaLnBrk="1" hangingPunct="1">
        <a:defRPr>
          <a:latin typeface="+mn-lt"/>
          <a:ea typeface="+mn-ea"/>
          <a:cs typeface="+mn-cs"/>
        </a:defRPr>
      </a:lvl7pPr>
      <a:lvl8pPr marL="3200336" eaLnBrk="1" hangingPunct="1">
        <a:defRPr>
          <a:latin typeface="+mn-lt"/>
          <a:ea typeface="+mn-ea"/>
          <a:cs typeface="+mn-cs"/>
        </a:defRPr>
      </a:lvl8pPr>
      <a:lvl9pPr marL="3657527" eaLnBrk="1" hangingPunct="1">
        <a:defRPr>
          <a:latin typeface="+mn-lt"/>
          <a:ea typeface="+mn-ea"/>
          <a:cs typeface="+mn-cs"/>
        </a:defRPr>
      </a:lvl9pPr>
    </p:bodyStyle>
    <p:otherStyle>
      <a:lvl1pPr marL="0" eaLnBrk="1" hangingPunct="1">
        <a:defRPr>
          <a:latin typeface="+mn-lt"/>
          <a:ea typeface="+mn-ea"/>
          <a:cs typeface="+mn-cs"/>
        </a:defRPr>
      </a:lvl1pPr>
      <a:lvl2pPr marL="457191" eaLnBrk="1" hangingPunct="1">
        <a:defRPr>
          <a:latin typeface="+mn-lt"/>
          <a:ea typeface="+mn-ea"/>
          <a:cs typeface="+mn-cs"/>
        </a:defRPr>
      </a:lvl2pPr>
      <a:lvl3pPr marL="914382" eaLnBrk="1" hangingPunct="1">
        <a:defRPr>
          <a:latin typeface="+mn-lt"/>
          <a:ea typeface="+mn-ea"/>
          <a:cs typeface="+mn-cs"/>
        </a:defRPr>
      </a:lvl3pPr>
      <a:lvl4pPr marL="1371572" eaLnBrk="1" hangingPunct="1">
        <a:defRPr>
          <a:latin typeface="+mn-lt"/>
          <a:ea typeface="+mn-ea"/>
          <a:cs typeface="+mn-cs"/>
        </a:defRPr>
      </a:lvl4pPr>
      <a:lvl5pPr marL="1828764" eaLnBrk="1" hangingPunct="1">
        <a:defRPr>
          <a:latin typeface="+mn-lt"/>
          <a:ea typeface="+mn-ea"/>
          <a:cs typeface="+mn-cs"/>
        </a:defRPr>
      </a:lvl5pPr>
      <a:lvl6pPr marL="2285954" eaLnBrk="1" hangingPunct="1">
        <a:defRPr>
          <a:latin typeface="+mn-lt"/>
          <a:ea typeface="+mn-ea"/>
          <a:cs typeface="+mn-cs"/>
        </a:defRPr>
      </a:lvl6pPr>
      <a:lvl7pPr marL="2743146" eaLnBrk="1" hangingPunct="1">
        <a:defRPr>
          <a:latin typeface="+mn-lt"/>
          <a:ea typeface="+mn-ea"/>
          <a:cs typeface="+mn-cs"/>
        </a:defRPr>
      </a:lvl7pPr>
      <a:lvl8pPr marL="3200336" eaLnBrk="1" hangingPunct="1">
        <a:defRPr>
          <a:latin typeface="+mn-lt"/>
          <a:ea typeface="+mn-ea"/>
          <a:cs typeface="+mn-cs"/>
        </a:defRPr>
      </a:lvl8pPr>
      <a:lvl9pPr marL="3657527"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tnlcommunityfund.org.uk/funding/over10k" TargetMode="External"/><Relationship Id="rId4" Type="http://schemas.openxmlformats.org/officeDocument/2006/relationships/hyperlink" Target="https://www.tnlcommunityfund.org.uk/funding/under10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learning.nspcc.org.uk/safeguarding-child-protec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tnlcommunityfund.org.uk/media/Safeguarding-and-protecting-the-children-and-adults-at-risk-we-support.pdf?mtime=20191210124533&amp;focal=none" TargetMode="External"/><Relationship Id="rId4" Type="http://schemas.openxmlformats.org/officeDocument/2006/relationships/hyperlink" Target="https://knowhow.ncvo.org.uk/safeguard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nlcommunityfund.org.uk/funding/managing-your-grant/over-10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FFC6BC-1722-4F0F-A325-1FA20A326382}"/>
              </a:ext>
            </a:extLst>
          </p:cNvPr>
          <p:cNvSpPr txBox="1">
            <a:spLocks noGrp="1"/>
          </p:cNvSpPr>
          <p:nvPr>
            <p:ph type="body" idx="4294967295"/>
          </p:nvPr>
        </p:nvSpPr>
        <p:spPr>
          <a:xfrm>
            <a:off x="755998" y="931352"/>
            <a:ext cx="7772400" cy="685178"/>
          </a:xfrm>
        </p:spPr>
        <p:txBody>
          <a:bodyPr>
            <a:normAutofit/>
          </a:bodyPr>
          <a:lstStyle/>
          <a:p>
            <a:pPr lvl="0">
              <a:lnSpc>
                <a:spcPct val="90000"/>
              </a:lnSpc>
            </a:pPr>
            <a:r>
              <a:rPr lang="en-US" sz="3200" b="1" dirty="0">
                <a:solidFill>
                  <a:srgbClr val="FFFFFF"/>
                </a:solidFill>
                <a:latin typeface="Rockwell" pitchFamily="18"/>
              </a:rPr>
              <a:t>Strategic Review messaging</a:t>
            </a:r>
          </a:p>
        </p:txBody>
      </p:sp>
      <p:sp>
        <p:nvSpPr>
          <p:cNvPr id="4" name="Text Placeholder 3">
            <a:extLst>
              <a:ext uri="{FF2B5EF4-FFF2-40B4-BE49-F238E27FC236}">
                <a16:creationId xmlns:a16="http://schemas.microsoft.com/office/drawing/2014/main" id="{FDDA8868-412A-406F-9D65-57E222796564}"/>
              </a:ext>
            </a:extLst>
          </p:cNvPr>
          <p:cNvSpPr txBox="1">
            <a:spLocks noGrp="1"/>
          </p:cNvSpPr>
          <p:nvPr>
            <p:ph type="body" idx="4294967295"/>
          </p:nvPr>
        </p:nvSpPr>
        <p:spPr>
          <a:xfrm>
            <a:off x="755998" y="1725856"/>
            <a:ext cx="7516285" cy="4495803"/>
          </a:xfrm>
        </p:spPr>
        <p:txBody>
          <a:bodyPr>
            <a:normAutofit/>
          </a:bodyPr>
          <a:lstStyle/>
          <a:p>
            <a:pPr marL="571500" lvl="0" indent="-571500">
              <a:lnSpc>
                <a:spcPct val="125000"/>
              </a:lnSpc>
              <a:buSzPct val="100000"/>
              <a:buFont typeface="Arial" pitchFamily="34"/>
              <a:buChar char="•"/>
            </a:pPr>
            <a:r>
              <a:rPr lang="en-GB" sz="3200" dirty="0">
                <a:solidFill>
                  <a:srgbClr val="FFFFFF"/>
                </a:solidFill>
                <a:latin typeface="Trebuchet MS" pitchFamily="34"/>
              </a:rPr>
              <a:t>Please be aware the information on this presentation is accurate at the time of the workshop. </a:t>
            </a:r>
          </a:p>
          <a:p>
            <a:pPr marL="571500" lvl="0" indent="-571500">
              <a:lnSpc>
                <a:spcPct val="125000"/>
              </a:lnSpc>
              <a:buSzPct val="100000"/>
              <a:buFont typeface="Arial" pitchFamily="34"/>
              <a:buChar char="•"/>
            </a:pPr>
            <a:endParaRPr lang="en-GB" sz="3200" dirty="0">
              <a:solidFill>
                <a:srgbClr val="FFFFFF"/>
              </a:solidFill>
              <a:latin typeface="Trebuchet MS" pitchFamily="34"/>
            </a:endParaRPr>
          </a:p>
          <a:p>
            <a:pPr marL="571500" lvl="0" indent="-571500">
              <a:lnSpc>
                <a:spcPct val="125000"/>
              </a:lnSpc>
              <a:buSzPct val="100000"/>
              <a:buFont typeface="Arial" pitchFamily="34"/>
              <a:buChar char="•"/>
            </a:pPr>
            <a:r>
              <a:rPr lang="en-GB" sz="3200" dirty="0">
                <a:solidFill>
                  <a:srgbClr val="FFFFFF"/>
                </a:solidFill>
                <a:latin typeface="Trebuchet MS" pitchFamily="34"/>
              </a:rPr>
              <a:t>Make sure you keep updated with the website, as this will have the most current information on.</a:t>
            </a:r>
          </a:p>
          <a:p>
            <a:pPr lvl="0">
              <a:lnSpc>
                <a:spcPct val="125000"/>
              </a:lnSpc>
              <a:buSzPct val="100000"/>
            </a:pPr>
            <a:endParaRPr lang="en-US" sz="3200" dirty="0">
              <a:solidFill>
                <a:srgbClr val="FFFFFF"/>
              </a:solidFill>
              <a:latin typeface="Trebuchet MS" pitchFamily="34"/>
            </a:endParaRPr>
          </a:p>
        </p:txBody>
      </p:sp>
    </p:spTree>
    <p:extLst>
      <p:ext uri="{BB962C8B-B14F-4D97-AF65-F5344CB8AC3E}">
        <p14:creationId xmlns:p14="http://schemas.microsoft.com/office/powerpoint/2010/main" val="130575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FC8882-6D87-4BAC-8F56-8A07F9673A90}"/>
              </a:ext>
            </a:extLst>
          </p:cNvPr>
          <p:cNvSpPr>
            <a:spLocks noGrp="1"/>
          </p:cNvSpPr>
          <p:nvPr>
            <p:ph type="body" sz="quarter" idx="22"/>
          </p:nvPr>
        </p:nvSpPr>
        <p:spPr>
          <a:xfrm>
            <a:off x="584200" y="543066"/>
            <a:ext cx="9223513" cy="836179"/>
          </a:xfrm>
        </p:spPr>
        <p:txBody>
          <a:bodyPr vert="horz" lIns="91440" tIns="45720" rIns="91440" bIns="45720" rtlCol="0" anchor="t">
            <a:noAutofit/>
          </a:bodyPr>
          <a:lstStyle/>
          <a:p>
            <a:r>
              <a:rPr lang="en-GB" sz="3200">
                <a:latin typeface="Rockwell"/>
              </a:rPr>
              <a:t>Our priorities in response to the pandemic</a:t>
            </a:r>
            <a:endParaRPr lang="en-GB" sz="3200"/>
          </a:p>
        </p:txBody>
      </p:sp>
      <p:sp>
        <p:nvSpPr>
          <p:cNvPr id="8" name="Rectangle 7">
            <a:extLst>
              <a:ext uri="{FF2B5EF4-FFF2-40B4-BE49-F238E27FC236}">
                <a16:creationId xmlns:a16="http://schemas.microsoft.com/office/drawing/2014/main" id="{805138EE-1C90-4E0F-B23A-451B2B173AA0}"/>
              </a:ext>
            </a:extLst>
          </p:cNvPr>
          <p:cNvSpPr/>
          <p:nvPr/>
        </p:nvSpPr>
        <p:spPr>
          <a:xfrm>
            <a:off x="584200" y="1515652"/>
            <a:ext cx="9010374" cy="2302169"/>
          </a:xfrm>
          <a:prstGeom prst="rect">
            <a:avLst/>
          </a:prstGeom>
        </p:spPr>
        <p:txBody>
          <a:bodyPr wrap="square">
            <a:spAutoFit/>
          </a:bodyPr>
          <a:lstStyle/>
          <a:p>
            <a:pPr defTabSz="1097280"/>
            <a:r>
              <a:rPr lang="en-GB" sz="2000">
                <a:latin typeface="Trebuchet MS" panose="020B0603020202020204" pitchFamily="34" charset="0"/>
                <a:ea typeface="Calibri" panose="020F0502020204030204" pitchFamily="34" charset="0"/>
                <a:cs typeface="Times New Roman" panose="02020603050405020304" pitchFamily="18" charset="0"/>
              </a:rPr>
              <a:t>We'll continue to support people and </a:t>
            </a:r>
            <a:r>
              <a:rPr lang="en-GB" sz="2000">
                <a:latin typeface="Trebuchet MS" panose="020B0603020202020204" pitchFamily="34" charset="0"/>
              </a:rPr>
              <a:t>communities most adversely impacted by COVID-19</a:t>
            </a:r>
            <a:r>
              <a:rPr lang="en-GB" sz="2000">
                <a:latin typeface="Trebuchet MS" panose="020B0603020202020204" pitchFamily="34" charset="0"/>
                <a:ea typeface="Calibri" panose="020F0502020204030204" pitchFamily="34" charset="0"/>
                <a:cs typeface="Times New Roman" panose="02020603050405020304" pitchFamily="18" charset="0"/>
              </a:rPr>
              <a:t>. </a:t>
            </a:r>
          </a:p>
          <a:p>
            <a:pPr lvl="2" defTabSz="1097280"/>
            <a:endParaRPr lang="en-GB" sz="2000">
              <a:latin typeface="Trebuchet MS" panose="020B0603020202020204" pitchFamily="34" charset="0"/>
              <a:ea typeface="Calibri" panose="020F0502020204030204" pitchFamily="34" charset="0"/>
              <a:cs typeface="Times New Roman" panose="02020603050405020304" pitchFamily="18" charset="0"/>
            </a:endParaRPr>
          </a:p>
          <a:p>
            <a:pPr defTabSz="1097280"/>
            <a:r>
              <a:rPr lang="en-GB" sz="2000">
                <a:latin typeface="Trebuchet MS" panose="020B0603020202020204" pitchFamily="34" charset="0"/>
                <a:ea typeface="Calibri" panose="020F0502020204030204" pitchFamily="34" charset="0"/>
                <a:cs typeface="Times New Roman" panose="02020603050405020304" pitchFamily="18" charset="0"/>
              </a:rPr>
              <a:t>We want to d</a:t>
            </a:r>
            <a:r>
              <a:rPr lang="en-GB" sz="2000">
                <a:latin typeface="Trebuchet MS" panose="020B0603020202020204" pitchFamily="34" charset="0"/>
              </a:rPr>
              <a:t>o more than support organisations to survive; we want to support communities to thrive and grow.</a:t>
            </a:r>
          </a:p>
          <a:p>
            <a:pPr defTabSz="1097280"/>
            <a:endParaRPr lang="en-GB" sz="2200">
              <a:solidFill>
                <a:srgbClr val="000000"/>
              </a:solidFill>
              <a:latin typeface="Trebuchet MS" panose="020B0603020202020204" pitchFamily="34" charset="0"/>
            </a:endParaRPr>
          </a:p>
          <a:p>
            <a:pPr defTabSz="1097280"/>
            <a:endParaRPr lang="en-GB" sz="2160">
              <a:solidFill>
                <a:srgbClr val="000000"/>
              </a:solidFill>
              <a:latin typeface="Calibri"/>
            </a:endParaRPr>
          </a:p>
        </p:txBody>
      </p:sp>
      <p:pic>
        <p:nvPicPr>
          <p:cNvPr id="2050" name="Picture 2">
            <a:extLst>
              <a:ext uri="{FF2B5EF4-FFF2-40B4-BE49-F238E27FC236}">
                <a16:creationId xmlns:a16="http://schemas.microsoft.com/office/drawing/2014/main" id="{B39A5A5E-2E38-4925-A760-4ED5D5EEB0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126" y="3681415"/>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8F7F3E7-3157-40A4-ACD8-BD76EDD463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2433" y="3707455"/>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6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02AD0-9000-4E93-A276-F7BABE5BD4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258" y="841878"/>
            <a:ext cx="3754997" cy="4631270"/>
          </a:xfrm>
          <a:prstGeom prst="rect">
            <a:avLst/>
          </a:prstGeom>
          <a:noFill/>
          <a:ln w="38100">
            <a:solidFill>
              <a:srgbClr val="E6007E"/>
            </a:solidFill>
          </a:ln>
        </p:spPr>
      </p:pic>
      <p:sp>
        <p:nvSpPr>
          <p:cNvPr id="7" name="Text Placeholder 6">
            <a:extLst>
              <a:ext uri="{FF2B5EF4-FFF2-40B4-BE49-F238E27FC236}">
                <a16:creationId xmlns:a16="http://schemas.microsoft.com/office/drawing/2014/main" id="{F76484D0-77B4-43DC-9905-23335FC1580E}"/>
              </a:ext>
            </a:extLst>
          </p:cNvPr>
          <p:cNvSpPr>
            <a:spLocks noGrp="1"/>
          </p:cNvSpPr>
          <p:nvPr>
            <p:ph type="body" sz="quarter" idx="22"/>
          </p:nvPr>
        </p:nvSpPr>
        <p:spPr>
          <a:xfrm>
            <a:off x="557745" y="787916"/>
            <a:ext cx="9364520" cy="685177"/>
          </a:xfrm>
        </p:spPr>
        <p:txBody>
          <a:bodyPr>
            <a:normAutofit/>
          </a:bodyPr>
          <a:lstStyle/>
          <a:p>
            <a:pPr>
              <a:lnSpc>
                <a:spcPct val="90000"/>
              </a:lnSpc>
              <a:spcAft>
                <a:spcPts val="600"/>
              </a:spcAft>
            </a:pPr>
            <a:r>
              <a:rPr lang="en-GB" sz="3200"/>
              <a:t>Our funding offer </a:t>
            </a:r>
          </a:p>
        </p:txBody>
      </p:sp>
      <p:sp>
        <p:nvSpPr>
          <p:cNvPr id="9" name="Text Placeholder 3">
            <a:extLst>
              <a:ext uri="{FF2B5EF4-FFF2-40B4-BE49-F238E27FC236}">
                <a16:creationId xmlns:a16="http://schemas.microsoft.com/office/drawing/2014/main" id="{572BF56C-84D6-47C0-80B5-184EEA84D46F}"/>
              </a:ext>
            </a:extLst>
          </p:cNvPr>
          <p:cNvSpPr>
            <a:spLocks noGrp="1"/>
          </p:cNvSpPr>
          <p:nvPr>
            <p:ph type="body" sz="quarter" idx="27"/>
          </p:nvPr>
        </p:nvSpPr>
        <p:spPr>
          <a:xfrm>
            <a:off x="557745" y="1557495"/>
            <a:ext cx="5044040" cy="4932000"/>
          </a:xfrm>
        </p:spPr>
        <p:txBody>
          <a:bodyPr>
            <a:normAutofit/>
          </a:bodyPr>
          <a:lstStyle/>
          <a:p>
            <a:pPr lvl="0">
              <a:spcAft>
                <a:spcPts val="600"/>
              </a:spcAft>
            </a:pPr>
            <a:r>
              <a:rPr lang="en-GB"/>
              <a:t>Have a look at our website for </a:t>
            </a:r>
          </a:p>
          <a:p>
            <a:pPr lvl="0">
              <a:spcAft>
                <a:spcPts val="600"/>
              </a:spcAft>
            </a:pPr>
            <a:r>
              <a:rPr lang="en-GB" b="1">
                <a:hlinkClick r:id="rId4"/>
              </a:rPr>
              <a:t>National Lottery Awards for All</a:t>
            </a:r>
            <a:endParaRPr lang="en-GB"/>
          </a:p>
          <a:p>
            <a:pPr lvl="0">
              <a:spcAft>
                <a:spcPts val="600"/>
              </a:spcAft>
            </a:pPr>
            <a:r>
              <a:rPr lang="en-GB" b="1">
                <a:hlinkClick r:id="rId5"/>
              </a:rPr>
              <a:t>Reaching Communities &amp; Partnerships</a:t>
            </a:r>
            <a:endParaRPr lang="en-GB" b="1"/>
          </a:p>
          <a:p>
            <a:pPr lvl="0">
              <a:spcAft>
                <a:spcPts val="600"/>
              </a:spcAft>
            </a:pPr>
            <a:endParaRPr lang="en-GB" b="1"/>
          </a:p>
          <a:p>
            <a:pPr lvl="0">
              <a:spcAft>
                <a:spcPts val="600"/>
              </a:spcAft>
            </a:pPr>
            <a:r>
              <a:rPr lang="en-GB"/>
              <a:t>All applications should go through </a:t>
            </a:r>
          </a:p>
          <a:p>
            <a:pPr lvl="0">
              <a:spcAft>
                <a:spcPts val="600"/>
              </a:spcAft>
            </a:pPr>
            <a:r>
              <a:rPr lang="en-GB"/>
              <a:t>the website unless you have specific </a:t>
            </a:r>
          </a:p>
          <a:p>
            <a:pPr lvl="0">
              <a:spcAft>
                <a:spcPts val="600"/>
              </a:spcAft>
            </a:pPr>
            <a:r>
              <a:rPr lang="en-GB"/>
              <a:t>communication requirements. </a:t>
            </a:r>
          </a:p>
          <a:p>
            <a:pPr marL="0" indent="0">
              <a:spcAft>
                <a:spcPts val="600"/>
              </a:spcAft>
            </a:pPr>
            <a:endParaRPr lang="en-GB" b="1"/>
          </a:p>
          <a:p>
            <a:pPr marL="0" indent="0">
              <a:spcAft>
                <a:spcPts val="600"/>
              </a:spcAft>
            </a:pPr>
            <a:endParaRPr lang="en-GB"/>
          </a:p>
          <a:p>
            <a:pPr marL="0" indent="0">
              <a:spcAft>
                <a:spcPts val="600"/>
              </a:spcAft>
            </a:pPr>
            <a:endParaRPr lang="en-GB"/>
          </a:p>
          <a:p>
            <a:pPr>
              <a:spcAft>
                <a:spcPts val="600"/>
              </a:spcAft>
            </a:pPr>
            <a:endParaRPr lang="en-GB"/>
          </a:p>
        </p:txBody>
      </p:sp>
    </p:spTree>
    <p:extLst>
      <p:ext uri="{BB962C8B-B14F-4D97-AF65-F5344CB8AC3E}">
        <p14:creationId xmlns:p14="http://schemas.microsoft.com/office/powerpoint/2010/main" val="80880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A0478C-E230-4CDD-A62A-057146823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3997" y="4138856"/>
            <a:ext cx="2755848" cy="1897143"/>
          </a:xfrm>
          <a:prstGeom prst="rect">
            <a:avLst/>
          </a:prstGeom>
          <a:noFill/>
          <a:ln w="38100">
            <a:solidFill>
              <a:srgbClr val="E6007E"/>
            </a:solidFill>
          </a:ln>
        </p:spPr>
      </p:pic>
      <p:pic>
        <p:nvPicPr>
          <p:cNvPr id="8" name="Content Placeholder 7" descr="A picture containing person, older&#10;&#10;Description automatically generated">
            <a:extLst>
              <a:ext uri="{FF2B5EF4-FFF2-40B4-BE49-F238E27FC236}">
                <a16:creationId xmlns:a16="http://schemas.microsoft.com/office/drawing/2014/main" id="{BCAC8941-3D1E-44FD-BF5F-11D778033695}"/>
              </a:ext>
            </a:extLst>
          </p:cNvPr>
          <p:cNvPicPr>
            <a:picLocks noGrp="1" noChangeAspect="1"/>
          </p:cNvPicPr>
          <p:nvPr>
            <p:ph sz="quarter" idx="17"/>
          </p:nvPr>
        </p:nvPicPr>
        <p:blipFill>
          <a:blip r:embed="rId4" cstate="screen">
            <a:extLst>
              <a:ext uri="{28A0092B-C50C-407E-A947-70E740481C1C}">
                <a14:useLocalDpi xmlns:a14="http://schemas.microsoft.com/office/drawing/2010/main"/>
              </a:ext>
            </a:extLst>
          </a:blip>
          <a:stretch>
            <a:fillRect/>
          </a:stretch>
        </p:blipFill>
        <p:spPr>
          <a:xfrm>
            <a:off x="3657142" y="4138856"/>
            <a:ext cx="2845715" cy="1897143"/>
          </a:xfrm>
          <a:ln w="38100">
            <a:solidFill>
              <a:srgbClr val="E6007E"/>
            </a:solidFill>
          </a:ln>
        </p:spPr>
      </p:pic>
      <p:pic>
        <p:nvPicPr>
          <p:cNvPr id="16" name="Content Placeholder 15">
            <a:extLst>
              <a:ext uri="{FF2B5EF4-FFF2-40B4-BE49-F238E27FC236}">
                <a16:creationId xmlns:a16="http://schemas.microsoft.com/office/drawing/2014/main" id="{8D0D0130-C960-49BF-87D5-00AB1B0FC9FC}"/>
              </a:ext>
            </a:extLst>
          </p:cNvPr>
          <p:cNvPicPr>
            <a:picLocks noGrp="1" noChangeAspect="1"/>
          </p:cNvPicPr>
          <p:nvPr>
            <p:ph sz="quarter" idx="18"/>
          </p:nvPr>
        </p:nvPicPr>
        <p:blipFill>
          <a:blip r:embed="rId5" cstate="screen">
            <a:extLst>
              <a:ext uri="{28A0092B-C50C-407E-A947-70E740481C1C}">
                <a14:useLocalDpi xmlns:a14="http://schemas.microsoft.com/office/drawing/2010/main"/>
              </a:ext>
            </a:extLst>
          </a:blip>
          <a:stretch>
            <a:fillRect/>
          </a:stretch>
        </p:blipFill>
        <p:spPr>
          <a:xfrm>
            <a:off x="584200" y="4138856"/>
            <a:ext cx="2591805" cy="1897144"/>
          </a:xfrm>
          <a:ln w="38100">
            <a:solidFill>
              <a:srgbClr val="E6007E"/>
            </a:solidFill>
          </a:ln>
        </p:spPr>
      </p:pic>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6293" y="761410"/>
            <a:ext cx="6865898" cy="685177"/>
          </a:xfrm>
        </p:spPr>
        <p:txBody>
          <a:bodyPr>
            <a:noAutofit/>
          </a:bodyPr>
          <a:lstStyle/>
          <a:p>
            <a:pPr>
              <a:lnSpc>
                <a:spcPct val="90000"/>
              </a:lnSpc>
              <a:spcAft>
                <a:spcPts val="600"/>
              </a:spcAft>
            </a:pPr>
            <a:r>
              <a:rPr lang="en-US" sz="3200"/>
              <a:t>National Lottery Awards for All</a:t>
            </a:r>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396002" y="1584000"/>
            <a:ext cx="9456452" cy="4932000"/>
          </a:xfrm>
        </p:spPr>
        <p:txBody>
          <a:bodyPr vert="horz" lIns="91440" tIns="45720" rIns="91440" bIns="45720" rtlCol="0" anchor="t">
            <a:normAutofit/>
          </a:bodyPr>
          <a:lstStyle/>
          <a:p>
            <a:pPr marL="342900" indent="-342900">
              <a:spcAft>
                <a:spcPts val="600"/>
              </a:spcAft>
              <a:buFont typeface="Arial" panose="020B0604020202020204" pitchFamily="34" charset="0"/>
              <a:buChar char="•"/>
            </a:pPr>
            <a:r>
              <a:rPr lang="en-GB" dirty="0"/>
              <a:t>Grants from £300 up to £10,000 for one year</a:t>
            </a:r>
          </a:p>
          <a:p>
            <a:pPr marL="342900" indent="-342900">
              <a:spcAft>
                <a:spcPts val="600"/>
              </a:spcAft>
              <a:buFont typeface="Arial" panose="020B0604020202020204" pitchFamily="34" charset="0"/>
              <a:buChar char="•"/>
            </a:pPr>
            <a:r>
              <a:rPr lang="en-GB" dirty="0"/>
              <a:t>Can apply at any time </a:t>
            </a:r>
          </a:p>
          <a:p>
            <a:pPr marL="342900" indent="-342900">
              <a:spcAft>
                <a:spcPts val="600"/>
              </a:spcAft>
              <a:buFont typeface="Arial" panose="020B0604020202020204" pitchFamily="34" charset="0"/>
              <a:buChar char="•"/>
            </a:pPr>
            <a:r>
              <a:rPr lang="en-GB" dirty="0"/>
              <a:t>Only one award in any 12 months, unless you want funding for Jubilee activity </a:t>
            </a:r>
          </a:p>
          <a:p>
            <a:pPr marL="342900" indent="-342900">
              <a:spcAft>
                <a:spcPts val="600"/>
              </a:spcAft>
              <a:buFont typeface="Arial" panose="020B0604020202020204" pitchFamily="34" charset="0"/>
              <a:buChar char="•"/>
            </a:pPr>
            <a:r>
              <a:rPr lang="en-GB" dirty="0">
                <a:latin typeface="Trebuchet MS"/>
              </a:rPr>
              <a:t>Applications are on-line using a response to 3 questions</a:t>
            </a:r>
          </a:p>
          <a:p>
            <a:pPr marL="342900" indent="-342900">
              <a:spcAft>
                <a:spcPts val="600"/>
              </a:spcAft>
              <a:buFont typeface="Arial" panose="020B0604020202020204" pitchFamily="34" charset="0"/>
              <a:buChar char="•"/>
            </a:pPr>
            <a:r>
              <a:rPr lang="en-GB" dirty="0"/>
              <a:t>Decisions typically within 12 weeks</a:t>
            </a:r>
          </a:p>
          <a:p>
            <a:pPr>
              <a:spcAft>
                <a:spcPts val="600"/>
              </a:spcAft>
            </a:pPr>
            <a:endParaRPr lang="en-GB" dirty="0"/>
          </a:p>
        </p:txBody>
      </p:sp>
    </p:spTree>
    <p:extLst>
      <p:ext uri="{BB962C8B-B14F-4D97-AF65-F5344CB8AC3E}">
        <p14:creationId xmlns:p14="http://schemas.microsoft.com/office/powerpoint/2010/main" val="512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4D9D0F6-2F27-4FC3-B62B-286848BA0C39}"/>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r="-2"/>
          <a:stretch/>
        </p:blipFill>
        <p:spPr>
          <a:xfrm>
            <a:off x="396000" y="1584000"/>
            <a:ext cx="4025900" cy="4932000"/>
          </a:xfrm>
          <a:noFill/>
          <a:ln w="38100">
            <a:solidFill>
              <a:srgbClr val="E6007E"/>
            </a:solidFill>
          </a:ln>
        </p:spPr>
      </p:pic>
      <p:sp>
        <p:nvSpPr>
          <p:cNvPr id="15" name="Text Placeholder 2">
            <a:extLst>
              <a:ext uri="{FF2B5EF4-FFF2-40B4-BE49-F238E27FC236}">
                <a16:creationId xmlns:a16="http://schemas.microsoft.com/office/drawing/2014/main" id="{84B58851-44A0-4DF0-B26E-D65DF720CE90}"/>
              </a:ext>
            </a:extLst>
          </p:cNvPr>
          <p:cNvSpPr>
            <a:spLocks noGrp="1"/>
          </p:cNvSpPr>
          <p:nvPr>
            <p:ph type="body" sz="quarter" idx="19"/>
          </p:nvPr>
        </p:nvSpPr>
        <p:spPr>
          <a:xfrm>
            <a:off x="584200" y="7125496"/>
            <a:ext cx="7239000" cy="265906"/>
          </a:xfrm>
        </p:spPr>
        <p:txBody>
          <a:bodyPr>
            <a:normAutofit lnSpcReduction="10000"/>
          </a:bodyPr>
          <a:lstStyle/>
          <a:p>
            <a:endParaRPr lang="en-US"/>
          </a:p>
        </p:txBody>
      </p:sp>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5166" y="505654"/>
            <a:ext cx="9368835" cy="685177"/>
          </a:xfrm>
        </p:spPr>
        <p:txBody>
          <a:bodyPr>
            <a:normAutofit/>
          </a:bodyPr>
          <a:lstStyle/>
          <a:p>
            <a:pPr>
              <a:lnSpc>
                <a:spcPct val="90000"/>
              </a:lnSpc>
              <a:spcAft>
                <a:spcPts val="600"/>
              </a:spcAft>
            </a:pPr>
            <a:r>
              <a:rPr lang="en-US" sz="3700"/>
              <a:t>Reaching Communities &amp; Partnerships</a:t>
            </a:r>
          </a:p>
          <a:p>
            <a:pPr>
              <a:lnSpc>
                <a:spcPct val="90000"/>
              </a:lnSpc>
              <a:spcAft>
                <a:spcPts val="600"/>
              </a:spcAft>
            </a:pPr>
            <a:endParaRPr lang="en-US" sz="3700"/>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4719963" y="1457739"/>
            <a:ext cx="5044038" cy="5058261"/>
          </a:xfrm>
        </p:spPr>
        <p:txBody>
          <a:bodyPr>
            <a:normAutofit fontScale="92500" lnSpcReduction="10000"/>
          </a:bodyPr>
          <a:lstStyle/>
          <a:p>
            <a:pPr marL="342900" indent="-342900">
              <a:lnSpc>
                <a:spcPct val="115000"/>
              </a:lnSpc>
              <a:spcAft>
                <a:spcPts val="600"/>
              </a:spcAft>
              <a:buClr>
                <a:schemeClr val="accent1"/>
              </a:buClr>
              <a:buFont typeface="Arial" panose="020B0604020202020204" pitchFamily="34" charset="0"/>
              <a:buChar char="•"/>
            </a:pPr>
            <a:r>
              <a:rPr lang="en-GB" dirty="0"/>
              <a:t>We can fund individual organisations or partnerships</a:t>
            </a:r>
          </a:p>
          <a:p>
            <a:pPr marL="342900" indent="-342900">
              <a:lnSpc>
                <a:spcPct val="115000"/>
              </a:lnSpc>
              <a:spcAft>
                <a:spcPts val="600"/>
              </a:spcAft>
              <a:buClr>
                <a:schemeClr val="accent1"/>
              </a:buClr>
              <a:buFont typeface="Arial" panose="020B0604020202020204" pitchFamily="34" charset="0"/>
              <a:buChar char="•"/>
            </a:pPr>
            <a:r>
              <a:rPr lang="en-GB" dirty="0"/>
              <a:t>Grants from £10,001 or more, running for up to 5 years</a:t>
            </a:r>
          </a:p>
          <a:p>
            <a:pPr marL="342900" indent="-342900">
              <a:lnSpc>
                <a:spcPct val="115000"/>
              </a:lnSpc>
              <a:spcAft>
                <a:spcPts val="600"/>
              </a:spcAft>
              <a:buFont typeface="Arial" panose="020B0604020202020204" pitchFamily="34" charset="0"/>
              <a:buChar char="•"/>
            </a:pPr>
            <a:r>
              <a:rPr lang="en-GB" dirty="0"/>
              <a:t>Can apply at any time </a:t>
            </a:r>
          </a:p>
          <a:p>
            <a:pPr marL="342900" indent="-342900">
              <a:lnSpc>
                <a:spcPct val="115000"/>
              </a:lnSpc>
              <a:spcAft>
                <a:spcPts val="600"/>
              </a:spcAft>
              <a:buFont typeface="Arial" panose="020B0604020202020204" pitchFamily="34" charset="0"/>
              <a:buChar char="•"/>
            </a:pPr>
            <a:r>
              <a:rPr lang="en-GB" dirty="0"/>
              <a:t>Applications are on-line with other formats available  </a:t>
            </a:r>
          </a:p>
          <a:p>
            <a:pPr marL="342900" indent="-342900">
              <a:lnSpc>
                <a:spcPct val="115000"/>
              </a:lnSpc>
              <a:spcAft>
                <a:spcPts val="600"/>
              </a:spcAft>
              <a:buFont typeface="Arial" panose="020B0604020202020204" pitchFamily="34" charset="0"/>
              <a:buChar char="•"/>
            </a:pPr>
            <a:endParaRPr lang="en-GB" dirty="0"/>
          </a:p>
          <a:p>
            <a:pPr>
              <a:lnSpc>
                <a:spcPct val="115000"/>
              </a:lnSpc>
              <a:spcAft>
                <a:spcPts val="600"/>
              </a:spcAft>
              <a:buClr>
                <a:schemeClr val="accent1"/>
              </a:buClr>
            </a:pPr>
            <a:r>
              <a:rPr lang="en-GB" dirty="0"/>
              <a:t>Will fund:</a:t>
            </a:r>
          </a:p>
          <a:p>
            <a:pPr marL="457200" indent="-457200" rtl="0" fontAlgn="base">
              <a:lnSpc>
                <a:spcPct val="115000"/>
              </a:lnSpc>
              <a:spcAft>
                <a:spcPts val="600"/>
              </a:spcAft>
              <a:buFont typeface="+mj-lt"/>
              <a:buAutoNum type="arabicPeriod"/>
            </a:pPr>
            <a:r>
              <a:rPr lang="en-GB" dirty="0"/>
              <a:t>Direct costs / project related costs </a:t>
            </a:r>
          </a:p>
          <a:p>
            <a:pPr marL="457200" indent="-457200" rtl="0" fontAlgn="base">
              <a:lnSpc>
                <a:spcPct val="115000"/>
              </a:lnSpc>
              <a:spcAft>
                <a:spcPts val="600"/>
              </a:spcAft>
              <a:buFont typeface="+mj-lt"/>
              <a:buAutoNum type="arabicPeriod"/>
            </a:pPr>
            <a:r>
              <a:rPr lang="en-GB" dirty="0"/>
              <a:t>Organisational development</a:t>
            </a:r>
          </a:p>
          <a:p>
            <a:pPr marL="457200" indent="-457200" rtl="0" fontAlgn="base">
              <a:lnSpc>
                <a:spcPct val="115000"/>
              </a:lnSpc>
              <a:spcAft>
                <a:spcPts val="600"/>
              </a:spcAft>
              <a:buFont typeface="+mj-lt"/>
              <a:buAutoNum type="arabicPeriod"/>
            </a:pPr>
            <a:r>
              <a:rPr lang="en-GB" dirty="0"/>
              <a:t>Core / fixed costs</a:t>
            </a:r>
          </a:p>
          <a:p>
            <a:pPr marL="457200" indent="-457200" rtl="0" fontAlgn="base">
              <a:lnSpc>
                <a:spcPct val="115000"/>
              </a:lnSpc>
              <a:spcAft>
                <a:spcPts val="600"/>
              </a:spcAft>
              <a:buFont typeface="+mj-lt"/>
              <a:buAutoNum type="arabicPeriod"/>
            </a:pPr>
            <a:r>
              <a:rPr lang="en-GB" dirty="0"/>
              <a:t>Capital costs</a:t>
            </a:r>
          </a:p>
          <a:p>
            <a:pPr>
              <a:lnSpc>
                <a:spcPct val="115000"/>
              </a:lnSpc>
              <a:spcAft>
                <a:spcPts val="600"/>
              </a:spcAft>
              <a:buClr>
                <a:schemeClr val="accent1"/>
              </a:buClr>
            </a:pPr>
            <a:endParaRPr lang="en-GB" sz="1700" dirty="0"/>
          </a:p>
        </p:txBody>
      </p:sp>
    </p:spTree>
    <p:extLst>
      <p:ext uri="{BB962C8B-B14F-4D97-AF65-F5344CB8AC3E}">
        <p14:creationId xmlns:p14="http://schemas.microsoft.com/office/powerpoint/2010/main" val="229770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4D9D0F6-2F27-4FC3-B62B-286848BA0C39}"/>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r="-2"/>
          <a:stretch/>
        </p:blipFill>
        <p:spPr>
          <a:xfrm>
            <a:off x="396000" y="1584000"/>
            <a:ext cx="2657101" cy="3255128"/>
          </a:xfrm>
          <a:noFill/>
          <a:ln w="38100">
            <a:solidFill>
              <a:srgbClr val="E6007E"/>
            </a:solidFill>
          </a:ln>
        </p:spPr>
      </p:pic>
      <p:sp>
        <p:nvSpPr>
          <p:cNvPr id="15" name="Text Placeholder 2">
            <a:extLst>
              <a:ext uri="{FF2B5EF4-FFF2-40B4-BE49-F238E27FC236}">
                <a16:creationId xmlns:a16="http://schemas.microsoft.com/office/drawing/2014/main" id="{84B58851-44A0-4DF0-B26E-D65DF720CE90}"/>
              </a:ext>
            </a:extLst>
          </p:cNvPr>
          <p:cNvSpPr>
            <a:spLocks noGrp="1"/>
          </p:cNvSpPr>
          <p:nvPr>
            <p:ph type="body" sz="quarter" idx="19"/>
          </p:nvPr>
        </p:nvSpPr>
        <p:spPr>
          <a:xfrm>
            <a:off x="584200" y="7125496"/>
            <a:ext cx="7239000" cy="265906"/>
          </a:xfrm>
        </p:spPr>
        <p:txBody>
          <a:bodyPr>
            <a:normAutofit lnSpcReduction="10000"/>
          </a:bodyPr>
          <a:lstStyle/>
          <a:p>
            <a:endParaRPr lang="en-US"/>
          </a:p>
        </p:txBody>
      </p:sp>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5166" y="505654"/>
            <a:ext cx="9368835" cy="685177"/>
          </a:xfrm>
        </p:spPr>
        <p:txBody>
          <a:bodyPr>
            <a:normAutofit/>
          </a:bodyPr>
          <a:lstStyle/>
          <a:p>
            <a:pPr>
              <a:lnSpc>
                <a:spcPct val="90000"/>
              </a:lnSpc>
              <a:spcAft>
                <a:spcPts val="600"/>
              </a:spcAft>
            </a:pPr>
            <a:r>
              <a:rPr lang="en-US" sz="3700" dirty="0"/>
              <a:t>Partnerships</a:t>
            </a:r>
          </a:p>
          <a:p>
            <a:pPr>
              <a:lnSpc>
                <a:spcPct val="90000"/>
              </a:lnSpc>
              <a:spcAft>
                <a:spcPts val="600"/>
              </a:spcAft>
            </a:pPr>
            <a:endParaRPr lang="en-US" sz="3700" dirty="0"/>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3298003" y="2238575"/>
            <a:ext cx="6465997" cy="2600553"/>
          </a:xfrm>
        </p:spPr>
        <p:txBody>
          <a:bodyPr>
            <a:normAutofit/>
          </a:bodyPr>
          <a:lstStyle/>
          <a:p>
            <a:pPr marL="342900" indent="-342900">
              <a:lnSpc>
                <a:spcPct val="115000"/>
              </a:lnSpc>
              <a:spcAft>
                <a:spcPts val="600"/>
              </a:spcAft>
              <a:buFont typeface="Arial" panose="020B0604020202020204" pitchFamily="34" charset="0"/>
              <a:buChar char="•"/>
            </a:pPr>
            <a:r>
              <a:rPr lang="en-GB" dirty="0"/>
              <a:t>Make sure partnership is genuine. </a:t>
            </a:r>
          </a:p>
          <a:p>
            <a:pPr marL="342900" indent="-342900">
              <a:lnSpc>
                <a:spcPct val="115000"/>
              </a:lnSpc>
              <a:spcAft>
                <a:spcPts val="600"/>
              </a:spcAft>
              <a:buFont typeface="Arial" panose="020B0604020202020204" pitchFamily="34" charset="0"/>
              <a:buChar char="•"/>
            </a:pPr>
            <a:r>
              <a:rPr lang="en-GB" dirty="0"/>
              <a:t>Bound by formal partnership agreement for lifetime of the grant</a:t>
            </a:r>
          </a:p>
          <a:p>
            <a:pPr marL="342900" indent="-342900">
              <a:lnSpc>
                <a:spcPct val="115000"/>
              </a:lnSpc>
              <a:spcAft>
                <a:spcPts val="600"/>
              </a:spcAft>
              <a:buFont typeface="Arial" panose="020B0604020202020204" pitchFamily="34" charset="0"/>
              <a:buChar char="•"/>
            </a:pPr>
            <a:r>
              <a:rPr lang="en-GB" dirty="0"/>
              <a:t>Lead organisation who will hold the grant or separate grants to each partner</a:t>
            </a:r>
          </a:p>
          <a:p>
            <a:pPr>
              <a:lnSpc>
                <a:spcPct val="115000"/>
              </a:lnSpc>
              <a:spcAft>
                <a:spcPts val="600"/>
              </a:spcAft>
              <a:buClr>
                <a:schemeClr val="accent1"/>
              </a:buClr>
            </a:pPr>
            <a:endParaRPr lang="en-GB" sz="1700" dirty="0"/>
          </a:p>
        </p:txBody>
      </p:sp>
    </p:spTree>
    <p:extLst>
      <p:ext uri="{BB962C8B-B14F-4D97-AF65-F5344CB8AC3E}">
        <p14:creationId xmlns:p14="http://schemas.microsoft.com/office/powerpoint/2010/main" val="14962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3707CE-6C75-46F2-9C11-35D0A91D1E1D}"/>
              </a:ext>
            </a:extLst>
          </p:cNvPr>
          <p:cNvSpPr>
            <a:spLocks noGrp="1"/>
          </p:cNvSpPr>
          <p:nvPr>
            <p:ph type="body" sz="quarter" idx="22"/>
          </p:nvPr>
        </p:nvSpPr>
        <p:spPr>
          <a:xfrm>
            <a:off x="209826" y="410584"/>
            <a:ext cx="9740348" cy="649589"/>
          </a:xfrm>
        </p:spPr>
        <p:txBody>
          <a:bodyPr>
            <a:noAutofit/>
          </a:bodyPr>
          <a:lstStyle/>
          <a:p>
            <a:r>
              <a:rPr lang="en-US" sz="2500"/>
              <a:t>Reaching Communities &amp; Partnerships </a:t>
            </a:r>
            <a:r>
              <a:rPr lang="en-GB" sz="2500"/>
              <a:t>Application Process </a:t>
            </a:r>
          </a:p>
        </p:txBody>
      </p:sp>
      <p:graphicFrame>
        <p:nvGraphicFramePr>
          <p:cNvPr id="6" name="Diagram 5">
            <a:extLst>
              <a:ext uri="{FF2B5EF4-FFF2-40B4-BE49-F238E27FC236}">
                <a16:creationId xmlns:a16="http://schemas.microsoft.com/office/drawing/2014/main" id="{CB9F5ACF-E66C-4EBA-917E-C4CA5C1A07E9}"/>
              </a:ext>
            </a:extLst>
          </p:cNvPr>
          <p:cNvGraphicFramePr/>
          <p:nvPr>
            <p:extLst>
              <p:ext uri="{D42A27DB-BD31-4B8C-83A1-F6EECF244321}">
                <p14:modId xmlns:p14="http://schemas.microsoft.com/office/powerpoint/2010/main" val="3181680109"/>
              </p:ext>
            </p:extLst>
          </p:nvPr>
        </p:nvGraphicFramePr>
        <p:xfrm>
          <a:off x="499166" y="1268040"/>
          <a:ext cx="9161668" cy="529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04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D19BF-85A3-4F1C-869A-8D55A5F2BF19}"/>
              </a:ext>
            </a:extLst>
          </p:cNvPr>
          <p:cNvSpPr>
            <a:spLocks noGrp="1"/>
          </p:cNvSpPr>
          <p:nvPr>
            <p:ph type="body" sz="quarter" idx="21"/>
          </p:nvPr>
        </p:nvSpPr>
        <p:spPr>
          <a:xfrm>
            <a:off x="369496" y="454481"/>
            <a:ext cx="9220504" cy="685177"/>
          </a:xfrm>
        </p:spPr>
        <p:txBody>
          <a:bodyPr>
            <a:normAutofit/>
          </a:bodyPr>
          <a:lstStyle/>
          <a:p>
            <a:r>
              <a:rPr lang="en-GB" sz="3200"/>
              <a:t>Who can apply?</a:t>
            </a:r>
          </a:p>
        </p:txBody>
      </p:sp>
      <p:sp>
        <p:nvSpPr>
          <p:cNvPr id="4" name="Text Placeholder 3">
            <a:extLst>
              <a:ext uri="{FF2B5EF4-FFF2-40B4-BE49-F238E27FC236}">
                <a16:creationId xmlns:a16="http://schemas.microsoft.com/office/drawing/2014/main" id="{4A0B2CA7-C9B4-4E10-BE3C-F31DDCBBD5B5}"/>
              </a:ext>
            </a:extLst>
          </p:cNvPr>
          <p:cNvSpPr>
            <a:spLocks noGrp="1"/>
          </p:cNvSpPr>
          <p:nvPr>
            <p:ph type="body" sz="quarter" idx="23"/>
          </p:nvPr>
        </p:nvSpPr>
        <p:spPr>
          <a:xfrm>
            <a:off x="469748" y="1306138"/>
            <a:ext cx="9220504" cy="5486399"/>
          </a:xfrm>
        </p:spPr>
        <p:txBody>
          <a:bodyPr>
            <a:noAutofit/>
          </a:bodyPr>
          <a:lstStyle/>
          <a:p>
            <a:pPr lvl="0">
              <a:lnSpc>
                <a:spcPct val="115000"/>
              </a:lnSpc>
            </a:pPr>
            <a:r>
              <a:rPr lang="en-GB" b="1" dirty="0">
                <a:latin typeface="Trebuchet MS" pitchFamily="34"/>
              </a:rPr>
              <a:t>You can apply if your organisation is a:</a:t>
            </a:r>
          </a:p>
          <a:p>
            <a:pPr marL="342900" lvl="0" indent="-342900">
              <a:lnSpc>
                <a:spcPct val="115000"/>
              </a:lnSpc>
              <a:buFont typeface="Arial" panose="020B0604020202020204" pitchFamily="34" charset="0"/>
              <a:buChar char="•"/>
            </a:pPr>
            <a:r>
              <a:rPr lang="en-GB" dirty="0">
                <a:latin typeface="Trebuchet MS" pitchFamily="34"/>
              </a:rPr>
              <a:t>voluntary or community organisation</a:t>
            </a:r>
          </a:p>
          <a:p>
            <a:pPr marL="342900" lvl="0" indent="-342900">
              <a:lnSpc>
                <a:spcPct val="115000"/>
              </a:lnSpc>
              <a:buFont typeface="Arial" panose="020B0604020202020204" pitchFamily="34" charset="0"/>
              <a:buChar char="•"/>
            </a:pPr>
            <a:r>
              <a:rPr lang="en-GB" dirty="0">
                <a:latin typeface="Trebuchet MS" pitchFamily="34"/>
              </a:rPr>
              <a:t>registered charity</a:t>
            </a:r>
          </a:p>
          <a:p>
            <a:pPr marL="342900" lvl="0" indent="-342900">
              <a:lnSpc>
                <a:spcPct val="115000"/>
              </a:lnSpc>
              <a:buFont typeface="Arial" panose="020B0604020202020204" pitchFamily="34" charset="0"/>
              <a:buChar char="•"/>
            </a:pPr>
            <a:r>
              <a:rPr lang="en-GB" dirty="0">
                <a:latin typeface="Trebuchet MS" pitchFamily="34"/>
              </a:rPr>
              <a:t>constituted group or club</a:t>
            </a:r>
          </a:p>
          <a:p>
            <a:pPr marL="342900" lvl="0" indent="-342900">
              <a:lnSpc>
                <a:spcPct val="115000"/>
              </a:lnSpc>
              <a:buFont typeface="Arial" panose="020B0604020202020204" pitchFamily="34" charset="0"/>
              <a:buChar char="•"/>
            </a:pPr>
            <a:r>
              <a:rPr lang="en-GB" dirty="0">
                <a:latin typeface="Trebuchet MS" pitchFamily="34"/>
              </a:rPr>
              <a:t>not-for-profit company or Community Interest Company</a:t>
            </a:r>
          </a:p>
          <a:p>
            <a:pPr lvl="0">
              <a:lnSpc>
                <a:spcPct val="115000"/>
              </a:lnSpc>
              <a:buSzPct val="100000"/>
            </a:pPr>
            <a:endParaRPr lang="en-GB" dirty="0">
              <a:latin typeface="Trebuchet MS" pitchFamily="34"/>
            </a:endParaRPr>
          </a:p>
          <a:p>
            <a:pPr lvl="0">
              <a:lnSpc>
                <a:spcPct val="115000"/>
              </a:lnSpc>
              <a:buSzPct val="100000"/>
            </a:pPr>
            <a:r>
              <a:rPr lang="en-GB" b="1" dirty="0">
                <a:latin typeface="Trebuchet MS"/>
              </a:rPr>
              <a:t>Who we can’t accept applications from:</a:t>
            </a:r>
          </a:p>
          <a:p>
            <a:pPr marL="342900" lvl="0" indent="-342900">
              <a:lnSpc>
                <a:spcPct val="115000"/>
              </a:lnSpc>
              <a:buSzPct val="100000"/>
              <a:buFont typeface="Arial" pitchFamily="34"/>
              <a:buChar char="•"/>
            </a:pPr>
            <a:r>
              <a:rPr lang="en-GB" dirty="0">
                <a:latin typeface="Trebuchet MS"/>
              </a:rPr>
              <a:t>Individuals or sole traders</a:t>
            </a:r>
          </a:p>
          <a:p>
            <a:pPr marL="342900" lvl="0" indent="-342900">
              <a:lnSpc>
                <a:spcPct val="115000"/>
              </a:lnSpc>
              <a:buSzPct val="100000"/>
              <a:buFont typeface="Arial" pitchFamily="34"/>
              <a:buChar char="•"/>
            </a:pPr>
            <a:r>
              <a:rPr lang="en-GB" dirty="0">
                <a:latin typeface="Trebuchet MS"/>
              </a:rPr>
              <a:t>Companies that can pay profits to directors, shareholders or members</a:t>
            </a:r>
          </a:p>
          <a:p>
            <a:pPr marL="342900" lvl="0" indent="-342900">
              <a:lnSpc>
                <a:spcPct val="115000"/>
              </a:lnSpc>
              <a:buSzPct val="100000"/>
              <a:buFont typeface="Arial" pitchFamily="34"/>
              <a:buChar char="•"/>
            </a:pPr>
            <a:r>
              <a:rPr lang="en-GB" dirty="0">
                <a:latin typeface="Trebuchet MS"/>
              </a:rPr>
              <a:t>Organisations based outside the UK</a:t>
            </a:r>
          </a:p>
          <a:p>
            <a:pPr marL="342900" lvl="0" indent="-342900">
              <a:lnSpc>
                <a:spcPct val="115000"/>
              </a:lnSpc>
              <a:buSzPct val="100000"/>
              <a:buFont typeface="Arial" pitchFamily="34"/>
              <a:buChar char="•"/>
            </a:pPr>
            <a:r>
              <a:rPr lang="en-GB" dirty="0">
                <a:latin typeface="Trebuchet MS"/>
              </a:rPr>
              <a:t>Organisations that don't have at least two trustees who aren't married / in a civil partnership / long-term relationship, living at the same address, or related by blood</a:t>
            </a:r>
          </a:p>
          <a:p>
            <a:pPr marL="342900" lvl="0" indent="-342900">
              <a:lnSpc>
                <a:spcPct val="115000"/>
              </a:lnSpc>
              <a:buSzPct val="100000"/>
              <a:buFont typeface="Arial" pitchFamily="34"/>
              <a:buChar char="•"/>
            </a:pPr>
            <a:r>
              <a:rPr lang="en-GB" dirty="0">
                <a:latin typeface="Trebuchet MS"/>
              </a:rPr>
              <a:t>one organisation applying on behalf of another</a:t>
            </a:r>
          </a:p>
        </p:txBody>
      </p:sp>
      <p:pic>
        <p:nvPicPr>
          <p:cNvPr id="5" name="Picture 4">
            <a:extLst>
              <a:ext uri="{FF2B5EF4-FFF2-40B4-BE49-F238E27FC236}">
                <a16:creationId xmlns:a16="http://schemas.microsoft.com/office/drawing/2014/main" id="{F383D2D1-BB79-4357-B8DE-5CD8E558EC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9670" y="454481"/>
            <a:ext cx="2560582" cy="2033260"/>
          </a:xfrm>
          <a:prstGeom prst="rect">
            <a:avLst/>
          </a:prstGeom>
          <a:ln w="38100">
            <a:solidFill>
              <a:srgbClr val="E6007E"/>
            </a:solidFill>
          </a:ln>
        </p:spPr>
      </p:pic>
    </p:spTree>
    <p:extLst>
      <p:ext uri="{BB962C8B-B14F-4D97-AF65-F5344CB8AC3E}">
        <p14:creationId xmlns:p14="http://schemas.microsoft.com/office/powerpoint/2010/main" val="380250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710933-4EFD-024C-BCCE-F6F59F6BE8F1}"/>
              </a:ext>
            </a:extLst>
          </p:cNvPr>
          <p:cNvSpPr>
            <a:spLocks noGrp="1"/>
          </p:cNvSpPr>
          <p:nvPr>
            <p:ph type="body" sz="quarter" idx="21"/>
          </p:nvPr>
        </p:nvSpPr>
        <p:spPr>
          <a:xfrm>
            <a:off x="469748" y="537674"/>
            <a:ext cx="9220504" cy="745667"/>
          </a:xfrm>
        </p:spPr>
        <p:txBody>
          <a:bodyPr>
            <a:noAutofit/>
          </a:bodyPr>
          <a:lstStyle/>
          <a:p>
            <a:r>
              <a:rPr lang="en-US" sz="3000"/>
              <a:t>Reaching Communities &amp; Partnerships </a:t>
            </a:r>
          </a:p>
          <a:p>
            <a:r>
              <a:rPr lang="en-US" sz="3000"/>
              <a:t>How to apply</a:t>
            </a:r>
          </a:p>
        </p:txBody>
      </p:sp>
      <p:sp>
        <p:nvSpPr>
          <p:cNvPr id="4" name="Text Placeholder 3">
            <a:extLst>
              <a:ext uri="{FF2B5EF4-FFF2-40B4-BE49-F238E27FC236}">
                <a16:creationId xmlns:a16="http://schemas.microsoft.com/office/drawing/2014/main" id="{8B423EDB-D0BF-8840-ADF8-A68F4882858E}"/>
              </a:ext>
            </a:extLst>
          </p:cNvPr>
          <p:cNvSpPr>
            <a:spLocks noGrp="1"/>
          </p:cNvSpPr>
          <p:nvPr>
            <p:ph type="body" sz="quarter" idx="23"/>
          </p:nvPr>
        </p:nvSpPr>
        <p:spPr>
          <a:xfrm>
            <a:off x="469748" y="1892941"/>
            <a:ext cx="9690252" cy="5831022"/>
          </a:xfrm>
        </p:spPr>
        <p:txBody>
          <a:bodyPr>
            <a:noAutofit/>
          </a:bodyPr>
          <a:lstStyle/>
          <a:p>
            <a:r>
              <a:rPr lang="en-US" sz="2200" b="1" dirty="0"/>
              <a:t>Your Proposal for Funding Form</a:t>
            </a:r>
          </a:p>
          <a:p>
            <a:endParaRPr lang="en-US" sz="1000" b="1" dirty="0"/>
          </a:p>
          <a:p>
            <a:r>
              <a:rPr lang="en-GB" dirty="0"/>
              <a:t>We’ll ask you: </a:t>
            </a:r>
          </a:p>
          <a:p>
            <a:pPr marL="457200" indent="-457200">
              <a:buFont typeface="+mj-lt"/>
              <a:buAutoNum type="arabicPeriod"/>
            </a:pPr>
            <a:r>
              <a:rPr lang="en-GB" dirty="0"/>
              <a:t>What your organisation does</a:t>
            </a:r>
          </a:p>
          <a:p>
            <a:pPr marL="457200" indent="-457200">
              <a:buFont typeface="+mj-lt"/>
              <a:buAutoNum type="arabicPeriod"/>
            </a:pPr>
            <a:r>
              <a:rPr lang="en-GB" dirty="0"/>
              <a:t>What you'd like to do</a:t>
            </a:r>
          </a:p>
          <a:p>
            <a:pPr marL="457200" indent="-457200">
              <a:buFont typeface="+mj-lt"/>
              <a:buAutoNum type="arabicPeriod"/>
            </a:pPr>
            <a:r>
              <a:rPr lang="en-GB" dirty="0"/>
              <a:t>Where your work will take place</a:t>
            </a:r>
          </a:p>
          <a:p>
            <a:pPr marL="457200" indent="-457200">
              <a:buFont typeface="+mj-lt"/>
              <a:buAutoNum type="arabicPeriod"/>
            </a:pPr>
            <a:r>
              <a:rPr lang="en-GB" dirty="0"/>
              <a:t>How you’ll involve your community</a:t>
            </a:r>
          </a:p>
          <a:p>
            <a:pPr marL="457200" indent="-457200">
              <a:buFont typeface="+mj-lt"/>
              <a:buAutoNum type="arabicPeriod"/>
            </a:pPr>
            <a:r>
              <a:rPr lang="en-GB" dirty="0"/>
              <a:t>How your work fits with local activities</a:t>
            </a:r>
          </a:p>
          <a:p>
            <a:pPr marL="457200" indent="-457200">
              <a:buFont typeface="+mj-lt"/>
              <a:buAutoNum type="arabicPeriod"/>
            </a:pPr>
            <a:r>
              <a:rPr lang="en-GB" dirty="0"/>
              <a:t>Who will benefit &amp; what difference you’ll make</a:t>
            </a:r>
          </a:p>
          <a:p>
            <a:pPr marL="457200" indent="-457200">
              <a:buFont typeface="+mj-lt"/>
              <a:buAutoNum type="arabicPeriod"/>
            </a:pPr>
            <a:r>
              <a:rPr lang="en-GB" dirty="0"/>
              <a:t>How much money you need &amp; what you’ll spend it on </a:t>
            </a:r>
          </a:p>
          <a:p>
            <a:pPr marL="457200" indent="-457200">
              <a:buFont typeface="+mj-lt"/>
              <a:buAutoNum type="arabicPeriod"/>
            </a:pPr>
            <a:r>
              <a:rPr lang="en-GB" dirty="0"/>
              <a:t>How long you need the money for</a:t>
            </a:r>
          </a:p>
        </p:txBody>
      </p:sp>
      <p:pic>
        <p:nvPicPr>
          <p:cNvPr id="8" name="Content Placeholder 5">
            <a:extLst>
              <a:ext uri="{FF2B5EF4-FFF2-40B4-BE49-F238E27FC236}">
                <a16:creationId xmlns:a16="http://schemas.microsoft.com/office/drawing/2014/main" id="{88CBAD45-B518-42CD-BC0D-86A0FAD6A5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87" y="1475318"/>
            <a:ext cx="3219997" cy="2122648"/>
          </a:xfrm>
          <a:prstGeom prst="rect">
            <a:avLst/>
          </a:prstGeom>
          <a:ln w="38100">
            <a:solidFill>
              <a:srgbClr val="E6007E"/>
            </a:solidFill>
          </a:ln>
        </p:spPr>
      </p:pic>
    </p:spTree>
    <p:extLst>
      <p:ext uri="{BB962C8B-B14F-4D97-AF65-F5344CB8AC3E}">
        <p14:creationId xmlns:p14="http://schemas.microsoft.com/office/powerpoint/2010/main" val="16630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4FBE0C-6CD9-4F15-B2F6-D1741527EDE9}"/>
              </a:ext>
            </a:extLst>
          </p:cNvPr>
          <p:cNvSpPr txBox="1">
            <a:spLocks noGrp="1"/>
          </p:cNvSpPr>
          <p:nvPr>
            <p:ph type="body" idx="4294967295"/>
          </p:nvPr>
        </p:nvSpPr>
        <p:spPr>
          <a:xfrm>
            <a:off x="395999" y="448106"/>
            <a:ext cx="9220507" cy="1073725"/>
          </a:xfrm>
        </p:spPr>
        <p:txBody>
          <a:bodyPr>
            <a:normAutofit/>
          </a:bodyPr>
          <a:lstStyle/>
          <a:p>
            <a:r>
              <a:rPr lang="en-US" sz="3200" b="1">
                <a:solidFill>
                  <a:srgbClr val="E6007E"/>
                </a:solidFill>
                <a:latin typeface="Rockwell" pitchFamily="18"/>
              </a:rPr>
              <a:t>Reaching Communities &amp; Partnerships </a:t>
            </a:r>
          </a:p>
          <a:p>
            <a:pPr lvl="0"/>
            <a:r>
              <a:rPr lang="en-GB" sz="3200" b="1">
                <a:solidFill>
                  <a:srgbClr val="E6007E"/>
                </a:solidFill>
                <a:latin typeface="Rockwell" pitchFamily="18"/>
              </a:rPr>
              <a:t>How to apply continued</a:t>
            </a:r>
          </a:p>
        </p:txBody>
      </p:sp>
      <p:sp>
        <p:nvSpPr>
          <p:cNvPr id="4" name="Text Placeholder 3">
            <a:extLst>
              <a:ext uri="{FF2B5EF4-FFF2-40B4-BE49-F238E27FC236}">
                <a16:creationId xmlns:a16="http://schemas.microsoft.com/office/drawing/2014/main" id="{26440024-0C88-43BF-BF82-D51BFA6EB0B6}"/>
              </a:ext>
            </a:extLst>
          </p:cNvPr>
          <p:cNvSpPr txBox="1">
            <a:spLocks noGrp="1"/>
          </p:cNvSpPr>
          <p:nvPr>
            <p:ph type="body" idx="4294967295"/>
          </p:nvPr>
        </p:nvSpPr>
        <p:spPr>
          <a:xfrm>
            <a:off x="469746" y="1946604"/>
            <a:ext cx="9220507" cy="5226280"/>
          </a:xfrm>
        </p:spPr>
        <p:txBody>
          <a:bodyPr>
            <a:normAutofit/>
          </a:bodyPr>
          <a:lstStyle/>
          <a:p>
            <a:pPr lvl="0">
              <a:lnSpc>
                <a:spcPct val="105000"/>
              </a:lnSpc>
            </a:pPr>
            <a:r>
              <a:rPr lang="en-GB">
                <a:latin typeface="Trebuchet MS" pitchFamily="34"/>
              </a:rPr>
              <a:t>If your application is eligible and fits well with our priorities, we’ll ask </a:t>
            </a:r>
          </a:p>
          <a:p>
            <a:pPr lvl="0">
              <a:lnSpc>
                <a:spcPct val="105000"/>
              </a:lnSpc>
            </a:pPr>
            <a:r>
              <a:rPr lang="en-GB">
                <a:latin typeface="Trebuchet MS" pitchFamily="34"/>
              </a:rPr>
              <a:t>for more information:</a:t>
            </a:r>
          </a:p>
          <a:p>
            <a:pPr lvl="0">
              <a:lnSpc>
                <a:spcPct val="105000"/>
              </a:lnSpc>
            </a:pPr>
            <a:endParaRPr lang="en-GB">
              <a:latin typeface="Trebuchet MS" pitchFamily="34"/>
            </a:endParaRPr>
          </a:p>
          <a:p>
            <a:pPr marL="342900" lvl="0" indent="-342900">
              <a:lnSpc>
                <a:spcPct val="105000"/>
              </a:lnSpc>
              <a:buFont typeface="+mj-lt"/>
              <a:buAutoNum type="arabicPeriod"/>
            </a:pPr>
            <a:r>
              <a:rPr lang="en-GB">
                <a:latin typeface="Trebuchet MS" pitchFamily="34"/>
              </a:rPr>
              <a:t>More detail about your proposal</a:t>
            </a:r>
          </a:p>
          <a:p>
            <a:pPr marL="342900" lvl="0" indent="-342900">
              <a:lnSpc>
                <a:spcPct val="105000"/>
              </a:lnSpc>
              <a:buFont typeface="+mj-lt"/>
              <a:buAutoNum type="arabicPeriod"/>
            </a:pPr>
            <a:r>
              <a:rPr lang="en-GB">
                <a:latin typeface="Trebuchet MS" pitchFamily="34"/>
              </a:rPr>
              <a:t>Proposed budget </a:t>
            </a:r>
          </a:p>
          <a:p>
            <a:pPr marL="342900" indent="-342900">
              <a:lnSpc>
                <a:spcPct val="105000"/>
              </a:lnSpc>
              <a:buFont typeface="+mj-lt"/>
              <a:buAutoNum type="arabicPeriod"/>
            </a:pPr>
            <a:r>
              <a:rPr lang="en-GB">
                <a:latin typeface="Trebuchet MS" pitchFamily="34"/>
              </a:rPr>
              <a:t>Overview of your financial position </a:t>
            </a:r>
          </a:p>
          <a:p>
            <a:pPr marL="342900" lvl="0" indent="-342900">
              <a:lnSpc>
                <a:spcPct val="105000"/>
              </a:lnSpc>
              <a:buFont typeface="+mj-lt"/>
              <a:buAutoNum type="arabicPeriod"/>
            </a:pPr>
            <a:r>
              <a:rPr lang="en-GB">
                <a:latin typeface="Trebuchet MS" pitchFamily="34"/>
              </a:rPr>
              <a:t>Recent bank statement </a:t>
            </a:r>
          </a:p>
          <a:p>
            <a:pPr lvl="0">
              <a:lnSpc>
                <a:spcPct val="105000"/>
              </a:lnSpc>
            </a:pPr>
            <a:endParaRPr lang="en-GB" sz="1800">
              <a:latin typeface="Trebuchet MS" pitchFamily="34"/>
            </a:endParaRPr>
          </a:p>
          <a:p>
            <a:pPr lvl="0">
              <a:lnSpc>
                <a:spcPct val="105000"/>
              </a:lnSpc>
            </a:pPr>
            <a:endParaRPr lang="en-GB" sz="1800">
              <a:latin typeface="Trebuchet MS" pitchFamily="34"/>
            </a:endParaRPr>
          </a:p>
          <a:p>
            <a:pPr lvl="0">
              <a:lnSpc>
                <a:spcPct val="105000"/>
              </a:lnSpc>
            </a:pPr>
            <a:endParaRPr lang="en-GB" sz="1400" b="1">
              <a:latin typeface="Trebuchet MS" pitchFamily="34"/>
            </a:endParaRPr>
          </a:p>
          <a:p>
            <a:pPr lvl="0">
              <a:lnSpc>
                <a:spcPct val="105000"/>
              </a:lnSpc>
            </a:pPr>
            <a:endParaRPr lang="en-GB" sz="1400" b="1">
              <a:latin typeface="Trebuchet MS" pitchFamily="34"/>
            </a:endParaRPr>
          </a:p>
          <a:p>
            <a:pPr lvl="0">
              <a:lnSpc>
                <a:spcPct val="105000"/>
              </a:lnSpc>
            </a:pPr>
            <a:endParaRPr lang="en-GB" sz="1400" b="1">
              <a:latin typeface="Trebuchet MS" pitchFamily="34"/>
            </a:endParaRPr>
          </a:p>
          <a:p>
            <a:pPr lvl="0">
              <a:lnSpc>
                <a:spcPct val="105000"/>
              </a:lnSpc>
            </a:pPr>
            <a:endParaRPr lang="en-GB" sz="1400" b="1">
              <a:latin typeface="Trebuchet MS" pitchFamily="34"/>
            </a:endParaRPr>
          </a:p>
          <a:p>
            <a:pPr lvl="0">
              <a:lnSpc>
                <a:spcPct val="105000"/>
              </a:lnSpc>
            </a:pPr>
            <a:endParaRPr lang="en-GB" sz="1400" b="1">
              <a:latin typeface="Trebuchet MS" pitchFamily="34"/>
            </a:endParaRPr>
          </a:p>
          <a:p>
            <a:pPr lvl="0">
              <a:lnSpc>
                <a:spcPct val="105000"/>
              </a:lnSpc>
            </a:pPr>
            <a:endParaRPr lang="en-US" sz="1400">
              <a:latin typeface="Trebuchet MS" pitchFamily="34"/>
            </a:endParaRPr>
          </a:p>
        </p:txBody>
      </p:sp>
      <p:pic>
        <p:nvPicPr>
          <p:cNvPr id="8" name="Picture 7">
            <a:extLst>
              <a:ext uri="{FF2B5EF4-FFF2-40B4-BE49-F238E27FC236}">
                <a16:creationId xmlns:a16="http://schemas.microsoft.com/office/drawing/2014/main" id="{290C718E-0042-4832-B050-576845CF79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949" y="4559744"/>
            <a:ext cx="3258929" cy="2172401"/>
          </a:xfrm>
          <a:prstGeom prst="rect">
            <a:avLst/>
          </a:prstGeom>
          <a:ln w="38100">
            <a:solidFill>
              <a:srgbClr val="E6007E"/>
            </a:solidFill>
          </a:ln>
        </p:spPr>
      </p:pic>
      <p:pic>
        <p:nvPicPr>
          <p:cNvPr id="5" name="Picture 4">
            <a:extLst>
              <a:ext uri="{FF2B5EF4-FFF2-40B4-BE49-F238E27FC236}">
                <a16:creationId xmlns:a16="http://schemas.microsoft.com/office/drawing/2014/main" id="{2475642C-1588-441A-8A49-B5BDA914E1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7343" y="4539867"/>
            <a:ext cx="2988587" cy="2188494"/>
          </a:xfrm>
          <a:prstGeom prst="rect">
            <a:avLst/>
          </a:prstGeom>
          <a:ln w="38100">
            <a:solidFill>
              <a:srgbClr val="E6007E"/>
            </a:solidFill>
          </a:ln>
        </p:spPr>
      </p:pic>
    </p:spTree>
    <p:extLst>
      <p:ext uri="{BB962C8B-B14F-4D97-AF65-F5344CB8AC3E}">
        <p14:creationId xmlns:p14="http://schemas.microsoft.com/office/powerpoint/2010/main" val="255677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F8305-CEB6-4DB4-9E59-44A25BB11059}"/>
              </a:ext>
            </a:extLst>
          </p:cNvPr>
          <p:cNvSpPr txBox="1">
            <a:spLocks noGrp="1"/>
          </p:cNvSpPr>
          <p:nvPr>
            <p:ph type="body" idx="4294967295"/>
          </p:nvPr>
        </p:nvSpPr>
        <p:spPr>
          <a:xfrm>
            <a:off x="584201" y="7125489"/>
            <a:ext cx="5215883" cy="265907"/>
          </a:xfrm>
        </p:spPr>
        <p:txBody>
          <a:bodyPr>
            <a:normAutofit fontScale="62500" lnSpcReduction="20000"/>
          </a:bodyPr>
          <a:lstStyle/>
          <a:p>
            <a:endParaRPr lang="en-GB"/>
          </a:p>
        </p:txBody>
      </p:sp>
      <p:sp>
        <p:nvSpPr>
          <p:cNvPr id="3" name="Text Placeholder 2">
            <a:extLst>
              <a:ext uri="{FF2B5EF4-FFF2-40B4-BE49-F238E27FC236}">
                <a16:creationId xmlns:a16="http://schemas.microsoft.com/office/drawing/2014/main" id="{EC6381B7-6F68-4CEF-83DC-515376CF7843}"/>
              </a:ext>
            </a:extLst>
          </p:cNvPr>
          <p:cNvSpPr txBox="1">
            <a:spLocks noGrp="1"/>
          </p:cNvSpPr>
          <p:nvPr>
            <p:ph type="body" idx="4294967295"/>
          </p:nvPr>
        </p:nvSpPr>
        <p:spPr>
          <a:xfrm>
            <a:off x="469745" y="766172"/>
            <a:ext cx="9220507" cy="704820"/>
          </a:xfrm>
        </p:spPr>
        <p:txBody>
          <a:bodyPr>
            <a:normAutofit/>
          </a:bodyPr>
          <a:lstStyle/>
          <a:p>
            <a:pPr lvl="0">
              <a:lnSpc>
                <a:spcPct val="80000"/>
              </a:lnSpc>
            </a:pPr>
            <a:r>
              <a:rPr lang="en-GB" sz="3200" b="1">
                <a:solidFill>
                  <a:srgbClr val="E6007E"/>
                </a:solidFill>
                <a:latin typeface="Rockwell" pitchFamily="18"/>
              </a:rPr>
              <a:t>Safeguarding</a:t>
            </a:r>
            <a:r>
              <a:rPr lang="en-GB" sz="3700" b="1">
                <a:solidFill>
                  <a:srgbClr val="E6007E"/>
                </a:solidFill>
                <a:latin typeface="Rockwell" pitchFamily="18"/>
              </a:rPr>
              <a:t> </a:t>
            </a:r>
          </a:p>
        </p:txBody>
      </p:sp>
      <p:sp>
        <p:nvSpPr>
          <p:cNvPr id="4" name="Text Placeholder 3">
            <a:extLst>
              <a:ext uri="{FF2B5EF4-FFF2-40B4-BE49-F238E27FC236}">
                <a16:creationId xmlns:a16="http://schemas.microsoft.com/office/drawing/2014/main" id="{CA104BE6-7DEA-444E-BD94-159B855CC801}"/>
              </a:ext>
            </a:extLst>
          </p:cNvPr>
          <p:cNvSpPr txBox="1">
            <a:spLocks noGrp="1"/>
          </p:cNvSpPr>
          <p:nvPr>
            <p:ph type="body" idx="4294967295"/>
          </p:nvPr>
        </p:nvSpPr>
        <p:spPr>
          <a:xfrm>
            <a:off x="469745" y="1470992"/>
            <a:ext cx="9220507" cy="5787450"/>
          </a:xfrm>
        </p:spPr>
        <p:txBody>
          <a:bodyPr/>
          <a:lstStyle/>
          <a:p>
            <a:pPr>
              <a:lnSpc>
                <a:spcPct val="125000"/>
              </a:lnSpc>
            </a:pPr>
            <a:r>
              <a:rPr lang="en-GB">
                <a:latin typeface="Trebuchet MS" pitchFamily="34"/>
              </a:rPr>
              <a:t>If your proposal involves working with children, young people or vulnerable adults, you need to have a policy in place that explains how they'll be safe. </a:t>
            </a:r>
          </a:p>
          <a:p>
            <a:pPr lvl="0">
              <a:lnSpc>
                <a:spcPct val="125000"/>
              </a:lnSpc>
            </a:pPr>
            <a:endParaRPr lang="en-GB">
              <a:latin typeface="Trebuchet MS" pitchFamily="34"/>
            </a:endParaRPr>
          </a:p>
          <a:p>
            <a:pPr lvl="0">
              <a:lnSpc>
                <a:spcPct val="125000"/>
              </a:lnSpc>
            </a:pPr>
            <a:r>
              <a:rPr lang="en-GB">
                <a:latin typeface="Trebuchet MS" pitchFamily="34"/>
              </a:rPr>
              <a:t>The NSPCC have lots of </a:t>
            </a:r>
            <a:r>
              <a:rPr lang="en-GB" b="1">
                <a:latin typeface="Trebuchet MS" pitchFamily="34"/>
                <a:hlinkClick r:id="rId3"/>
              </a:rPr>
              <a:t>helpful advice about setting up and following good child safeguarding policies</a:t>
            </a:r>
            <a:r>
              <a:rPr lang="en-GB">
                <a:latin typeface="Trebuchet MS" pitchFamily="34"/>
              </a:rPr>
              <a:t>. NCVO also host a number of </a:t>
            </a:r>
            <a:r>
              <a:rPr lang="en-GB" b="1">
                <a:latin typeface="Trebuchet MS" pitchFamily="34"/>
                <a:hlinkClick r:id="rId4"/>
              </a:rPr>
              <a:t>safeguarding resources</a:t>
            </a:r>
            <a:r>
              <a:rPr lang="en-GB">
                <a:latin typeface="Trebuchet MS" pitchFamily="34"/>
              </a:rPr>
              <a:t>. </a:t>
            </a:r>
          </a:p>
          <a:p>
            <a:pPr lvl="0">
              <a:lnSpc>
                <a:spcPct val="125000"/>
              </a:lnSpc>
            </a:pPr>
            <a:endParaRPr lang="en-GB">
              <a:latin typeface="Trebuchet MS" pitchFamily="34"/>
            </a:endParaRPr>
          </a:p>
          <a:p>
            <a:pPr lvl="0">
              <a:lnSpc>
                <a:spcPct val="125000"/>
              </a:lnSpc>
            </a:pPr>
            <a:r>
              <a:rPr lang="en-GB">
                <a:latin typeface="Trebuchet MS" pitchFamily="34"/>
              </a:rPr>
              <a:t>If we do fund your organisation, </a:t>
            </a:r>
          </a:p>
          <a:p>
            <a:pPr lvl="0">
              <a:lnSpc>
                <a:spcPct val="125000"/>
              </a:lnSpc>
            </a:pPr>
            <a:r>
              <a:rPr lang="en-GB">
                <a:latin typeface="Trebuchet MS" pitchFamily="34"/>
              </a:rPr>
              <a:t>you must comply with </a:t>
            </a:r>
            <a:r>
              <a:rPr lang="en-GB" b="1">
                <a:latin typeface="Trebuchet MS" pitchFamily="34"/>
                <a:hlinkClick r:id="rId5"/>
              </a:rPr>
              <a:t>our safeguarding policy</a:t>
            </a:r>
            <a:r>
              <a:rPr lang="en-GB">
                <a:latin typeface="Trebuchet MS" pitchFamily="34"/>
              </a:rPr>
              <a:t>.</a:t>
            </a:r>
          </a:p>
          <a:p>
            <a:pPr lvl="0">
              <a:lnSpc>
                <a:spcPct val="125000"/>
              </a:lnSpc>
            </a:pPr>
            <a:endParaRPr lang="en-US">
              <a:latin typeface="Trebuchet MS" pitchFamily="34"/>
            </a:endParaRPr>
          </a:p>
        </p:txBody>
      </p:sp>
      <p:pic>
        <p:nvPicPr>
          <p:cNvPr id="5" name="Picture 4">
            <a:extLst>
              <a:ext uri="{FF2B5EF4-FFF2-40B4-BE49-F238E27FC236}">
                <a16:creationId xmlns:a16="http://schemas.microsoft.com/office/drawing/2014/main" id="{1E0523C3-59ED-4BD5-B046-C0DADF07D9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9714" y="4137995"/>
            <a:ext cx="2667057" cy="20110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95941-8172-7342-8C14-F9B1D5E2369D}"/>
              </a:ext>
            </a:extLst>
          </p:cNvPr>
          <p:cNvSpPr>
            <a:spLocks noGrp="1"/>
          </p:cNvSpPr>
          <p:nvPr>
            <p:ph type="body" sz="quarter" idx="15"/>
          </p:nvPr>
        </p:nvSpPr>
        <p:spPr>
          <a:xfrm>
            <a:off x="255464" y="4731560"/>
            <a:ext cx="9721080" cy="648460"/>
          </a:xfrm>
        </p:spPr>
        <p:txBody>
          <a:bodyPr vert="horz" lIns="91440" tIns="45720" rIns="91440" bIns="45720" rtlCol="0" anchor="t">
            <a:noAutofit/>
          </a:bodyPr>
          <a:lstStyle/>
          <a:p>
            <a:r>
              <a:rPr lang="en-GB" sz="3200">
                <a:latin typeface="Rockwell"/>
              </a:rPr>
              <a:t>The National Lottery Community Fund </a:t>
            </a:r>
          </a:p>
        </p:txBody>
      </p:sp>
      <p:sp>
        <p:nvSpPr>
          <p:cNvPr id="4" name="Text Placeholder 2">
            <a:extLst>
              <a:ext uri="{FF2B5EF4-FFF2-40B4-BE49-F238E27FC236}">
                <a16:creationId xmlns:a16="http://schemas.microsoft.com/office/drawing/2014/main" id="{DE66E291-69C4-4DFD-90C7-8B795E34FBB3}"/>
              </a:ext>
            </a:extLst>
          </p:cNvPr>
          <p:cNvSpPr>
            <a:spLocks noGrp="1"/>
          </p:cNvSpPr>
          <p:nvPr>
            <p:ph type="body" sz="quarter" idx="16"/>
          </p:nvPr>
        </p:nvSpPr>
        <p:spPr>
          <a:xfrm>
            <a:off x="255463" y="5380019"/>
            <a:ext cx="5924619" cy="1903649"/>
          </a:xfrm>
        </p:spPr>
        <p:txBody>
          <a:bodyPr vert="horz" lIns="91440" tIns="45720" rIns="91440" bIns="45720" rtlCol="0" anchor="t">
            <a:normAutofit fontScale="92500" lnSpcReduction="10000"/>
          </a:bodyPr>
          <a:lstStyle/>
          <a:p>
            <a:r>
              <a:rPr lang="en-US" dirty="0">
                <a:latin typeface="Rockwell"/>
              </a:rPr>
              <a:t>Better to Bolsover Conference</a:t>
            </a:r>
          </a:p>
          <a:p>
            <a:endParaRPr lang="en-US" dirty="0">
              <a:latin typeface="Rockwell"/>
            </a:endParaRPr>
          </a:p>
          <a:p>
            <a:r>
              <a:rPr lang="en-US" dirty="0">
                <a:latin typeface="Rockwell"/>
              </a:rPr>
              <a:t>Bolsover – 17</a:t>
            </a:r>
            <a:r>
              <a:rPr lang="en-US" baseline="30000" dirty="0">
                <a:latin typeface="Rockwell"/>
              </a:rPr>
              <a:t>th</a:t>
            </a:r>
            <a:r>
              <a:rPr lang="en-US" dirty="0">
                <a:latin typeface="Rockwell"/>
              </a:rPr>
              <a:t> October 2022</a:t>
            </a:r>
          </a:p>
          <a:p>
            <a:endParaRPr lang="en-US" dirty="0">
              <a:latin typeface="Rockwell"/>
            </a:endParaRPr>
          </a:p>
          <a:p>
            <a:r>
              <a:rPr lang="en-US" dirty="0">
                <a:latin typeface="Rockwell"/>
              </a:rPr>
              <a:t>Jess Myers – Funding Officer</a:t>
            </a:r>
          </a:p>
          <a:p>
            <a:endParaRPr lang="en-US" dirty="0">
              <a:latin typeface="Rockwell"/>
            </a:endParaRPr>
          </a:p>
        </p:txBody>
      </p:sp>
    </p:spTree>
    <p:extLst>
      <p:ext uri="{BB962C8B-B14F-4D97-AF65-F5344CB8AC3E}">
        <p14:creationId xmlns:p14="http://schemas.microsoft.com/office/powerpoint/2010/main" val="105383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4FE101-CADA-4629-8EC5-4A97A776AEA4}"/>
              </a:ext>
            </a:extLst>
          </p:cNvPr>
          <p:cNvSpPr txBox="1">
            <a:spLocks noGrp="1"/>
          </p:cNvSpPr>
          <p:nvPr>
            <p:ph type="body" idx="4294967295"/>
          </p:nvPr>
        </p:nvSpPr>
        <p:spPr>
          <a:xfrm>
            <a:off x="395999" y="448106"/>
            <a:ext cx="9220507" cy="1073725"/>
          </a:xfrm>
        </p:spPr>
        <p:txBody>
          <a:bodyPr>
            <a:normAutofit/>
          </a:bodyPr>
          <a:lstStyle/>
          <a:p>
            <a:r>
              <a:rPr lang="en-US" sz="3200" b="1">
                <a:solidFill>
                  <a:srgbClr val="E6007E"/>
                </a:solidFill>
                <a:latin typeface="Rockwell"/>
              </a:rPr>
              <a:t>Reaching Community &amp; Partnerships </a:t>
            </a:r>
          </a:p>
          <a:p>
            <a:pPr lvl="0"/>
            <a:r>
              <a:rPr lang="en-GB" sz="3200" b="1">
                <a:solidFill>
                  <a:srgbClr val="E6007E"/>
                </a:solidFill>
                <a:latin typeface="Rockwell"/>
              </a:rPr>
              <a:t>If you’re successful</a:t>
            </a:r>
          </a:p>
        </p:txBody>
      </p:sp>
      <p:sp>
        <p:nvSpPr>
          <p:cNvPr id="4" name="Text Placeholder 3">
            <a:extLst>
              <a:ext uri="{FF2B5EF4-FFF2-40B4-BE49-F238E27FC236}">
                <a16:creationId xmlns:a16="http://schemas.microsoft.com/office/drawing/2014/main" id="{6296CE70-8126-46D6-ABC1-FB6799DF78C5}"/>
              </a:ext>
            </a:extLst>
          </p:cNvPr>
          <p:cNvSpPr txBox="1">
            <a:spLocks noGrp="1"/>
          </p:cNvSpPr>
          <p:nvPr>
            <p:ph type="body" idx="4294967295"/>
          </p:nvPr>
        </p:nvSpPr>
        <p:spPr>
          <a:xfrm>
            <a:off x="395999" y="1710520"/>
            <a:ext cx="8602227" cy="5226280"/>
          </a:xfrm>
        </p:spPr>
        <p:txBody>
          <a:bodyPr>
            <a:normAutofit/>
          </a:bodyPr>
          <a:lstStyle/>
          <a:p>
            <a:pPr lvl="0">
              <a:lnSpc>
                <a:spcPct val="125000"/>
              </a:lnSpc>
            </a:pPr>
            <a:r>
              <a:rPr lang="en-GB" b="1" dirty="0">
                <a:latin typeface="Trebuchet MS" pitchFamily="34"/>
              </a:rPr>
              <a:t>Grant set up </a:t>
            </a:r>
          </a:p>
          <a:p>
            <a:pPr marL="342900" lvl="0" indent="-342900">
              <a:lnSpc>
                <a:spcPct val="125000"/>
              </a:lnSpc>
              <a:buFont typeface="Arial" panose="020B0604020202020204" pitchFamily="34" charset="0"/>
              <a:buChar char="•"/>
            </a:pPr>
            <a:r>
              <a:rPr lang="en-GB" dirty="0">
                <a:latin typeface="Trebuchet MS" pitchFamily="34"/>
              </a:rPr>
              <a:t>Return your offer letter within </a:t>
            </a:r>
          </a:p>
          <a:p>
            <a:pPr lvl="0">
              <a:lnSpc>
                <a:spcPct val="125000"/>
              </a:lnSpc>
            </a:pPr>
            <a:r>
              <a:rPr lang="en-GB" dirty="0">
                <a:latin typeface="Trebuchet MS" pitchFamily="34"/>
              </a:rPr>
              <a:t>     one month </a:t>
            </a:r>
          </a:p>
          <a:p>
            <a:pPr marL="342900" lvl="0" indent="-342900">
              <a:lnSpc>
                <a:spcPct val="125000"/>
              </a:lnSpc>
              <a:buFont typeface="Arial" panose="020B0604020202020204" pitchFamily="34" charset="0"/>
              <a:buChar char="•"/>
            </a:pPr>
            <a:r>
              <a:rPr lang="en-GB" dirty="0">
                <a:latin typeface="Trebuchet MS" pitchFamily="34"/>
              </a:rPr>
              <a:t>Start your grant within six months</a:t>
            </a:r>
          </a:p>
          <a:p>
            <a:pPr lvl="0">
              <a:lnSpc>
                <a:spcPct val="125000"/>
              </a:lnSpc>
            </a:pPr>
            <a:endParaRPr lang="en-GB" b="1" dirty="0">
              <a:latin typeface="Trebuchet MS" pitchFamily="34"/>
            </a:endParaRPr>
          </a:p>
          <a:p>
            <a:pPr lvl="0">
              <a:lnSpc>
                <a:spcPct val="125000"/>
              </a:lnSpc>
            </a:pPr>
            <a:r>
              <a:rPr lang="en-GB" b="1" dirty="0">
                <a:latin typeface="Trebuchet MS" pitchFamily="34"/>
              </a:rPr>
              <a:t>End of year &amp; grant reporting</a:t>
            </a:r>
          </a:p>
          <a:p>
            <a:pPr marL="342900" lvl="0" indent="-342900">
              <a:lnSpc>
                <a:spcPct val="125000"/>
              </a:lnSpc>
              <a:buSzPct val="100000"/>
              <a:buFont typeface="Arial" pitchFamily="34"/>
              <a:buChar char="•"/>
            </a:pPr>
            <a:r>
              <a:rPr lang="en-GB" dirty="0">
                <a:latin typeface="Trebuchet MS" pitchFamily="34"/>
              </a:rPr>
              <a:t>How you’ve involved people from </a:t>
            </a:r>
          </a:p>
          <a:p>
            <a:pPr lvl="0">
              <a:lnSpc>
                <a:spcPct val="125000"/>
              </a:lnSpc>
              <a:buSzPct val="100000"/>
            </a:pPr>
            <a:r>
              <a:rPr lang="en-GB" dirty="0">
                <a:latin typeface="Trebuchet MS" pitchFamily="34"/>
              </a:rPr>
              <a:t>     your community</a:t>
            </a:r>
          </a:p>
          <a:p>
            <a:pPr marL="342900" lvl="0" indent="-342900">
              <a:lnSpc>
                <a:spcPct val="125000"/>
              </a:lnSpc>
              <a:buSzPct val="100000"/>
              <a:buFont typeface="Arial" pitchFamily="34"/>
              <a:buChar char="•"/>
            </a:pPr>
            <a:r>
              <a:rPr lang="en-GB" dirty="0">
                <a:latin typeface="Trebuchet MS" pitchFamily="34"/>
              </a:rPr>
              <a:t>What difference the funding has made</a:t>
            </a:r>
          </a:p>
          <a:p>
            <a:pPr marL="342900" lvl="0" indent="-342900">
              <a:lnSpc>
                <a:spcPct val="125000"/>
              </a:lnSpc>
              <a:buSzPct val="100000"/>
              <a:buFont typeface="Arial" pitchFamily="34"/>
              <a:buChar char="•"/>
            </a:pPr>
            <a:r>
              <a:rPr lang="en-GB" dirty="0">
                <a:latin typeface="Trebuchet MS" pitchFamily="34"/>
              </a:rPr>
              <a:t>What you’re learning</a:t>
            </a:r>
          </a:p>
          <a:p>
            <a:pPr marL="342900" lvl="0" indent="-342900">
              <a:lnSpc>
                <a:spcPct val="125000"/>
              </a:lnSpc>
              <a:buSzPct val="100000"/>
              <a:buFont typeface="Arial" pitchFamily="34"/>
              <a:buChar char="•"/>
            </a:pPr>
            <a:r>
              <a:rPr lang="en-GB" dirty="0">
                <a:latin typeface="Trebuchet MS" pitchFamily="34"/>
              </a:rPr>
              <a:t>How you’re spending the money</a:t>
            </a:r>
          </a:p>
          <a:p>
            <a:pPr lvl="0">
              <a:lnSpc>
                <a:spcPct val="125000"/>
              </a:lnSpc>
            </a:pPr>
            <a:endParaRPr lang="en-US" dirty="0">
              <a:latin typeface="Trebuchet MS" pitchFamily="34"/>
            </a:endParaRPr>
          </a:p>
          <a:p>
            <a:pPr lvl="0">
              <a:lnSpc>
                <a:spcPct val="125000"/>
              </a:lnSpc>
            </a:pPr>
            <a:r>
              <a:rPr lang="en-US" sz="1800" dirty="0">
                <a:latin typeface="Trebuchet MS" pitchFamily="34"/>
                <a:hlinkClick r:id="rId3"/>
              </a:rPr>
              <a:t>https://www.tnlcommunityfund.org.uk/funding/managing-your-grant/over-10k</a:t>
            </a:r>
            <a:endParaRPr lang="en-US" sz="1800" dirty="0">
              <a:latin typeface="Trebuchet MS" pitchFamily="34"/>
            </a:endParaRPr>
          </a:p>
          <a:p>
            <a:pPr lvl="0">
              <a:lnSpc>
                <a:spcPct val="125000"/>
              </a:lnSpc>
            </a:pPr>
            <a:endParaRPr lang="en-US" dirty="0">
              <a:latin typeface="Trebuchet MS" pitchFamily="34"/>
            </a:endParaRPr>
          </a:p>
        </p:txBody>
      </p:sp>
      <p:pic>
        <p:nvPicPr>
          <p:cNvPr id="5" name="Content Placeholder 1">
            <a:extLst>
              <a:ext uri="{FF2B5EF4-FFF2-40B4-BE49-F238E27FC236}">
                <a16:creationId xmlns:a16="http://schemas.microsoft.com/office/drawing/2014/main" id="{786BA8BF-5533-4EF3-9058-B87B15A6FD24}"/>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56957" y="1521831"/>
            <a:ext cx="3959549" cy="3434482"/>
          </a:xfrm>
          <a:prstGeom prst="rect">
            <a:avLst/>
          </a:prstGeom>
          <a:ln w="38100">
            <a:solidFill>
              <a:srgbClr val="E6007E"/>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DB8B18-07BD-472C-BE2B-D59C400723AB}"/>
              </a:ext>
            </a:extLst>
          </p:cNvPr>
          <p:cNvSpPr txBox="1">
            <a:spLocks noGrp="1"/>
          </p:cNvSpPr>
          <p:nvPr>
            <p:ph type="body" idx="4294967295"/>
          </p:nvPr>
        </p:nvSpPr>
        <p:spPr>
          <a:xfrm>
            <a:off x="755998" y="2600160"/>
            <a:ext cx="8572472" cy="685178"/>
          </a:xfrm>
        </p:spPr>
        <p:txBody>
          <a:bodyPr anchorCtr="1"/>
          <a:lstStyle/>
          <a:p>
            <a:pPr lvl="0" algn="ctr">
              <a:lnSpc>
                <a:spcPct val="90000"/>
              </a:lnSpc>
            </a:pPr>
            <a:r>
              <a:rPr lang="en-US" sz="4000" b="1">
                <a:solidFill>
                  <a:srgbClr val="FFFFFF"/>
                </a:solidFill>
                <a:latin typeface="Rockwell" pitchFamily="18"/>
              </a:rPr>
              <a:t>Questions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56985F-103A-4C1D-A321-EC7413D8E994}"/>
              </a:ext>
            </a:extLst>
          </p:cNvPr>
          <p:cNvSpPr txBox="1">
            <a:spLocks noGrp="1"/>
          </p:cNvSpPr>
          <p:nvPr>
            <p:ph type="body" idx="4294967295"/>
          </p:nvPr>
        </p:nvSpPr>
        <p:spPr>
          <a:xfrm>
            <a:off x="755998" y="978695"/>
            <a:ext cx="7754057" cy="1296143"/>
          </a:xfrm>
        </p:spPr>
        <p:txBody>
          <a:bodyPr>
            <a:normAutofit/>
          </a:bodyPr>
          <a:lstStyle/>
          <a:p>
            <a:pPr lvl="0"/>
            <a:r>
              <a:rPr lang="en-US" sz="3200" b="1">
                <a:solidFill>
                  <a:srgbClr val="E6007E"/>
                </a:solidFill>
                <a:latin typeface="Rockwell" pitchFamily="18"/>
              </a:rPr>
              <a:t>Find out More</a:t>
            </a:r>
          </a:p>
        </p:txBody>
      </p:sp>
      <p:sp>
        <p:nvSpPr>
          <p:cNvPr id="4" name="Text Placeholder 3">
            <a:extLst>
              <a:ext uri="{FF2B5EF4-FFF2-40B4-BE49-F238E27FC236}">
                <a16:creationId xmlns:a16="http://schemas.microsoft.com/office/drawing/2014/main" id="{3A4284C6-BB9B-4CC5-84EC-FDE43D46392A}"/>
              </a:ext>
            </a:extLst>
          </p:cNvPr>
          <p:cNvSpPr txBox="1">
            <a:spLocks noGrp="1"/>
          </p:cNvSpPr>
          <p:nvPr>
            <p:ph type="body" idx="4294967295"/>
          </p:nvPr>
        </p:nvSpPr>
        <p:spPr>
          <a:xfrm>
            <a:off x="755998" y="2009805"/>
            <a:ext cx="7448821" cy="1824886"/>
          </a:xfrm>
        </p:spPr>
        <p:txBody>
          <a:bodyPr vert="horz" lIns="91440" tIns="45720" rIns="91440" bIns="45720" rtlCol="0" anchor="t">
            <a:noAutofit/>
          </a:bodyPr>
          <a:lstStyle/>
          <a:p>
            <a:pPr lvl="0"/>
            <a:r>
              <a:rPr lang="en-GB" sz="2400">
                <a:solidFill>
                  <a:srgbClr val="FFFFFF"/>
                </a:solidFill>
                <a:latin typeface="Rockwell"/>
              </a:rPr>
              <a:t>Visit our website - www.tnlcommunityfund.org.uk</a:t>
            </a:r>
          </a:p>
          <a:p>
            <a:pPr lvl="0"/>
            <a:endParaRPr lang="en-GB" sz="2400">
              <a:solidFill>
                <a:srgbClr val="FFFFFF"/>
              </a:solidFill>
              <a:latin typeface="Rockwell" pitchFamily="18"/>
            </a:endParaRPr>
          </a:p>
          <a:p>
            <a:pPr lvl="0"/>
            <a:r>
              <a:rPr lang="en-GB" sz="2400">
                <a:solidFill>
                  <a:srgbClr val="FFFFFF"/>
                </a:solidFill>
                <a:latin typeface="Rockwell"/>
              </a:rPr>
              <a:t>Call our Advice Line: 028 9568 0143</a:t>
            </a:r>
          </a:p>
          <a:p>
            <a:pPr lvl="0"/>
            <a:endParaRPr lang="en-GB" sz="2400">
              <a:solidFill>
                <a:srgbClr val="FFFFFF"/>
              </a:solidFill>
              <a:latin typeface="Rockwell" pitchFamily="18"/>
            </a:endParaRPr>
          </a:p>
          <a:p>
            <a:r>
              <a:rPr lang="en-GB" sz="2400">
                <a:solidFill>
                  <a:srgbClr val="FFFFFF"/>
                </a:solidFill>
                <a:latin typeface="Rockwell"/>
              </a:rPr>
              <a:t>Email us at: </a:t>
            </a:r>
            <a:endParaRPr lang="en-GB" sz="2400">
              <a:solidFill>
                <a:srgbClr val="FFFFFF"/>
              </a:solidFill>
              <a:latin typeface="Rockwell" pitchFamily="18"/>
            </a:endParaRPr>
          </a:p>
          <a:p>
            <a:r>
              <a:rPr lang="en-GB" sz="2400">
                <a:solidFill>
                  <a:srgbClr val="FFFF00"/>
                </a:solidFill>
                <a:latin typeface="Rockwell"/>
              </a:rPr>
              <a:t>ADD TEAM INBOX</a:t>
            </a:r>
            <a:r>
              <a:rPr lang="en-GB" sz="2400">
                <a:solidFill>
                  <a:srgbClr val="FFFFFF"/>
                </a:solidFill>
                <a:latin typeface="Rockwell"/>
              </a:rPr>
              <a:t>@tnlcommunityfund.org.uk </a:t>
            </a:r>
            <a:endParaRPr lang="en-GB" sz="2400">
              <a:solidFill>
                <a:srgbClr val="FFFFFF"/>
              </a:solidFill>
              <a:latin typeface="Rockwell" pitchFamily="18"/>
            </a:endParaRPr>
          </a:p>
          <a:p>
            <a:pPr lvl="0"/>
            <a:endParaRPr lang="en-US" sz="2600">
              <a:solidFill>
                <a:srgbClr val="FFFFFF"/>
              </a:solidFill>
              <a:latin typeface="Rockwell" pitchFamily="1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FFC6BC-1722-4F0F-A325-1FA20A326382}"/>
              </a:ext>
            </a:extLst>
          </p:cNvPr>
          <p:cNvSpPr txBox="1">
            <a:spLocks noGrp="1"/>
          </p:cNvSpPr>
          <p:nvPr>
            <p:ph type="body" idx="4294967295"/>
          </p:nvPr>
        </p:nvSpPr>
        <p:spPr>
          <a:xfrm>
            <a:off x="755998" y="931352"/>
            <a:ext cx="7772400" cy="685178"/>
          </a:xfrm>
        </p:spPr>
        <p:txBody>
          <a:bodyPr>
            <a:normAutofit/>
          </a:bodyPr>
          <a:lstStyle/>
          <a:p>
            <a:pPr lvl="0">
              <a:lnSpc>
                <a:spcPct val="90000"/>
              </a:lnSpc>
            </a:pPr>
            <a:r>
              <a:rPr lang="en-US" sz="3200" b="1">
                <a:solidFill>
                  <a:srgbClr val="FFFFFF"/>
                </a:solidFill>
                <a:latin typeface="Rockwell" pitchFamily="18"/>
              </a:rPr>
              <a:t>Agenda</a:t>
            </a:r>
          </a:p>
        </p:txBody>
      </p:sp>
      <p:sp>
        <p:nvSpPr>
          <p:cNvPr id="4" name="Text Placeholder 3">
            <a:extLst>
              <a:ext uri="{FF2B5EF4-FFF2-40B4-BE49-F238E27FC236}">
                <a16:creationId xmlns:a16="http://schemas.microsoft.com/office/drawing/2014/main" id="{FDDA8868-412A-406F-9D65-57E222796564}"/>
              </a:ext>
            </a:extLst>
          </p:cNvPr>
          <p:cNvSpPr txBox="1">
            <a:spLocks noGrp="1"/>
          </p:cNvSpPr>
          <p:nvPr>
            <p:ph type="body" idx="4294967295"/>
          </p:nvPr>
        </p:nvSpPr>
        <p:spPr>
          <a:xfrm>
            <a:off x="755998" y="1725856"/>
            <a:ext cx="7516285" cy="4495803"/>
          </a:xfrm>
        </p:spPr>
        <p:txBody>
          <a:bodyPr>
            <a:normAutofit/>
          </a:bodyPr>
          <a:lstStyle/>
          <a:p>
            <a:pPr marL="571500" lvl="0" indent="-571500">
              <a:lnSpc>
                <a:spcPct val="125000"/>
              </a:lnSpc>
              <a:buSzPct val="100000"/>
              <a:buFont typeface="+mj-lt"/>
              <a:buAutoNum type="arabicPeriod"/>
            </a:pPr>
            <a:r>
              <a:rPr lang="en-GB" sz="2800">
                <a:solidFill>
                  <a:srgbClr val="FFFFFF"/>
                </a:solidFill>
                <a:latin typeface="Trebuchet MS" pitchFamily="34"/>
              </a:rPr>
              <a:t>Our purpose &amp; priorities</a:t>
            </a:r>
          </a:p>
          <a:p>
            <a:pPr marL="571500" lvl="0" indent="-571500">
              <a:lnSpc>
                <a:spcPct val="125000"/>
              </a:lnSpc>
              <a:buSzPct val="100000"/>
              <a:buFont typeface="+mj-lt"/>
              <a:buAutoNum type="arabicPeriod"/>
            </a:pPr>
            <a:r>
              <a:rPr lang="en-GB" sz="2800">
                <a:solidFill>
                  <a:srgbClr val="FFFFFF"/>
                </a:solidFill>
                <a:latin typeface="Trebuchet MS" pitchFamily="34"/>
              </a:rPr>
              <a:t>Our funding offer</a:t>
            </a:r>
          </a:p>
          <a:p>
            <a:pPr marL="571500" lvl="0" indent="-571500">
              <a:lnSpc>
                <a:spcPct val="125000"/>
              </a:lnSpc>
              <a:buSzPct val="100000"/>
              <a:buFont typeface="+mj-lt"/>
              <a:buAutoNum type="arabicPeriod"/>
            </a:pPr>
            <a:r>
              <a:rPr lang="en-GB" sz="2800">
                <a:solidFill>
                  <a:srgbClr val="FFFFFF"/>
                </a:solidFill>
                <a:latin typeface="Trebuchet MS" pitchFamily="34"/>
              </a:rPr>
              <a:t>Who &amp; what we can fund</a:t>
            </a:r>
          </a:p>
          <a:p>
            <a:pPr marL="571500" lvl="0" indent="-571500">
              <a:lnSpc>
                <a:spcPct val="125000"/>
              </a:lnSpc>
              <a:buSzPct val="100000"/>
              <a:buFont typeface="+mj-lt"/>
              <a:buAutoNum type="arabicPeriod"/>
            </a:pPr>
            <a:r>
              <a:rPr lang="en-GB" sz="2800">
                <a:solidFill>
                  <a:srgbClr val="FFFFFF"/>
                </a:solidFill>
                <a:latin typeface="Trebuchet MS" pitchFamily="34"/>
              </a:rPr>
              <a:t>How to apply</a:t>
            </a:r>
          </a:p>
          <a:p>
            <a:pPr marL="571500" lvl="0" indent="-571500">
              <a:lnSpc>
                <a:spcPct val="125000"/>
              </a:lnSpc>
              <a:buSzPct val="100000"/>
              <a:buFont typeface="Arial" pitchFamily="34"/>
              <a:buChar char="•"/>
            </a:pPr>
            <a:endParaRPr lang="en-GB" sz="3200">
              <a:solidFill>
                <a:srgbClr val="FFFFFF"/>
              </a:solidFill>
              <a:latin typeface="Trebuchet MS" pitchFamily="34"/>
            </a:endParaRPr>
          </a:p>
          <a:p>
            <a:pPr lvl="0">
              <a:lnSpc>
                <a:spcPct val="125000"/>
              </a:lnSpc>
              <a:buSzPct val="100000"/>
            </a:pPr>
            <a:endParaRPr lang="en-US" sz="3200">
              <a:solidFill>
                <a:srgbClr val="FFFFFF"/>
              </a:solidFill>
              <a:latin typeface="Trebuchet MS"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B7294-F453-4E9E-A0F9-F768C594441A}"/>
              </a:ext>
            </a:extLst>
          </p:cNvPr>
          <p:cNvSpPr>
            <a:spLocks noGrp="1"/>
          </p:cNvSpPr>
          <p:nvPr>
            <p:ph type="body" sz="quarter" idx="22"/>
          </p:nvPr>
        </p:nvSpPr>
        <p:spPr>
          <a:xfrm>
            <a:off x="343176" y="488225"/>
            <a:ext cx="9575800" cy="948384"/>
          </a:xfrm>
        </p:spPr>
        <p:txBody>
          <a:bodyPr>
            <a:noAutofit/>
          </a:bodyPr>
          <a:lstStyle/>
          <a:p>
            <a:r>
              <a:rPr lang="en-GB" sz="3200"/>
              <a:t>About The National Lottery Community Fund</a:t>
            </a:r>
          </a:p>
        </p:txBody>
      </p:sp>
      <p:sp>
        <p:nvSpPr>
          <p:cNvPr id="4" name="Text Placeholder 3">
            <a:extLst>
              <a:ext uri="{FF2B5EF4-FFF2-40B4-BE49-F238E27FC236}">
                <a16:creationId xmlns:a16="http://schemas.microsoft.com/office/drawing/2014/main" id="{E34E4612-4496-461A-851B-5253ED54EE57}"/>
              </a:ext>
            </a:extLst>
          </p:cNvPr>
          <p:cNvSpPr>
            <a:spLocks noGrp="1"/>
          </p:cNvSpPr>
          <p:nvPr>
            <p:ph type="body" sz="quarter" idx="24"/>
          </p:nvPr>
        </p:nvSpPr>
        <p:spPr>
          <a:xfrm>
            <a:off x="343176" y="1328968"/>
            <a:ext cx="9065867" cy="5283317"/>
          </a:xfrm>
        </p:spPr>
        <p:txBody>
          <a:bodyPr>
            <a:normAutofit/>
          </a:bodyPr>
          <a:lstStyle/>
          <a:p>
            <a:r>
              <a:rPr lang="en-GB" dirty="0"/>
              <a:t>National Lottery players contribute around £30 million to good causes every week.</a:t>
            </a:r>
          </a:p>
          <a:p>
            <a:endParaRPr lang="en-GB" dirty="0"/>
          </a:p>
          <a:p>
            <a:r>
              <a:rPr lang="en-GB" dirty="0"/>
              <a:t>The National Lottery Community Fund distributes around £600m a year to communities across the UK.</a:t>
            </a:r>
          </a:p>
          <a:p>
            <a:endParaRPr lang="en-GB" dirty="0"/>
          </a:p>
          <a:p>
            <a:endParaRPr lang="en-GB" sz="2800" dirty="0"/>
          </a:p>
          <a:p>
            <a:pPr algn="ctr"/>
            <a:endParaRPr lang="en-GB" sz="2800" b="1" dirty="0">
              <a:solidFill>
                <a:schemeClr val="bg2">
                  <a:lumMod val="50000"/>
                  <a:lumOff val="50000"/>
                </a:schemeClr>
              </a:solidFill>
            </a:endParaRPr>
          </a:p>
          <a:p>
            <a:endParaRPr lang="en-GB" sz="2800" dirty="0"/>
          </a:p>
          <a:p>
            <a:endParaRPr lang="en-GB" sz="2800" b="1" dirty="0"/>
          </a:p>
        </p:txBody>
      </p:sp>
      <p:pic>
        <p:nvPicPr>
          <p:cNvPr id="6" name="Picture 5">
            <a:extLst>
              <a:ext uri="{FF2B5EF4-FFF2-40B4-BE49-F238E27FC236}">
                <a16:creationId xmlns:a16="http://schemas.microsoft.com/office/drawing/2014/main" id="{44A634C8-42B1-45F0-967D-74CE5CF4A8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3624" y="4562969"/>
            <a:ext cx="2734445" cy="1829066"/>
          </a:xfrm>
          <a:prstGeom prst="rect">
            <a:avLst/>
          </a:prstGeom>
          <a:ln w="38100">
            <a:solidFill>
              <a:srgbClr val="E6007E"/>
            </a:solidFill>
          </a:ln>
        </p:spPr>
      </p:pic>
      <p:pic>
        <p:nvPicPr>
          <p:cNvPr id="8" name="Picture 7">
            <a:extLst>
              <a:ext uri="{FF2B5EF4-FFF2-40B4-BE49-F238E27FC236}">
                <a16:creationId xmlns:a16="http://schemas.microsoft.com/office/drawing/2014/main" id="{EB4EFC90-B02E-46D0-BB30-F9704A1C1A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830" y="4569072"/>
            <a:ext cx="2734445" cy="1822963"/>
          </a:xfrm>
          <a:prstGeom prst="rect">
            <a:avLst/>
          </a:prstGeom>
          <a:ln w="38100">
            <a:solidFill>
              <a:srgbClr val="E6007E"/>
            </a:solidFill>
          </a:ln>
        </p:spPr>
      </p:pic>
    </p:spTree>
    <p:extLst>
      <p:ext uri="{BB962C8B-B14F-4D97-AF65-F5344CB8AC3E}">
        <p14:creationId xmlns:p14="http://schemas.microsoft.com/office/powerpoint/2010/main" val="385995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B7294-F453-4E9E-A0F9-F768C594441A}"/>
              </a:ext>
            </a:extLst>
          </p:cNvPr>
          <p:cNvSpPr>
            <a:spLocks noGrp="1"/>
          </p:cNvSpPr>
          <p:nvPr>
            <p:ph type="body" sz="quarter" idx="22"/>
          </p:nvPr>
        </p:nvSpPr>
        <p:spPr>
          <a:xfrm>
            <a:off x="343176" y="488225"/>
            <a:ext cx="9575800" cy="948384"/>
          </a:xfrm>
        </p:spPr>
        <p:txBody>
          <a:bodyPr>
            <a:noAutofit/>
          </a:bodyPr>
          <a:lstStyle/>
          <a:p>
            <a:r>
              <a:rPr lang="en-GB" sz="3200" dirty="0"/>
              <a:t>About Bolsover</a:t>
            </a:r>
          </a:p>
        </p:txBody>
      </p:sp>
      <p:sp>
        <p:nvSpPr>
          <p:cNvPr id="4" name="Text Placeholder 3">
            <a:extLst>
              <a:ext uri="{FF2B5EF4-FFF2-40B4-BE49-F238E27FC236}">
                <a16:creationId xmlns:a16="http://schemas.microsoft.com/office/drawing/2014/main" id="{E34E4612-4496-461A-851B-5253ED54EE57}"/>
              </a:ext>
            </a:extLst>
          </p:cNvPr>
          <p:cNvSpPr>
            <a:spLocks noGrp="1"/>
          </p:cNvSpPr>
          <p:nvPr>
            <p:ph type="body" sz="quarter" idx="24"/>
          </p:nvPr>
        </p:nvSpPr>
        <p:spPr>
          <a:xfrm>
            <a:off x="343176" y="1328968"/>
            <a:ext cx="9065867" cy="5283317"/>
          </a:xfrm>
        </p:spPr>
        <p:txBody>
          <a:bodyPr>
            <a:normAutofit/>
          </a:bodyPr>
          <a:lstStyle/>
          <a:p>
            <a:r>
              <a:rPr lang="en-GB" dirty="0"/>
              <a:t>Since 2015, we have invested in 119 projects totalling £3.45m.</a:t>
            </a:r>
          </a:p>
          <a:p>
            <a:endParaRPr lang="en-GB" dirty="0"/>
          </a:p>
          <a:p>
            <a:endParaRPr lang="en-GB" sz="2800" dirty="0"/>
          </a:p>
          <a:p>
            <a:pPr algn="ctr"/>
            <a:endParaRPr lang="en-GB" sz="2800" b="1" dirty="0">
              <a:solidFill>
                <a:schemeClr val="bg2">
                  <a:lumMod val="50000"/>
                  <a:lumOff val="50000"/>
                </a:schemeClr>
              </a:solidFill>
            </a:endParaRPr>
          </a:p>
          <a:p>
            <a:endParaRPr lang="en-GB" sz="2800" dirty="0"/>
          </a:p>
          <a:p>
            <a:endParaRPr lang="en-GB" sz="2800" b="1" dirty="0"/>
          </a:p>
        </p:txBody>
      </p:sp>
      <p:graphicFrame>
        <p:nvGraphicFramePr>
          <p:cNvPr id="2" name="Chart 1">
            <a:extLst>
              <a:ext uri="{FF2B5EF4-FFF2-40B4-BE49-F238E27FC236}">
                <a16:creationId xmlns:a16="http://schemas.microsoft.com/office/drawing/2014/main" id="{7B405E06-9677-4ABC-0540-40833BAFB252}"/>
              </a:ext>
            </a:extLst>
          </p:cNvPr>
          <p:cNvGraphicFramePr>
            <a:graphicFrameLocks/>
          </p:cNvGraphicFramePr>
          <p:nvPr>
            <p:extLst>
              <p:ext uri="{D42A27DB-BD31-4B8C-83A1-F6EECF244321}">
                <p14:modId xmlns:p14="http://schemas.microsoft.com/office/powerpoint/2010/main" val="2178699429"/>
              </p:ext>
            </p:extLst>
          </p:nvPr>
        </p:nvGraphicFramePr>
        <p:xfrm>
          <a:off x="441788" y="1811055"/>
          <a:ext cx="8342616" cy="4671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49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7E0644-CB14-44C5-84D5-2B0B40BE0A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000" y="1584000"/>
            <a:ext cx="4025900" cy="4932000"/>
          </a:xfrm>
          <a:prstGeom prst="rect">
            <a:avLst/>
          </a:prstGeom>
          <a:noFill/>
        </p:spPr>
      </p:pic>
      <p:sp>
        <p:nvSpPr>
          <p:cNvPr id="15" name="Text Placeholder 2">
            <a:extLst>
              <a:ext uri="{FF2B5EF4-FFF2-40B4-BE49-F238E27FC236}">
                <a16:creationId xmlns:a16="http://schemas.microsoft.com/office/drawing/2014/main" id="{495D7AFB-D048-4806-84CF-5C5400B0F32A}"/>
              </a:ext>
            </a:extLst>
          </p:cNvPr>
          <p:cNvSpPr>
            <a:spLocks noGrp="1"/>
          </p:cNvSpPr>
          <p:nvPr>
            <p:ph type="body" sz="quarter" idx="19"/>
          </p:nvPr>
        </p:nvSpPr>
        <p:spPr>
          <a:xfrm>
            <a:off x="584200" y="7125496"/>
            <a:ext cx="7239000" cy="265906"/>
          </a:xfrm>
        </p:spPr>
        <p:txBody>
          <a:bodyPr>
            <a:normAutofit lnSpcReduction="10000"/>
          </a:bodyPr>
          <a:lstStyle/>
          <a:p>
            <a:endParaRPr lang="en-US"/>
          </a:p>
        </p:txBody>
      </p:sp>
      <p:sp>
        <p:nvSpPr>
          <p:cNvPr id="2" name="Text Placeholder 1">
            <a:extLst>
              <a:ext uri="{FF2B5EF4-FFF2-40B4-BE49-F238E27FC236}">
                <a16:creationId xmlns:a16="http://schemas.microsoft.com/office/drawing/2014/main" id="{CFE21D5A-446B-0E41-B8E2-A5D8BB0D80D1}"/>
              </a:ext>
            </a:extLst>
          </p:cNvPr>
          <p:cNvSpPr>
            <a:spLocks noGrp="1"/>
          </p:cNvSpPr>
          <p:nvPr>
            <p:ph type="body" sz="quarter" idx="22"/>
          </p:nvPr>
        </p:nvSpPr>
        <p:spPr>
          <a:xfrm>
            <a:off x="396002" y="631915"/>
            <a:ext cx="9368835" cy="685177"/>
          </a:xfrm>
        </p:spPr>
        <p:txBody>
          <a:bodyPr>
            <a:normAutofit/>
          </a:bodyPr>
          <a:lstStyle/>
          <a:p>
            <a:pPr>
              <a:lnSpc>
                <a:spcPct val="90000"/>
              </a:lnSpc>
              <a:spcAft>
                <a:spcPts val="600"/>
              </a:spcAft>
            </a:pPr>
            <a:r>
              <a:rPr lang="en-US"/>
              <a:t>Our purpose</a:t>
            </a:r>
          </a:p>
        </p:txBody>
      </p:sp>
      <p:sp>
        <p:nvSpPr>
          <p:cNvPr id="4" name="Text Placeholder 3">
            <a:extLst>
              <a:ext uri="{FF2B5EF4-FFF2-40B4-BE49-F238E27FC236}">
                <a16:creationId xmlns:a16="http://schemas.microsoft.com/office/drawing/2014/main" id="{38CEA071-135A-C54B-A6D2-2374C574B52A}"/>
              </a:ext>
            </a:extLst>
          </p:cNvPr>
          <p:cNvSpPr>
            <a:spLocks noGrp="1"/>
          </p:cNvSpPr>
          <p:nvPr>
            <p:ph type="body" sz="quarter" idx="24"/>
          </p:nvPr>
        </p:nvSpPr>
        <p:spPr>
          <a:xfrm>
            <a:off x="4719962" y="1584000"/>
            <a:ext cx="5044875" cy="4932000"/>
          </a:xfrm>
        </p:spPr>
        <p:txBody>
          <a:bodyPr>
            <a:normAutofit fontScale="92500" lnSpcReduction="10000"/>
          </a:bodyPr>
          <a:lstStyle/>
          <a:p>
            <a:pPr marL="0" indent="0">
              <a:lnSpc>
                <a:spcPct val="115000"/>
              </a:lnSpc>
              <a:spcAft>
                <a:spcPts val="600"/>
              </a:spcAft>
              <a:buNone/>
            </a:pPr>
            <a:r>
              <a:rPr lang="en-GB" b="1" dirty="0"/>
              <a:t>We support people and communities to thrive.</a:t>
            </a:r>
            <a:endParaRPr lang="en-GB" dirty="0"/>
          </a:p>
          <a:p>
            <a:pPr marL="0" indent="0">
              <a:lnSpc>
                <a:spcPct val="115000"/>
              </a:lnSpc>
              <a:spcAft>
                <a:spcPts val="600"/>
              </a:spcAft>
              <a:buNone/>
            </a:pPr>
            <a:endParaRPr lang="en-GB" b="1" dirty="0"/>
          </a:p>
          <a:p>
            <a:pPr marL="0" indent="0">
              <a:lnSpc>
                <a:spcPct val="115000"/>
              </a:lnSpc>
              <a:spcAft>
                <a:spcPts val="600"/>
              </a:spcAft>
              <a:buNone/>
            </a:pPr>
            <a:r>
              <a:rPr lang="en-GB" b="1" dirty="0"/>
              <a:t>Our goals:</a:t>
            </a:r>
          </a:p>
          <a:p>
            <a:pPr marL="0" indent="0">
              <a:lnSpc>
                <a:spcPct val="115000"/>
              </a:lnSpc>
              <a:spcAft>
                <a:spcPts val="600"/>
              </a:spcAft>
              <a:buNone/>
            </a:pPr>
            <a:r>
              <a:rPr lang="en-GB" dirty="0"/>
              <a:t>• We support ideas and activities that matter to people and communities.</a:t>
            </a:r>
          </a:p>
          <a:p>
            <a:pPr marL="0" indent="0">
              <a:lnSpc>
                <a:spcPct val="115000"/>
              </a:lnSpc>
              <a:spcAft>
                <a:spcPts val="600"/>
              </a:spcAft>
              <a:buNone/>
            </a:pPr>
            <a:endParaRPr lang="en-GB" dirty="0"/>
          </a:p>
          <a:p>
            <a:pPr marL="0" indent="0">
              <a:lnSpc>
                <a:spcPct val="115000"/>
              </a:lnSpc>
              <a:spcAft>
                <a:spcPts val="600"/>
              </a:spcAft>
              <a:buNone/>
            </a:pPr>
            <a:r>
              <a:rPr lang="en-GB" dirty="0"/>
              <a:t>• We use our funding and relationships to help create stronger, more connected communities.</a:t>
            </a:r>
          </a:p>
          <a:p>
            <a:pPr marL="0" indent="0">
              <a:lnSpc>
                <a:spcPct val="115000"/>
              </a:lnSpc>
              <a:spcAft>
                <a:spcPts val="600"/>
              </a:spcAft>
              <a:buNone/>
            </a:pPr>
            <a:endParaRPr lang="en-GB" dirty="0"/>
          </a:p>
          <a:p>
            <a:pPr marL="0" indent="0">
              <a:lnSpc>
                <a:spcPct val="115000"/>
              </a:lnSpc>
              <a:spcAft>
                <a:spcPts val="600"/>
              </a:spcAft>
              <a:buNone/>
            </a:pPr>
            <a:r>
              <a:rPr lang="en-GB" dirty="0"/>
              <a:t>• We support charities and community organisations across the UK to be vibrant, diverse and active.</a:t>
            </a:r>
          </a:p>
        </p:txBody>
      </p:sp>
    </p:spTree>
    <p:extLst>
      <p:ext uri="{BB962C8B-B14F-4D97-AF65-F5344CB8AC3E}">
        <p14:creationId xmlns:p14="http://schemas.microsoft.com/office/powerpoint/2010/main" val="426381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a:xfrm>
            <a:off x="3721034" y="401433"/>
            <a:ext cx="6098470" cy="678466"/>
          </a:xfrm>
        </p:spPr>
        <p:txBody>
          <a:bodyPr>
            <a:normAutofit/>
          </a:bodyPr>
          <a:lstStyle/>
          <a:p>
            <a:r>
              <a:rPr lang="en-US" sz="3600"/>
              <a:t>Our principles</a:t>
            </a:r>
          </a:p>
        </p:txBody>
      </p:sp>
      <p:sp>
        <p:nvSpPr>
          <p:cNvPr id="4" name="Text Placeholder 3"/>
          <p:cNvSpPr>
            <a:spLocks noGrp="1"/>
          </p:cNvSpPr>
          <p:nvPr>
            <p:ph type="body" sz="quarter" idx="24"/>
          </p:nvPr>
        </p:nvSpPr>
        <p:spPr>
          <a:xfrm>
            <a:off x="3721034" y="1273683"/>
            <a:ext cx="5941474" cy="5430593"/>
          </a:xfrm>
        </p:spPr>
        <p:txBody>
          <a:bodyPr>
            <a:normAutofit fontScale="92500"/>
          </a:bodyPr>
          <a:lstStyle/>
          <a:p>
            <a:r>
              <a:rPr lang="en-GB" b="1" dirty="0">
                <a:solidFill>
                  <a:schemeClr val="tx2"/>
                </a:solidFill>
              </a:rPr>
              <a:t>People Led</a:t>
            </a:r>
          </a:p>
          <a:p>
            <a:r>
              <a:rPr lang="en-GB" dirty="0"/>
              <a:t>Ensuring the people you work with are meaningfully involved in the development, design and delivery of your work. </a:t>
            </a:r>
          </a:p>
          <a:p>
            <a:endParaRPr lang="en-GB" dirty="0"/>
          </a:p>
          <a:p>
            <a:pPr>
              <a:lnSpc>
                <a:spcPct val="135000"/>
              </a:lnSpc>
            </a:pPr>
            <a:r>
              <a:rPr lang="en-GB" b="1" dirty="0">
                <a:solidFill>
                  <a:schemeClr val="tx2"/>
                </a:solidFill>
              </a:rPr>
              <a:t>Strengths based</a:t>
            </a:r>
          </a:p>
          <a:p>
            <a:r>
              <a:rPr lang="en-GB" dirty="0"/>
              <a:t>Supporting people and communities to build on the knowledge, skills and experience they already have to make the changes they want. </a:t>
            </a:r>
          </a:p>
          <a:p>
            <a:endParaRPr lang="en-GB" dirty="0"/>
          </a:p>
          <a:p>
            <a:pPr>
              <a:lnSpc>
                <a:spcPct val="145000"/>
              </a:lnSpc>
            </a:pPr>
            <a:r>
              <a:rPr lang="en-GB" b="1" dirty="0">
                <a:solidFill>
                  <a:schemeClr val="tx2"/>
                </a:solidFill>
              </a:rPr>
              <a:t>Connected</a:t>
            </a:r>
          </a:p>
          <a:p>
            <a:r>
              <a:rPr lang="en-GB" dirty="0"/>
              <a:t>Demonstrating a good understanding of other activities and services in the community and showing how your proposal will complement these.</a:t>
            </a:r>
          </a:p>
          <a:p>
            <a:endParaRPr lang="en-GB" dirty="0"/>
          </a:p>
        </p:txBody>
      </p:sp>
      <p:pic>
        <p:nvPicPr>
          <p:cNvPr id="11" name="Content Placeholder 8">
            <a:extLst>
              <a:ext uri="{FF2B5EF4-FFF2-40B4-BE49-F238E27FC236}">
                <a16:creationId xmlns:a16="http://schemas.microsoft.com/office/drawing/2014/main" id="{6BB1B400-79E5-024C-B139-DA818A409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04" y="740666"/>
            <a:ext cx="2774787" cy="1869448"/>
          </a:xfrm>
          <a:prstGeom prst="rect">
            <a:avLst/>
          </a:prstGeom>
          <a:ln w="38100">
            <a:solidFill>
              <a:srgbClr val="E6007E"/>
            </a:solidFill>
          </a:ln>
        </p:spPr>
      </p:pic>
      <p:pic>
        <p:nvPicPr>
          <p:cNvPr id="12" name="Content Placeholder 7">
            <a:extLst>
              <a:ext uri="{FF2B5EF4-FFF2-40B4-BE49-F238E27FC236}">
                <a16:creationId xmlns:a16="http://schemas.microsoft.com/office/drawing/2014/main" id="{EB512B22-15C5-D84E-B776-80471198DA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006" y="2610114"/>
            <a:ext cx="2774786" cy="1908102"/>
          </a:xfrm>
          <a:prstGeom prst="rect">
            <a:avLst/>
          </a:prstGeom>
          <a:ln w="38100">
            <a:solidFill>
              <a:srgbClr val="E6007E"/>
            </a:solidFill>
          </a:ln>
        </p:spPr>
      </p:pic>
      <p:pic>
        <p:nvPicPr>
          <p:cNvPr id="13" name="Content Placeholder 11">
            <a:extLst>
              <a:ext uri="{FF2B5EF4-FFF2-40B4-BE49-F238E27FC236}">
                <a16:creationId xmlns:a16="http://schemas.microsoft.com/office/drawing/2014/main" id="{46A7F88D-7DA7-BE43-9FE2-97DD18120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006" y="4518216"/>
            <a:ext cx="2774785" cy="1951753"/>
          </a:xfrm>
          <a:prstGeom prst="rect">
            <a:avLst/>
          </a:prstGeom>
          <a:ln w="38100">
            <a:solidFill>
              <a:srgbClr val="E6007E"/>
            </a:solidFill>
          </a:ln>
        </p:spPr>
      </p:pic>
    </p:spTree>
    <p:extLst>
      <p:ext uri="{BB962C8B-B14F-4D97-AF65-F5344CB8AC3E}">
        <p14:creationId xmlns:p14="http://schemas.microsoft.com/office/powerpoint/2010/main" val="29289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760238" y="680423"/>
            <a:ext cx="9220504" cy="685177"/>
          </a:xfrm>
        </p:spPr>
        <p:txBody>
          <a:bodyPr>
            <a:normAutofit/>
          </a:bodyPr>
          <a:lstStyle/>
          <a:p>
            <a:r>
              <a:rPr lang="en-GB" sz="3600"/>
              <a:t>Our approach</a:t>
            </a:r>
          </a:p>
        </p:txBody>
      </p:sp>
      <p:sp>
        <p:nvSpPr>
          <p:cNvPr id="2" name="TextBox 1">
            <a:extLst>
              <a:ext uri="{FF2B5EF4-FFF2-40B4-BE49-F238E27FC236}">
                <a16:creationId xmlns:a16="http://schemas.microsoft.com/office/drawing/2014/main" id="{2E240289-F070-4227-9165-BE04B8A9EF8B}"/>
              </a:ext>
            </a:extLst>
          </p:cNvPr>
          <p:cNvSpPr txBox="1"/>
          <p:nvPr/>
        </p:nvSpPr>
        <p:spPr>
          <a:xfrm>
            <a:off x="760238" y="1675822"/>
            <a:ext cx="8846530" cy="409342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800" dirty="0">
                <a:latin typeface="Trebuchet MS" panose="020B0603020202020204" pitchFamily="34" charset="0"/>
              </a:rPr>
              <a:t>Open to all </a:t>
            </a:r>
          </a:p>
          <a:p>
            <a:pPr marL="285750" indent="-285750">
              <a:lnSpc>
                <a:spcPct val="200000"/>
              </a:lnSpc>
              <a:buFont typeface="Arial" panose="020B0604020202020204" pitchFamily="34" charset="0"/>
              <a:buChar char="•"/>
            </a:pPr>
            <a:r>
              <a:rPr lang="en-GB" sz="2800" dirty="0">
                <a:latin typeface="Trebuchet MS" panose="020B0603020202020204" pitchFamily="34" charset="0"/>
              </a:rPr>
              <a:t>Flexible </a:t>
            </a:r>
          </a:p>
          <a:p>
            <a:pPr marL="285750" indent="-285750">
              <a:lnSpc>
                <a:spcPct val="200000"/>
              </a:lnSpc>
              <a:buFont typeface="Arial" panose="020B0604020202020204" pitchFamily="34" charset="0"/>
              <a:buChar char="•"/>
            </a:pPr>
            <a:r>
              <a:rPr lang="en-GB" sz="2800" dirty="0">
                <a:latin typeface="Trebuchet MS" panose="020B0603020202020204" pitchFamily="34" charset="0"/>
              </a:rPr>
              <a:t>Proportionate</a:t>
            </a:r>
          </a:p>
          <a:p>
            <a:pPr marL="285750" indent="-285750">
              <a:lnSpc>
                <a:spcPct val="200000"/>
              </a:lnSpc>
              <a:buFont typeface="Arial" panose="020B0604020202020204" pitchFamily="34" charset="0"/>
              <a:buChar char="•"/>
            </a:pPr>
            <a:r>
              <a:rPr lang="en-GB" sz="2800" dirty="0">
                <a:latin typeface="Trebuchet MS" panose="020B0603020202020204" pitchFamily="34" charset="0"/>
              </a:rPr>
              <a:t>Conversational </a:t>
            </a:r>
          </a:p>
          <a:p>
            <a:r>
              <a:rPr lang="en-GB" dirty="0"/>
              <a:t> </a:t>
            </a:r>
          </a:p>
          <a:p>
            <a:endParaRPr lang="en-GB" dirty="0"/>
          </a:p>
        </p:txBody>
      </p:sp>
      <p:pic>
        <p:nvPicPr>
          <p:cNvPr id="6" name="Picture 2">
            <a:extLst>
              <a:ext uri="{FF2B5EF4-FFF2-40B4-BE49-F238E27FC236}">
                <a16:creationId xmlns:a16="http://schemas.microsoft.com/office/drawing/2014/main" id="{CAC51991-0532-46D6-8533-DE162DBE1F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422" y="630132"/>
            <a:ext cx="3952474" cy="2635189"/>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B3573D-9191-402B-96CE-DFFD36A718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4072" y="3482670"/>
            <a:ext cx="3952475" cy="2634572"/>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87512" y="337777"/>
            <a:ext cx="6106564" cy="685177"/>
          </a:xfrm>
        </p:spPr>
        <p:txBody>
          <a:bodyPr>
            <a:normAutofit/>
          </a:bodyPr>
          <a:lstStyle/>
          <a:p>
            <a:r>
              <a:rPr lang="en-GB" sz="3600"/>
              <a:t>Our priorities in England</a:t>
            </a:r>
          </a:p>
        </p:txBody>
      </p:sp>
      <p:sp>
        <p:nvSpPr>
          <p:cNvPr id="7" name="Text Placeholder 6"/>
          <p:cNvSpPr>
            <a:spLocks noGrp="1"/>
          </p:cNvSpPr>
          <p:nvPr>
            <p:ph type="body" sz="quarter" idx="24"/>
          </p:nvPr>
        </p:nvSpPr>
        <p:spPr>
          <a:xfrm>
            <a:off x="2671062" y="1361728"/>
            <a:ext cx="6801426" cy="5616624"/>
          </a:xfrm>
        </p:spPr>
        <p:txBody>
          <a:bodyPr>
            <a:normAutofit fontScale="85000" lnSpcReduction="10000"/>
          </a:bodyPr>
          <a:lstStyle/>
          <a:p>
            <a:pPr>
              <a:buClr>
                <a:schemeClr val="tx2"/>
              </a:buClr>
            </a:pPr>
            <a:r>
              <a:rPr lang="en-US" sz="2400" dirty="0">
                <a:solidFill>
                  <a:schemeClr val="tx2"/>
                </a:solidFill>
              </a:rPr>
              <a:t>Stronger relationships</a:t>
            </a:r>
            <a:r>
              <a:rPr lang="en-US" sz="2400" dirty="0"/>
              <a:t> </a:t>
            </a:r>
          </a:p>
          <a:p>
            <a:pPr>
              <a:buClr>
                <a:schemeClr val="tx2"/>
              </a:buClr>
            </a:pPr>
            <a:r>
              <a:rPr lang="en-US" sz="2400" dirty="0"/>
              <a:t>We support ideas that bring people together, strengthening relationships in and across communities</a:t>
            </a:r>
          </a:p>
          <a:p>
            <a:pPr>
              <a:buClr>
                <a:schemeClr val="tx2"/>
              </a:buClr>
            </a:pPr>
            <a:endParaRPr lang="en-US" sz="2400" dirty="0"/>
          </a:p>
          <a:p>
            <a:pPr>
              <a:buClr>
                <a:schemeClr val="tx2"/>
              </a:buClr>
            </a:pPr>
            <a:endParaRPr lang="en-US" sz="2400" dirty="0"/>
          </a:p>
          <a:p>
            <a:pPr>
              <a:lnSpc>
                <a:spcPct val="120000"/>
              </a:lnSpc>
            </a:pPr>
            <a:r>
              <a:rPr lang="en-US" altLang="en-US" sz="2400" dirty="0">
                <a:solidFill>
                  <a:schemeClr val="tx2"/>
                </a:solidFill>
                <a:latin typeface="Trebuchet MS" panose="020B0603020202020204" pitchFamily="34" charset="0"/>
              </a:rPr>
              <a:t>Shared and sustainable places and spaces</a:t>
            </a:r>
          </a:p>
          <a:p>
            <a:pPr>
              <a:lnSpc>
                <a:spcPct val="120000"/>
              </a:lnSpc>
            </a:pPr>
            <a:r>
              <a:rPr lang="en-US" altLang="en-US" sz="2400" dirty="0">
                <a:solidFill>
                  <a:srgbClr val="000000"/>
                </a:solidFill>
                <a:latin typeface="Trebuchet MS" panose="020B0603020202020204" pitchFamily="34" charset="0"/>
              </a:rPr>
              <a:t>We support people to shape and sustain the places that matter to them, like a park, community </a:t>
            </a:r>
            <a:r>
              <a:rPr lang="en-US" altLang="en-US" sz="2400" dirty="0" err="1">
                <a:solidFill>
                  <a:srgbClr val="000000"/>
                </a:solidFill>
                <a:latin typeface="Trebuchet MS" panose="020B0603020202020204" pitchFamily="34" charset="0"/>
              </a:rPr>
              <a:t>centre</a:t>
            </a:r>
            <a:r>
              <a:rPr lang="en-US" altLang="en-US" sz="2400" dirty="0">
                <a:solidFill>
                  <a:srgbClr val="000000"/>
                </a:solidFill>
                <a:latin typeface="Trebuchet MS" panose="020B0603020202020204" pitchFamily="34" charset="0"/>
              </a:rPr>
              <a:t> or online network </a:t>
            </a:r>
          </a:p>
          <a:p>
            <a:pPr>
              <a:lnSpc>
                <a:spcPct val="120000"/>
              </a:lnSpc>
            </a:pPr>
            <a:endParaRPr lang="en-US" altLang="en-US" sz="2400" dirty="0">
              <a:solidFill>
                <a:srgbClr val="000000"/>
              </a:solidFill>
              <a:latin typeface="Trebuchet MS" panose="020B0603020202020204" pitchFamily="34" charset="0"/>
            </a:endParaRPr>
          </a:p>
          <a:p>
            <a:pPr>
              <a:lnSpc>
                <a:spcPct val="120000"/>
              </a:lnSpc>
            </a:pPr>
            <a:endParaRPr lang="en-US" altLang="en-US" sz="2400" dirty="0">
              <a:solidFill>
                <a:srgbClr val="000000"/>
              </a:solidFill>
              <a:latin typeface="Trebuchet MS" panose="020B0603020202020204" pitchFamily="34" charset="0"/>
            </a:endParaRPr>
          </a:p>
          <a:p>
            <a:pPr>
              <a:lnSpc>
                <a:spcPct val="120000"/>
              </a:lnSpc>
            </a:pPr>
            <a:r>
              <a:rPr lang="en-US" altLang="en-US" sz="2400" dirty="0">
                <a:solidFill>
                  <a:schemeClr val="tx2"/>
                </a:solidFill>
                <a:latin typeface="Trebuchet MS" panose="020B0603020202020204" pitchFamily="34" charset="0"/>
              </a:rPr>
              <a:t>Early action to prevent problems and tackle disadvantage</a:t>
            </a:r>
          </a:p>
          <a:p>
            <a:pPr>
              <a:lnSpc>
                <a:spcPct val="120000"/>
              </a:lnSpc>
            </a:pPr>
            <a:r>
              <a:rPr lang="en-US" altLang="en-US" sz="2400" dirty="0">
                <a:solidFill>
                  <a:srgbClr val="000000"/>
                </a:solidFill>
                <a:latin typeface="Trebuchet MS" panose="020B0603020202020204" pitchFamily="34" charset="0"/>
              </a:rPr>
              <a:t>We support activity that empowers people to fulfil their potential, working to address problems at the earliest possible stage</a:t>
            </a:r>
          </a:p>
          <a:p>
            <a:pPr>
              <a:lnSpc>
                <a:spcPct val="120000"/>
              </a:lnSpc>
            </a:pPr>
            <a:endParaRPr lang="en-US" altLang="en-US" sz="2400" dirty="0">
              <a:solidFill>
                <a:srgbClr val="000000"/>
              </a:solidFill>
              <a:latin typeface="Trebuchet MS" panose="020B0603020202020204" pitchFamily="34" charset="0"/>
            </a:endParaRPr>
          </a:p>
          <a:p>
            <a:pPr marL="457200" indent="-457200">
              <a:lnSpc>
                <a:spcPct val="120000"/>
              </a:lnSpc>
              <a:buFont typeface="+mj-lt"/>
              <a:buAutoNum type="arabicPeriod"/>
            </a:pPr>
            <a:endParaRPr lang="en-US" altLang="en-US" sz="2400" dirty="0">
              <a:solidFill>
                <a:srgbClr val="000000"/>
              </a:solidFill>
              <a:latin typeface="Trebuchet MS" panose="020B0603020202020204" pitchFamily="34" charset="0"/>
            </a:endParaRPr>
          </a:p>
          <a:p>
            <a:endParaRPr lang="en-GB" dirty="0"/>
          </a:p>
        </p:txBody>
      </p:sp>
      <p:grpSp>
        <p:nvGrpSpPr>
          <p:cNvPr id="10" name="Group 9">
            <a:extLst>
              <a:ext uri="{FF2B5EF4-FFF2-40B4-BE49-F238E27FC236}">
                <a16:creationId xmlns:a16="http://schemas.microsoft.com/office/drawing/2014/main" id="{9F91262D-2DC3-AD4D-AC97-9A54F736FA77}"/>
              </a:ext>
            </a:extLst>
          </p:cNvPr>
          <p:cNvGrpSpPr/>
          <p:nvPr/>
        </p:nvGrpSpPr>
        <p:grpSpPr>
          <a:xfrm>
            <a:off x="687512" y="1259727"/>
            <a:ext cx="1696604" cy="5430593"/>
            <a:chOff x="809933" y="971695"/>
            <a:chExt cx="1696604" cy="5430593"/>
          </a:xfrm>
        </p:grpSpPr>
        <p:pic>
          <p:nvPicPr>
            <p:cNvPr id="11" name="Picture 2">
              <a:extLst>
                <a:ext uri="{FF2B5EF4-FFF2-40B4-BE49-F238E27FC236}">
                  <a16:creationId xmlns:a16="http://schemas.microsoft.com/office/drawing/2014/main" id="{8876E2A6-61F7-D74C-98CE-549A9C9BF9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933" y="971695"/>
              <a:ext cx="1663220" cy="1563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665754C-C82A-B840-B8D2-A0047D3FF5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4669" y="2873897"/>
              <a:ext cx="1584176" cy="1594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068ABBA4-3BD9-3E4D-B885-72ED9BD25FC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6734" y="4807479"/>
              <a:ext cx="1649803" cy="15948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39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TNLCF Colour Palette">
      <a:dk1>
        <a:srgbClr val="000000"/>
      </a:dk1>
      <a:lt1>
        <a:srgbClr val="FFFFFF"/>
      </a:lt1>
      <a:dk2>
        <a:srgbClr val="E6007E"/>
      </a:dk2>
      <a:lt2>
        <a:srgbClr val="5C003A"/>
      </a:lt2>
      <a:accent1>
        <a:srgbClr val="002B57"/>
      </a:accent1>
      <a:accent2>
        <a:srgbClr val="51AE32"/>
      </a:accent2>
      <a:accent3>
        <a:srgbClr val="009098"/>
      </a:accent3>
      <a:accent4>
        <a:srgbClr val="0075B0"/>
      </a:accent4>
      <a:accent5>
        <a:srgbClr val="FDC300"/>
      </a:accent5>
      <a:accent6>
        <a:srgbClr val="EA590C"/>
      </a:accent6>
      <a:hlink>
        <a:srgbClr val="E6007E"/>
      </a:hlink>
      <a:folHlink>
        <a:srgbClr val="5C00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lfilling Lives. Supporting People with Multiple Disadvantage New" id="{7121994C-C909-4E90-A32D-29331E255589}" vid="{3180BABA-3B94-4226-B1DD-0D5E45B4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CA6A5058C6C1418EA73849B59EB86A" ma:contentTypeVersion="13" ma:contentTypeDescription="Create a new document." ma:contentTypeScope="" ma:versionID="3bff803361b4bd81dc19f567402061b3">
  <xsd:schema xmlns:xsd="http://www.w3.org/2001/XMLSchema" xmlns:xs="http://www.w3.org/2001/XMLSchema" xmlns:p="http://schemas.microsoft.com/office/2006/metadata/properties" xmlns:ns2="b67665f1-2688-4745-8cf7-2dd359fb7bd2" xmlns:ns3="29e180ee-e0f5-4905-8951-49a76efe4b85" targetNamespace="http://schemas.microsoft.com/office/2006/metadata/properties" ma:root="true" ma:fieldsID="b8be81b65e9194dcc809d899c588fc3d" ns2:_="" ns3:_="">
    <xsd:import namespace="b67665f1-2688-4745-8cf7-2dd359fb7bd2"/>
    <xsd:import namespace="29e180ee-e0f5-4905-8951-49a76efe4b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Document_x0020_Type" minOccurs="0"/>
                <xsd:element ref="ns3:Program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665f1-2688-4745-8cf7-2dd359fb7b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180ee-e0f5-4905-8951-49a76efe4b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cument_x0020_Type" ma:index="19" nillable="true" ma:displayName="Document Type" ma:default="Staff Guidance" ma:format="Dropdown" ma:internalName="Document_x0020_Type">
      <xsd:simpleType>
        <xsd:restriction base="dms:Choice">
          <xsd:enumeration value="Staff Guidance"/>
          <xsd:enumeration value="Customer Guidance"/>
          <xsd:enumeration value="Template - staff"/>
          <xsd:enumeration value="Template - customer"/>
          <xsd:enumeration value="Application Form"/>
          <xsd:enumeration value="Training/Support Materials"/>
          <xsd:enumeration value="Internal Communication"/>
        </xsd:restriction>
      </xsd:simpleType>
    </xsd:element>
    <xsd:element name="Programme" ma:index="20" nillable="true" ma:displayName="Programme" ma:format="Dropdown" ma:internalName="Programme">
      <xsd:simpleType>
        <xsd:restriction base="dms:Choice">
          <xsd:enumeration value="Reaching Communities"/>
          <xsd:enumeration value="Partnerships"/>
          <xsd:enumeration value="RC &amp; Partnerships"/>
          <xsd:enumeration value="NLA4A"/>
          <xsd:enumeration value="All Responsive Fu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gramme xmlns="29e180ee-e0f5-4905-8951-49a76efe4b85" xsi:nil="true"/>
    <Document_x0020_Type xmlns="29e180ee-e0f5-4905-8951-49a76efe4b85">Staff Guidance</Document_x0020_Type>
    <SharedWithUsers xmlns="b67665f1-2688-4745-8cf7-2dd359fb7bd2">
      <UserInfo>
        <DisplayName>England-North West Regional Team-TM Members</DisplayName>
        <AccountId>4834</AccountId>
        <AccountType/>
      </UserInfo>
      <UserInfo>
        <DisplayName>Anna Maria Alberici</DisplayName>
        <AccountId>4258</AccountId>
        <AccountType/>
      </UserInfo>
      <UserInfo>
        <DisplayName>Miaya DangolKC</DisplayName>
        <AccountId>4195</AccountId>
        <AccountType/>
      </UserInfo>
    </SharedWithUsers>
  </documentManagement>
</p:properties>
</file>

<file path=customXml/itemProps1.xml><?xml version="1.0" encoding="utf-8"?>
<ds:datastoreItem xmlns:ds="http://schemas.openxmlformats.org/officeDocument/2006/customXml" ds:itemID="{034A943B-F156-44FC-A25E-67E96D8692A6}">
  <ds:schemaRefs>
    <ds:schemaRef ds:uri="29e180ee-e0f5-4905-8951-49a76efe4b85"/>
    <ds:schemaRef ds:uri="b67665f1-2688-4745-8cf7-2dd359fb7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B44822-CECB-42EA-BB35-AA9E44ADDF03}">
  <ds:schemaRefs>
    <ds:schemaRef ds:uri="http://schemas.microsoft.com/sharepoint/v3/contenttype/forms"/>
  </ds:schemaRefs>
</ds:datastoreItem>
</file>

<file path=customXml/itemProps3.xml><?xml version="1.0" encoding="utf-8"?>
<ds:datastoreItem xmlns:ds="http://schemas.openxmlformats.org/officeDocument/2006/customXml" ds:itemID="{6006E231-52A1-433F-9372-286F989164A4}">
  <ds:schemaRefs>
    <ds:schemaRef ds:uri="29e180ee-e0f5-4905-8951-49a76efe4b85"/>
    <ds:schemaRef ds:uri="637c5185-4b21-4966-8be9-04983363f4e7"/>
    <ds:schemaRef ds:uri="b67665f1-2688-4745-8cf7-2dd359fb7bd2"/>
    <ds:schemaRef ds:uri="f4d70eb4-01ba-403e-8834-ea5edf6d81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TotalTime>
  <Words>2684</Words>
  <Application>Microsoft Office PowerPoint</Application>
  <PresentationFormat>Custom</PresentationFormat>
  <Paragraphs>308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caecilia-sans-text</vt:lpstr>
      <vt:lpstr>Calibri</vt:lpstr>
      <vt:lpstr>Rockwell</vt:lpstr>
      <vt:lpstr>Rockwell Std</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Halliwell</dc:creator>
  <cp:lastModifiedBy>Marc Lupson</cp:lastModifiedBy>
  <cp:revision>7</cp:revision>
  <dcterms:created xsi:type="dcterms:W3CDTF">2021-01-06T10:41:19Z</dcterms:created>
  <dcterms:modified xsi:type="dcterms:W3CDTF">2022-10-11T07:31:54Z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0x010100A8CA6A5058C6C1418EA73849B59EB86A</vt:lpwstr>
  </property>
</Properties>
</file>