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2" r:id="rId3"/>
    <p:sldId id="290" r:id="rId4"/>
    <p:sldId id="258" r:id="rId5"/>
    <p:sldId id="1416" r:id="rId6"/>
    <p:sldId id="1420" r:id="rId7"/>
    <p:sldId id="1418" r:id="rId8"/>
    <p:sldId id="1421" r:id="rId9"/>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23" autoAdjust="0"/>
  </p:normalViewPr>
  <p:slideViewPr>
    <p:cSldViewPr snapToGrid="0">
      <p:cViewPr varScale="1">
        <p:scale>
          <a:sx n="80" d="100"/>
          <a:sy n="80" d="100"/>
        </p:scale>
        <p:origin x="108" y="66"/>
      </p:cViewPr>
      <p:guideLst/>
    </p:cSldViewPr>
  </p:slideViewPr>
  <p:notesTextViewPr>
    <p:cViewPr>
      <p:scale>
        <a:sx n="1" d="1"/>
        <a:sy n="1" d="1"/>
      </p:scale>
      <p:origin x="0" y="0"/>
    </p:cViewPr>
  </p:notesTextViewPr>
  <p:notesViewPr>
    <p:cSldViewPr snapToGrid="0">
      <p:cViewPr varScale="1">
        <p:scale>
          <a:sx n="81" d="100"/>
          <a:sy n="81" d="100"/>
        </p:scale>
        <p:origin x="205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3BF600A3-F499-4B1F-9341-19D1D28552D2}" type="datetimeFigureOut">
              <a:rPr lang="en-GB" smtClean="0"/>
              <a:t>14/10/2022</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AAFAAE2F-DC3C-48E0-91EE-11040200B7E4}" type="slidenum">
              <a:rPr lang="en-GB" smtClean="0"/>
              <a:t>‹#›</a:t>
            </a:fld>
            <a:endParaRPr lang="en-GB"/>
          </a:p>
        </p:txBody>
      </p:sp>
    </p:spTree>
    <p:extLst>
      <p:ext uri="{BB962C8B-B14F-4D97-AF65-F5344CB8AC3E}">
        <p14:creationId xmlns:p14="http://schemas.microsoft.com/office/powerpoint/2010/main" val="117173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FAAE2F-DC3C-48E0-91EE-11040200B7E4}" type="slidenum">
              <a:rPr lang="en-GB" smtClean="0"/>
              <a:t>1</a:t>
            </a:fld>
            <a:endParaRPr lang="en-GB"/>
          </a:p>
        </p:txBody>
      </p:sp>
    </p:spTree>
    <p:extLst>
      <p:ext uri="{BB962C8B-B14F-4D97-AF65-F5344CB8AC3E}">
        <p14:creationId xmlns:p14="http://schemas.microsoft.com/office/powerpoint/2010/main" val="240298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endParaRPr lang="en-GB" sz="1300" dirty="0"/>
          </a:p>
        </p:txBody>
      </p:sp>
      <p:sp>
        <p:nvSpPr>
          <p:cNvPr id="4" name="Slide Number Placeholder 3"/>
          <p:cNvSpPr>
            <a:spLocks noGrp="1"/>
          </p:cNvSpPr>
          <p:nvPr>
            <p:ph type="sldNum" sz="quarter" idx="5"/>
          </p:nvPr>
        </p:nvSpPr>
        <p:spPr/>
        <p:txBody>
          <a:bodyPr/>
          <a:lstStyle/>
          <a:p>
            <a:fld id="{FBF8B2F4-EC3F-4587-9661-2CED43CEC490}" type="slidenum">
              <a:rPr lang="en-GB" smtClean="0"/>
              <a:t>2</a:t>
            </a:fld>
            <a:endParaRPr lang="en-GB" dirty="0"/>
          </a:p>
        </p:txBody>
      </p:sp>
    </p:spTree>
    <p:extLst>
      <p:ext uri="{BB962C8B-B14F-4D97-AF65-F5344CB8AC3E}">
        <p14:creationId xmlns:p14="http://schemas.microsoft.com/office/powerpoint/2010/main" val="3513500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338">
              <a:defRPr/>
            </a:pPr>
            <a:fld id="{F31DE856-7F6F-4D3A-A356-5EF74C3E797F}" type="slidenum">
              <a:rPr lang="en-GB">
                <a:solidFill>
                  <a:prstClr val="black"/>
                </a:solidFill>
                <a:latin typeface="Calibri" panose="020F0502020204030204"/>
              </a:rPr>
              <a:pPr defTabSz="966338">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342296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4</a:t>
            </a:fld>
            <a:endParaRPr lang="en-GB"/>
          </a:p>
        </p:txBody>
      </p:sp>
    </p:spTree>
    <p:extLst>
      <p:ext uri="{BB962C8B-B14F-4D97-AF65-F5344CB8AC3E}">
        <p14:creationId xmlns:p14="http://schemas.microsoft.com/office/powerpoint/2010/main" val="59081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66338">
              <a:defRPr/>
            </a:pPr>
            <a:fld id="{AAFAAE2F-DC3C-48E0-91EE-11040200B7E4}" type="slidenum">
              <a:rPr lang="en-GB">
                <a:solidFill>
                  <a:prstClr val="black"/>
                </a:solidFill>
                <a:latin typeface="Calibri" panose="020F0502020204030204"/>
              </a:rPr>
              <a:pPr defTabSz="966338">
                <a:defRPr/>
              </a:pPr>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259631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188" indent="-181188">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5"/>
          </p:nvPr>
        </p:nvSpPr>
        <p:spPr/>
        <p:txBody>
          <a:bodyPr/>
          <a:lstStyle/>
          <a:p>
            <a:fld id="{AAFAAE2F-DC3C-48E0-91EE-11040200B7E4}" type="slidenum">
              <a:rPr lang="en-GB" smtClean="0"/>
              <a:t>6</a:t>
            </a:fld>
            <a:endParaRPr lang="en-GB"/>
          </a:p>
        </p:txBody>
      </p:sp>
    </p:spTree>
    <p:extLst>
      <p:ext uri="{BB962C8B-B14F-4D97-AF65-F5344CB8AC3E}">
        <p14:creationId xmlns:p14="http://schemas.microsoft.com/office/powerpoint/2010/main" val="3202980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AFAAE2F-DC3C-48E0-91EE-11040200B7E4}" type="slidenum">
              <a:rPr lang="en-GB" smtClean="0"/>
              <a:t>7</a:t>
            </a:fld>
            <a:endParaRPr lang="en-GB"/>
          </a:p>
        </p:txBody>
      </p:sp>
    </p:spTree>
    <p:extLst>
      <p:ext uri="{BB962C8B-B14F-4D97-AF65-F5344CB8AC3E}">
        <p14:creationId xmlns:p14="http://schemas.microsoft.com/office/powerpoint/2010/main" val="3950086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B5AEF-B6E2-4C55-A5CA-86C3A73540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12697A-C7B3-4103-B540-DD3AA50D582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6F2B92-0624-4701-8C7D-1E1CD785FC07}"/>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5" name="Footer Placeholder 4">
            <a:extLst>
              <a:ext uri="{FF2B5EF4-FFF2-40B4-BE49-F238E27FC236}">
                <a16:creationId xmlns:a16="http://schemas.microsoft.com/office/drawing/2014/main" id="{EE75FD62-414B-49A2-A06B-781D48A03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975446-3002-41B8-AF12-79BE0799020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06408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DF6EE-BDEF-4C05-BF8E-3DEA418D15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826368-C261-4E0C-B6C9-0279AB85FA8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535F0-65D0-4E7D-815A-737ADD6D19AE}"/>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5" name="Footer Placeholder 4">
            <a:extLst>
              <a:ext uri="{FF2B5EF4-FFF2-40B4-BE49-F238E27FC236}">
                <a16:creationId xmlns:a16="http://schemas.microsoft.com/office/drawing/2014/main" id="{6548E45F-A0F9-4C89-86AE-64FABE5C12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0FBBB3-9A8C-4049-9312-E2D6BD5E8EB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22262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3FF0FC-698E-46B8-BBFE-36EBD406C8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2AA9CB-31DE-4281-955D-70528C6056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B23B65-DCDF-49E8-B1A5-74E680C53A1A}"/>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5" name="Footer Placeholder 4">
            <a:extLst>
              <a:ext uri="{FF2B5EF4-FFF2-40B4-BE49-F238E27FC236}">
                <a16:creationId xmlns:a16="http://schemas.microsoft.com/office/drawing/2014/main" id="{C68B9205-03FB-41E8-A4A2-BDED88AB34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3772E-F697-4C83-957D-4887FCD3F16B}"/>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07516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D3F10-42F8-436E-B0FF-8ADD05E498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FA2F4-1F26-4DEE-90D9-E05791AA014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865AD-FA39-4CD6-B315-104B91DFA67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5" name="Footer Placeholder 4">
            <a:extLst>
              <a:ext uri="{FF2B5EF4-FFF2-40B4-BE49-F238E27FC236}">
                <a16:creationId xmlns:a16="http://schemas.microsoft.com/office/drawing/2014/main" id="{5DD9B4DC-5284-416E-9985-6D24F05A01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B00D34-47E2-41F3-94A4-13846F78A933}"/>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198700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E7A6-D65F-4A12-9B1C-F101FCBB76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63E7D7-DCF7-4058-9F9A-1712CD52B05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B8C77-3AA3-4A1D-9E6E-11543A9C9A2D}"/>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5" name="Footer Placeholder 4">
            <a:extLst>
              <a:ext uri="{FF2B5EF4-FFF2-40B4-BE49-F238E27FC236}">
                <a16:creationId xmlns:a16="http://schemas.microsoft.com/office/drawing/2014/main" id="{38189E8A-57AC-4BBF-B49C-81A0F4E8EC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6F7A76-86D3-48D2-969C-B1EDD70366FC}"/>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00671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56EFA-5262-488D-9E03-76D6F61BB0E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83497-7644-4E1A-8493-CE644C9925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BB7265-4627-48C6-A6FE-BAAFF71B6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96E025-3F4D-4DED-9C2D-B3FB4AB11EB3}"/>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6" name="Footer Placeholder 5">
            <a:extLst>
              <a:ext uri="{FF2B5EF4-FFF2-40B4-BE49-F238E27FC236}">
                <a16:creationId xmlns:a16="http://schemas.microsoft.com/office/drawing/2014/main" id="{4642C53F-4826-480F-80BA-21872A7F9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64540-5059-47F7-9C37-CA41EF94A44D}"/>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704114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5085-7EFD-4F82-B3C2-667956CA51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80A1BD-8656-4300-9D3C-C64806047F8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9B375A-3610-460A-BDC0-5FA1FA57316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C46873-B37C-4D93-ACF9-2295C9D8BC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B782F-1367-43DC-B0ED-D32C32B886E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C83B4FA-18B8-4489-8DAB-47776D7708C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8" name="Footer Placeholder 7">
            <a:extLst>
              <a:ext uri="{FF2B5EF4-FFF2-40B4-BE49-F238E27FC236}">
                <a16:creationId xmlns:a16="http://schemas.microsoft.com/office/drawing/2014/main" id="{32B79650-E106-43A3-A584-448144D5DE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1FC51A-49E9-4525-9E82-583EF286ABDE}"/>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418216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419D-2C44-4C60-916D-9507D90538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4BE59C3-DABB-48C5-9B22-B803D8599145}"/>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4" name="Footer Placeholder 3">
            <a:extLst>
              <a:ext uri="{FF2B5EF4-FFF2-40B4-BE49-F238E27FC236}">
                <a16:creationId xmlns:a16="http://schemas.microsoft.com/office/drawing/2014/main" id="{45B64389-70B3-475E-B38F-85C6CB6BEA6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F4FD133-EE21-4CD7-A541-BB7B948F6675}"/>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99973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8BC443-45E9-4222-BFA4-88E9F9E90A69}"/>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3" name="Footer Placeholder 2">
            <a:extLst>
              <a:ext uri="{FF2B5EF4-FFF2-40B4-BE49-F238E27FC236}">
                <a16:creationId xmlns:a16="http://schemas.microsoft.com/office/drawing/2014/main" id="{F0737DD8-B12A-4EA0-86A2-CE33983F41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8399A4-0CD4-45A6-8048-6FA30E1241B9}"/>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23720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C485-F8BE-4685-8A5E-9D0D8E511C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3B970B-FCC1-4AD0-BF68-E625BA3B53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03ADF7-70F5-487F-BB95-3663CA175B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39490-8A31-41D2-B1BA-45EB1C55B796}"/>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6" name="Footer Placeholder 5">
            <a:extLst>
              <a:ext uri="{FF2B5EF4-FFF2-40B4-BE49-F238E27FC236}">
                <a16:creationId xmlns:a16="http://schemas.microsoft.com/office/drawing/2014/main" id="{46134523-63A4-4BB8-B913-2C3E71EFA7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BE0175-46AD-41D6-9A37-BB86D6BF11CA}"/>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1688154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7BB6-B2E9-4DF6-9C1E-ABA974D2DD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6E9AF04-CFF5-45C8-BC97-1A8A475EEAA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27DA5D-3FFE-432C-8CDC-331F4EC2D56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6151EF-446F-470C-A16E-781A61BF6A88}"/>
              </a:ext>
            </a:extLst>
          </p:cNvPr>
          <p:cNvSpPr>
            <a:spLocks noGrp="1"/>
          </p:cNvSpPr>
          <p:nvPr>
            <p:ph type="dt" sz="half" idx="10"/>
          </p:nvPr>
        </p:nvSpPr>
        <p:spPr>
          <a:xfrm>
            <a:off x="838200" y="6356350"/>
            <a:ext cx="2743200" cy="365125"/>
          </a:xfrm>
          <a:prstGeom prst="rect">
            <a:avLst/>
          </a:prstGeom>
        </p:spPr>
        <p:txBody>
          <a:bodyPr/>
          <a:lstStyle/>
          <a:p>
            <a:fld id="{3CF97135-707D-41E1-AF4F-D43A11E12FA9}" type="datetimeFigureOut">
              <a:rPr lang="en-GB" smtClean="0"/>
              <a:t>14/10/2022</a:t>
            </a:fld>
            <a:endParaRPr lang="en-GB"/>
          </a:p>
        </p:txBody>
      </p:sp>
      <p:sp>
        <p:nvSpPr>
          <p:cNvPr id="6" name="Footer Placeholder 5">
            <a:extLst>
              <a:ext uri="{FF2B5EF4-FFF2-40B4-BE49-F238E27FC236}">
                <a16:creationId xmlns:a16="http://schemas.microsoft.com/office/drawing/2014/main" id="{4C405AF9-4264-4E55-9F1A-3D7165CF5B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7A0C58-140E-4383-B62F-66443F2EC38F}"/>
              </a:ext>
            </a:extLst>
          </p:cNvPr>
          <p:cNvSpPr>
            <a:spLocks noGrp="1"/>
          </p:cNvSpPr>
          <p:nvPr>
            <p:ph type="sldNum" sz="quarter" idx="12"/>
          </p:nvPr>
        </p:nvSpPr>
        <p:spPr>
          <a:xfrm>
            <a:off x="8610600" y="6356350"/>
            <a:ext cx="2743200" cy="365125"/>
          </a:xfrm>
          <a:prstGeom prst="rect">
            <a:avLst/>
          </a:prstGeom>
        </p:spPr>
        <p:txBody>
          <a:bodyPr/>
          <a:lstStyle/>
          <a:p>
            <a:fld id="{06AC590E-5E06-45DD-9CD0-8021651856D2}" type="slidenum">
              <a:rPr lang="en-GB" smtClean="0"/>
              <a:t>‹#›</a:t>
            </a:fld>
            <a:endParaRPr lang="en-GB"/>
          </a:p>
        </p:txBody>
      </p:sp>
    </p:spTree>
    <p:extLst>
      <p:ext uri="{BB962C8B-B14F-4D97-AF65-F5344CB8AC3E}">
        <p14:creationId xmlns:p14="http://schemas.microsoft.com/office/powerpoint/2010/main" val="391076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B3A0A1-39D3-4F13-BFEB-B4CAEB93E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AAF636-3271-42C5-8C3B-69BD133C31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3F75C3-CE4A-4CBD-8751-D92BC58B3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7135-707D-41E1-AF4F-D43A11E12FA9}" type="datetimeFigureOut">
              <a:rPr lang="en-GB" smtClean="0"/>
              <a:t>14/10/2022</a:t>
            </a:fld>
            <a:endParaRPr lang="en-GB"/>
          </a:p>
        </p:txBody>
      </p:sp>
      <p:sp>
        <p:nvSpPr>
          <p:cNvPr id="5" name="Footer Placeholder 4">
            <a:extLst>
              <a:ext uri="{FF2B5EF4-FFF2-40B4-BE49-F238E27FC236}">
                <a16:creationId xmlns:a16="http://schemas.microsoft.com/office/drawing/2014/main" id="{C4E9AB2B-1A45-479C-BE6D-B9C299A9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4FDF32F-A152-4DDF-A7A1-FFCC72736D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590E-5E06-45DD-9CD0-8021651856D2}" type="slidenum">
              <a:rPr lang="en-GB" smtClean="0"/>
              <a:t>‹#›</a:t>
            </a:fld>
            <a:endParaRPr lang="en-GB"/>
          </a:p>
        </p:txBody>
      </p:sp>
      <p:pic>
        <p:nvPicPr>
          <p:cNvPr id="12" name="Picture 11">
            <a:extLst>
              <a:ext uri="{FF2B5EF4-FFF2-40B4-BE49-F238E27FC236}">
                <a16:creationId xmlns:a16="http://schemas.microsoft.com/office/drawing/2014/main" id="{4A51A6E3-35F3-4E9F-9C41-8E672635BF0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7862" r="787" b="34233"/>
          <a:stretch/>
        </p:blipFill>
        <p:spPr>
          <a:xfrm>
            <a:off x="0" y="6608351"/>
            <a:ext cx="12192000" cy="277033"/>
          </a:xfrm>
          <a:prstGeom prst="rect">
            <a:avLst/>
          </a:prstGeom>
        </p:spPr>
      </p:pic>
    </p:spTree>
    <p:extLst>
      <p:ext uri="{BB962C8B-B14F-4D97-AF65-F5344CB8AC3E}">
        <p14:creationId xmlns:p14="http://schemas.microsoft.com/office/powerpoint/2010/main" val="3409059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C894F10-CE7A-45D9-B152-B3812A5067C8}"/>
              </a:ext>
            </a:extLst>
          </p:cNvPr>
          <p:cNvSpPr>
            <a:spLocks noGrp="1"/>
          </p:cNvSpPr>
          <p:nvPr>
            <p:ph type="subTitle" idx="1"/>
          </p:nvPr>
        </p:nvSpPr>
        <p:spPr/>
        <p:txBody>
          <a:bodyPr/>
          <a:lstStyle/>
          <a:p>
            <a:endParaRPr lang="en-GB"/>
          </a:p>
        </p:txBody>
      </p:sp>
      <p:sp>
        <p:nvSpPr>
          <p:cNvPr id="4" name="TextBox 3">
            <a:extLst>
              <a:ext uri="{FF2B5EF4-FFF2-40B4-BE49-F238E27FC236}">
                <a16:creationId xmlns:a16="http://schemas.microsoft.com/office/drawing/2014/main" id="{8B604A04-BA98-411F-8384-50EB88C07E5A}"/>
              </a:ext>
            </a:extLst>
          </p:cNvPr>
          <p:cNvSpPr txBox="1"/>
          <p:nvPr/>
        </p:nvSpPr>
        <p:spPr>
          <a:xfrm>
            <a:off x="1330840" y="1789120"/>
            <a:ext cx="10191499" cy="707886"/>
          </a:xfrm>
          <a:prstGeom prst="rect">
            <a:avLst/>
          </a:prstGeom>
          <a:noFill/>
        </p:spPr>
        <p:txBody>
          <a:bodyPr wrap="square" rtlCol="0">
            <a:spAutoFit/>
          </a:bodyPr>
          <a:lstStyle/>
          <a:p>
            <a:pPr algn="ctr"/>
            <a:r>
              <a:rPr lang="en-GB" sz="4000" b="1" dirty="0">
                <a:latin typeface="Arial" pitchFamily="34" charset="0"/>
                <a:cs typeface="Arial" pitchFamily="34" charset="0"/>
              </a:rPr>
              <a:t>Better for Bolsover Conference</a:t>
            </a:r>
          </a:p>
        </p:txBody>
      </p:sp>
      <p:pic>
        <p:nvPicPr>
          <p:cNvPr id="5" name="Picture 4" descr="A picture containing text&#10;&#10;Description automatically generated">
            <a:extLst>
              <a:ext uri="{FF2B5EF4-FFF2-40B4-BE49-F238E27FC236}">
                <a16:creationId xmlns:a16="http://schemas.microsoft.com/office/drawing/2014/main" id="{5CDA8D7A-A9CA-4588-AEFD-043BE10019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47"/>
          <a:stretch/>
        </p:blipFill>
        <p:spPr>
          <a:xfrm>
            <a:off x="0" y="3501008"/>
            <a:ext cx="12192000" cy="2394892"/>
          </a:xfrm>
          <a:prstGeom prst="rect">
            <a:avLst/>
          </a:prstGeom>
        </p:spPr>
      </p:pic>
      <p:sp>
        <p:nvSpPr>
          <p:cNvPr id="6" name="TextBox 5">
            <a:extLst>
              <a:ext uri="{FF2B5EF4-FFF2-40B4-BE49-F238E27FC236}">
                <a16:creationId xmlns:a16="http://schemas.microsoft.com/office/drawing/2014/main" id="{DAD582AB-0C24-40C0-ADFD-C8C8D764D9DA}"/>
              </a:ext>
            </a:extLst>
          </p:cNvPr>
          <p:cNvSpPr txBox="1"/>
          <p:nvPr/>
        </p:nvSpPr>
        <p:spPr>
          <a:xfrm>
            <a:off x="111269" y="2840463"/>
            <a:ext cx="12385375" cy="830997"/>
          </a:xfrm>
          <a:prstGeom prst="rect">
            <a:avLst/>
          </a:prstGeom>
          <a:noFill/>
        </p:spPr>
        <p:txBody>
          <a:bodyPr wrap="square" rtlCol="0">
            <a:spAutoFit/>
          </a:bodyPr>
          <a:lstStyle/>
          <a:p>
            <a:pPr algn="ctr"/>
            <a:r>
              <a:rPr lang="en-GB" sz="2400" b="1" dirty="0">
                <a:latin typeface="Arial" pitchFamily="34" charset="0"/>
                <a:cs typeface="Arial" pitchFamily="34" charset="0"/>
              </a:rPr>
              <a:t>Kate Brown – Director of Joint Commissioning </a:t>
            </a:r>
          </a:p>
          <a:p>
            <a:pPr algn="ctr"/>
            <a:r>
              <a:rPr lang="en-GB" sz="2400" b="1" dirty="0">
                <a:latin typeface="Arial" pitchFamily="34" charset="0"/>
                <a:cs typeface="Arial" pitchFamily="34" charset="0"/>
              </a:rPr>
              <a:t>&amp; Community Development</a:t>
            </a:r>
          </a:p>
        </p:txBody>
      </p:sp>
      <p:pic>
        <p:nvPicPr>
          <p:cNvPr id="7" name="Picture 6" descr="A picture containing timeline&#10;&#10;Description automatically generated">
            <a:extLst>
              <a:ext uri="{FF2B5EF4-FFF2-40B4-BE49-F238E27FC236}">
                <a16:creationId xmlns:a16="http://schemas.microsoft.com/office/drawing/2014/main" id="{685F1AB9-2347-4F25-A6DC-495E7F7EBE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8368" y="301064"/>
            <a:ext cx="2430000" cy="972000"/>
          </a:xfrm>
          <a:prstGeom prst="rect">
            <a:avLst/>
          </a:prstGeom>
        </p:spPr>
      </p:pic>
      <p:grpSp>
        <p:nvGrpSpPr>
          <p:cNvPr id="10" name="Group 9">
            <a:extLst>
              <a:ext uri="{FF2B5EF4-FFF2-40B4-BE49-F238E27FC236}">
                <a16:creationId xmlns:a16="http://schemas.microsoft.com/office/drawing/2014/main" id="{DC2C1E0C-DCB8-4E1C-867B-04EA3B9C32FC}"/>
              </a:ext>
            </a:extLst>
          </p:cNvPr>
          <p:cNvGrpSpPr/>
          <p:nvPr/>
        </p:nvGrpSpPr>
        <p:grpSpPr>
          <a:xfrm>
            <a:off x="0" y="5835851"/>
            <a:ext cx="12192000" cy="1145974"/>
            <a:chOff x="0" y="5835851"/>
            <a:chExt cx="12192000" cy="1145974"/>
          </a:xfrm>
        </p:grpSpPr>
        <p:sp>
          <p:nvSpPr>
            <p:cNvPr id="9" name="Rectangle 8">
              <a:extLst>
                <a:ext uri="{FF2B5EF4-FFF2-40B4-BE49-F238E27FC236}">
                  <a16:creationId xmlns:a16="http://schemas.microsoft.com/office/drawing/2014/main" id="{3878AA03-D1D2-4BCD-A36E-C8CDC783EC2F}"/>
                </a:ext>
              </a:extLst>
            </p:cNvPr>
            <p:cNvSpPr/>
            <p:nvPr/>
          </p:nvSpPr>
          <p:spPr>
            <a:xfrm>
              <a:off x="0" y="5895900"/>
              <a:ext cx="12192000" cy="1085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Graphical user interface, application&#10;&#10;Description automatically generated">
              <a:extLst>
                <a:ext uri="{FF2B5EF4-FFF2-40B4-BE49-F238E27FC236}">
                  <a16:creationId xmlns:a16="http://schemas.microsoft.com/office/drawing/2014/main" id="{EFE1A21B-C924-4AA2-A4DB-A872850D32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2829" y="5835851"/>
              <a:ext cx="6155999" cy="972000"/>
            </a:xfrm>
            <a:prstGeom prst="rect">
              <a:avLst/>
            </a:prstGeom>
          </p:spPr>
        </p:pic>
      </p:grpSp>
    </p:spTree>
    <p:extLst>
      <p:ext uri="{BB962C8B-B14F-4D97-AF65-F5344CB8AC3E}">
        <p14:creationId xmlns:p14="http://schemas.microsoft.com/office/powerpoint/2010/main" val="252473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2043-8E4A-4A1A-AB9E-577B37164EB0}"/>
              </a:ext>
            </a:extLst>
          </p:cNvPr>
          <p:cNvSpPr>
            <a:spLocks noGrp="1"/>
          </p:cNvSpPr>
          <p:nvPr>
            <p:ph type="ctrTitle"/>
          </p:nvPr>
        </p:nvSpPr>
        <p:spPr>
          <a:xfrm>
            <a:off x="525120" y="227500"/>
            <a:ext cx="9810750" cy="972226"/>
          </a:xfrm>
        </p:spPr>
        <p:txBody>
          <a:bodyPr>
            <a:normAutofit/>
          </a:bodyPr>
          <a:lstStyle/>
          <a:p>
            <a:pPr algn="l"/>
            <a:r>
              <a:rPr lang="en-GB" sz="4400" b="1" dirty="0">
                <a:solidFill>
                  <a:schemeClr val="accent5">
                    <a:lumMod val="75000"/>
                  </a:schemeClr>
                </a:solidFill>
                <a:latin typeface="Arial" panose="020B0604020202020204" pitchFamily="34" charset="0"/>
                <a:cs typeface="Arial" panose="020B0604020202020204" pitchFamily="34" charset="0"/>
              </a:rPr>
              <a:t>What makes and keeps us well? </a:t>
            </a:r>
          </a:p>
        </p:txBody>
      </p:sp>
      <p:pic>
        <p:nvPicPr>
          <p:cNvPr id="7" name="Picture 6">
            <a:extLst>
              <a:ext uri="{FF2B5EF4-FFF2-40B4-BE49-F238E27FC236}">
                <a16:creationId xmlns:a16="http://schemas.microsoft.com/office/drawing/2014/main" id="{32D03D98-3C75-4484-BD34-613E0DB16AF3}"/>
              </a:ext>
            </a:extLst>
          </p:cNvPr>
          <p:cNvPicPr>
            <a:picLocks noChangeAspect="1"/>
          </p:cNvPicPr>
          <p:nvPr/>
        </p:nvPicPr>
        <p:blipFill>
          <a:blip r:embed="rId3"/>
          <a:stretch>
            <a:fillRect/>
          </a:stretch>
        </p:blipFill>
        <p:spPr>
          <a:xfrm>
            <a:off x="913664" y="1199726"/>
            <a:ext cx="10364672" cy="4949660"/>
          </a:xfrm>
          <a:prstGeom prst="rect">
            <a:avLst/>
          </a:prstGeom>
        </p:spPr>
      </p:pic>
      <p:sp>
        <p:nvSpPr>
          <p:cNvPr id="3" name="Rectangle 2">
            <a:extLst>
              <a:ext uri="{FF2B5EF4-FFF2-40B4-BE49-F238E27FC236}">
                <a16:creationId xmlns:a16="http://schemas.microsoft.com/office/drawing/2014/main" id="{31FFD819-CE4C-40DB-9CC9-1CE02F76E56C}"/>
              </a:ext>
            </a:extLst>
          </p:cNvPr>
          <p:cNvSpPr/>
          <p:nvPr/>
        </p:nvSpPr>
        <p:spPr>
          <a:xfrm>
            <a:off x="6305797" y="4453247"/>
            <a:ext cx="4702629" cy="1947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270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40">
            <a:extLst>
              <a:ext uri="{FF2B5EF4-FFF2-40B4-BE49-F238E27FC236}">
                <a16:creationId xmlns:a16="http://schemas.microsoft.com/office/drawing/2014/main" id="{10E6A484-9CE6-4904-A289-9CBB93AC28B9}"/>
              </a:ext>
            </a:extLst>
          </p:cNvPr>
          <p:cNvGraphicFramePr>
            <a:graphicFrameLocks noGrp="1"/>
          </p:cNvGraphicFramePr>
          <p:nvPr/>
        </p:nvGraphicFramePr>
        <p:xfrm>
          <a:off x="385837" y="2022892"/>
          <a:ext cx="11446160" cy="3274575"/>
        </p:xfrm>
        <a:graphic>
          <a:graphicData uri="http://schemas.openxmlformats.org/drawingml/2006/table">
            <a:tbl>
              <a:tblPr firstRow="1" bandRow="1">
                <a:tableStyleId>{5C22544A-7EE6-4342-B048-85BDC9FD1C3A}</a:tableStyleId>
              </a:tblPr>
              <a:tblGrid>
                <a:gridCol w="2289232">
                  <a:extLst>
                    <a:ext uri="{9D8B030D-6E8A-4147-A177-3AD203B41FA5}">
                      <a16:colId xmlns:a16="http://schemas.microsoft.com/office/drawing/2014/main" val="799721103"/>
                    </a:ext>
                  </a:extLst>
                </a:gridCol>
                <a:gridCol w="2289232">
                  <a:extLst>
                    <a:ext uri="{9D8B030D-6E8A-4147-A177-3AD203B41FA5}">
                      <a16:colId xmlns:a16="http://schemas.microsoft.com/office/drawing/2014/main" val="2718440851"/>
                    </a:ext>
                  </a:extLst>
                </a:gridCol>
                <a:gridCol w="2289232">
                  <a:extLst>
                    <a:ext uri="{9D8B030D-6E8A-4147-A177-3AD203B41FA5}">
                      <a16:colId xmlns:a16="http://schemas.microsoft.com/office/drawing/2014/main" val="3835073196"/>
                    </a:ext>
                  </a:extLst>
                </a:gridCol>
                <a:gridCol w="2289232">
                  <a:extLst>
                    <a:ext uri="{9D8B030D-6E8A-4147-A177-3AD203B41FA5}">
                      <a16:colId xmlns:a16="http://schemas.microsoft.com/office/drawing/2014/main" val="2193762322"/>
                    </a:ext>
                  </a:extLst>
                </a:gridCol>
                <a:gridCol w="2289232">
                  <a:extLst>
                    <a:ext uri="{9D8B030D-6E8A-4147-A177-3AD203B41FA5}">
                      <a16:colId xmlns:a16="http://schemas.microsoft.com/office/drawing/2014/main" val="644164683"/>
                    </a:ext>
                  </a:extLst>
                </a:gridCol>
              </a:tblGrid>
              <a:tr h="421772">
                <a:tc gridSpan="5">
                  <a:txBody>
                    <a:bodyPr/>
                    <a:lstStyle/>
                    <a:p>
                      <a:pPr algn="ctr"/>
                      <a:r>
                        <a:rPr lang="en-GB" sz="2400">
                          <a:solidFill>
                            <a:schemeClr val="tx1"/>
                          </a:solidFill>
                        </a:rPr>
                        <a:t>The new reforms are designed to:</a:t>
                      </a:r>
                    </a:p>
                  </a:txBody>
                  <a:tcPr>
                    <a:lnB w="76200" cap="flat" cmpd="sng" algn="ctr">
                      <a:solidFill>
                        <a:schemeClr val="bg1"/>
                      </a:solidFill>
                      <a:prstDash val="solid"/>
                      <a:round/>
                      <a:headEnd type="none" w="med" len="med"/>
                      <a:tailEnd type="none" w="med" len="med"/>
                    </a:lnB>
                    <a:solidFill>
                      <a:schemeClr val="bg2"/>
                    </a:solidFill>
                  </a:tcPr>
                </a:tc>
                <a:tc hMerge="1">
                  <a:txBody>
                    <a:bodyPr/>
                    <a:lstStyle/>
                    <a:p>
                      <a:pPr algn="ctr"/>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hMerge="1">
                  <a:txBody>
                    <a:bodyPr/>
                    <a:lstStyle/>
                    <a:p>
                      <a:pPr algn="ctr"/>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hMerge="1">
                  <a:txBody>
                    <a:bodyPr/>
                    <a:lstStyle/>
                    <a:p>
                      <a:pPr algn="ctr"/>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en-US" sz="1800" b="0">
                        <a:solidFill>
                          <a:srgbClr val="0B0C0C"/>
                        </a:solidFill>
                      </a:endParaRPr>
                    </a:p>
                  </a:txBody>
                  <a:tcPr>
                    <a:lnL w="76200" cap="flat" cmpd="sng" algn="ctr">
                      <a:solidFill>
                        <a:schemeClr val="bg1"/>
                      </a:solidFill>
                      <a:prstDash val="solid"/>
                      <a:round/>
                      <a:headEnd type="none" w="med" len="med"/>
                      <a:tailEnd type="none" w="med" len="med"/>
                    </a:lnL>
                    <a:solidFill>
                      <a:schemeClr val="bg2"/>
                    </a:solidFill>
                  </a:tcPr>
                </a:tc>
                <a:extLst>
                  <a:ext uri="{0D108BD9-81ED-4DB2-BD59-A6C34878D82A}">
                    <a16:rowId xmlns:a16="http://schemas.microsoft.com/office/drawing/2014/main" val="710540616"/>
                  </a:ext>
                </a:extLst>
              </a:tr>
              <a:tr h="1080015">
                <a:tc gridSpan="5">
                  <a:txBody>
                    <a:bodyPr/>
                    <a:lstStyle/>
                    <a:p>
                      <a:pPr algn="ctr"/>
                      <a:endParaRPr lang="en-GB">
                        <a:solidFill>
                          <a:schemeClr val="tx1"/>
                        </a:solidFill>
                      </a:endParaRP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4879496"/>
                  </a:ext>
                </a:extLst>
              </a:tr>
              <a:tr h="1602734">
                <a:tc>
                  <a:txBody>
                    <a:bodyPr/>
                    <a:lstStyle/>
                    <a:p>
                      <a:pPr algn="ctr"/>
                      <a:r>
                        <a:rPr lang="en-GB" altLang="en-US" sz="1800" b="0">
                          <a:solidFill>
                            <a:srgbClr val="0B0C0C"/>
                          </a:solidFill>
                        </a:rPr>
                        <a:t>Promote person-centred care.</a:t>
                      </a:r>
                      <a:endParaRPr lang="en-GB"/>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800" b="0">
                          <a:solidFill>
                            <a:srgbClr val="0B0C0C"/>
                          </a:solidFill>
                        </a:rPr>
                        <a:t>Empower local health and care leaders and systems.</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800" b="0">
                          <a:solidFill>
                            <a:srgbClr val="0B0C0C"/>
                          </a:solidFill>
                        </a:rPr>
                        <a:t>breakdown silos within and between health, social care, public health and the wider system.</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800" b="0">
                          <a:solidFill>
                            <a:srgbClr val="0B0C0C"/>
                          </a:solidFill>
                        </a:rPr>
                        <a:t>Build on the system learnings from the pandemic and the response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altLang="en-US" sz="1800" b="0">
                        <a:solidFill>
                          <a:srgbClr val="0B0C0C"/>
                        </a:solidFill>
                      </a:endParaRPr>
                    </a:p>
                    <a:p>
                      <a:pPr algn="ctr"/>
                      <a:endParaRPr lang="en-GB"/>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altLang="en-US" sz="1800" b="0">
                          <a:solidFill>
                            <a:srgbClr val="0B0C0C"/>
                          </a:solidFill>
                        </a:rPr>
                        <a:t>Tackle the challenges faced in health and care.</a:t>
                      </a:r>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2"/>
                    </a:solidFill>
                  </a:tcPr>
                </a:tc>
                <a:extLst>
                  <a:ext uri="{0D108BD9-81ED-4DB2-BD59-A6C34878D82A}">
                    <a16:rowId xmlns:a16="http://schemas.microsoft.com/office/drawing/2014/main" val="1519136660"/>
                  </a:ext>
                </a:extLst>
              </a:tr>
            </a:tbl>
          </a:graphicData>
        </a:graphic>
      </p:graphicFrame>
      <p:sp>
        <p:nvSpPr>
          <p:cNvPr id="2" name="Title 1">
            <a:extLst>
              <a:ext uri="{FF2B5EF4-FFF2-40B4-BE49-F238E27FC236}">
                <a16:creationId xmlns:a16="http://schemas.microsoft.com/office/drawing/2014/main" id="{7C4E5BEE-7B68-432E-882B-9E55245E101B}"/>
              </a:ext>
            </a:extLst>
          </p:cNvPr>
          <p:cNvSpPr>
            <a:spLocks noGrp="1"/>
          </p:cNvSpPr>
          <p:nvPr>
            <p:ph type="title"/>
          </p:nvPr>
        </p:nvSpPr>
        <p:spPr>
          <a:xfrm>
            <a:off x="421641" y="257166"/>
            <a:ext cx="10515600" cy="1325563"/>
          </a:xfrm>
        </p:spPr>
        <p:txBody>
          <a:bodyPr>
            <a:normAutofit/>
          </a:bodyPr>
          <a:lstStyle/>
          <a:p>
            <a:r>
              <a:rPr kumimoji="0" lang="en-GB" sz="4400" b="1" i="0" u="none" strike="noStrike" kern="1200" cap="none" spc="0" normalizeH="0" baseline="0" noProof="0" dirty="0">
                <a:ln>
                  <a:noFill/>
                </a:ln>
                <a:solidFill>
                  <a:srgbClr val="0072C6"/>
                </a:solidFill>
                <a:effectLst/>
                <a:uLnTx/>
                <a:uFillTx/>
                <a:latin typeface="Arial" pitchFamily="34" charset="0"/>
                <a:ea typeface="+mj-ea"/>
                <a:cs typeface="Arial" pitchFamily="34" charset="0"/>
              </a:rPr>
              <a:t>Changes in health and care</a:t>
            </a:r>
            <a:endParaRPr lang="en-GB" dirty="0"/>
          </a:p>
        </p:txBody>
      </p:sp>
      <p:grpSp>
        <p:nvGrpSpPr>
          <p:cNvPr id="13" name="Group 12">
            <a:extLst>
              <a:ext uri="{FF2B5EF4-FFF2-40B4-BE49-F238E27FC236}">
                <a16:creationId xmlns:a16="http://schemas.microsoft.com/office/drawing/2014/main" id="{4E223820-051E-4336-83AE-052AF07BFEED}"/>
              </a:ext>
            </a:extLst>
          </p:cNvPr>
          <p:cNvGrpSpPr/>
          <p:nvPr/>
        </p:nvGrpSpPr>
        <p:grpSpPr>
          <a:xfrm>
            <a:off x="1084271" y="2530510"/>
            <a:ext cx="999480" cy="965343"/>
            <a:chOff x="1272231" y="1975099"/>
            <a:chExt cx="999480" cy="965343"/>
          </a:xfrm>
        </p:grpSpPr>
        <p:pic>
          <p:nvPicPr>
            <p:cNvPr id="11" name="Graphic 10" descr="Man outline">
              <a:extLst>
                <a:ext uri="{FF2B5EF4-FFF2-40B4-BE49-F238E27FC236}">
                  <a16:creationId xmlns:a16="http://schemas.microsoft.com/office/drawing/2014/main" id="{427BD549-70F1-4DA8-B9B6-2AF2072BE7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4771" y="2000571"/>
              <a:ext cx="914400" cy="914400"/>
            </a:xfrm>
            <a:prstGeom prst="rect">
              <a:avLst/>
            </a:prstGeom>
          </p:spPr>
        </p:pic>
        <p:sp>
          <p:nvSpPr>
            <p:cNvPr id="12" name="Flowchart: Connector 11">
              <a:extLst>
                <a:ext uri="{FF2B5EF4-FFF2-40B4-BE49-F238E27FC236}">
                  <a16:creationId xmlns:a16="http://schemas.microsoft.com/office/drawing/2014/main" id="{D5A71C86-7D36-48AB-B592-5839A22470F0}"/>
                </a:ext>
              </a:extLst>
            </p:cNvPr>
            <p:cNvSpPr/>
            <p:nvPr/>
          </p:nvSpPr>
          <p:spPr>
            <a:xfrm>
              <a:off x="1272231" y="1975099"/>
              <a:ext cx="999480" cy="965343"/>
            </a:xfrm>
            <a:prstGeom prst="flowChartConnector">
              <a:avLst/>
            </a:prstGeom>
            <a:noFill/>
            <a:ln w="57150">
              <a:solidFill>
                <a:srgbClr val="01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4B9E115F-3877-4A92-BEF7-39AE9A6DB09F}"/>
              </a:ext>
            </a:extLst>
          </p:cNvPr>
          <p:cNvGrpSpPr/>
          <p:nvPr/>
        </p:nvGrpSpPr>
        <p:grpSpPr>
          <a:xfrm>
            <a:off x="3360586" y="2530510"/>
            <a:ext cx="999480" cy="1001231"/>
            <a:chOff x="3332031" y="1900196"/>
            <a:chExt cx="999480" cy="1001231"/>
          </a:xfrm>
        </p:grpSpPr>
        <p:pic>
          <p:nvPicPr>
            <p:cNvPr id="15" name="Graphic 14" descr="Neighborhood outline">
              <a:extLst>
                <a:ext uri="{FF2B5EF4-FFF2-40B4-BE49-F238E27FC236}">
                  <a16:creationId xmlns:a16="http://schemas.microsoft.com/office/drawing/2014/main" id="{A3ADBA03-E6B7-48E2-B874-A5B8B0C07E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74571" y="1900196"/>
              <a:ext cx="914400" cy="914400"/>
            </a:xfrm>
            <a:prstGeom prst="rect">
              <a:avLst/>
            </a:prstGeom>
          </p:spPr>
        </p:pic>
        <p:sp>
          <p:nvSpPr>
            <p:cNvPr id="16" name="Flowchart: Connector 15">
              <a:extLst>
                <a:ext uri="{FF2B5EF4-FFF2-40B4-BE49-F238E27FC236}">
                  <a16:creationId xmlns:a16="http://schemas.microsoft.com/office/drawing/2014/main" id="{CC71C729-D3A1-4E75-BE8D-E19331E8D4DC}"/>
                </a:ext>
              </a:extLst>
            </p:cNvPr>
            <p:cNvSpPr/>
            <p:nvPr/>
          </p:nvSpPr>
          <p:spPr>
            <a:xfrm>
              <a:off x="3332031" y="1936084"/>
              <a:ext cx="999480" cy="965343"/>
            </a:xfrm>
            <a:prstGeom prst="flowChartConnector">
              <a:avLst/>
            </a:prstGeom>
            <a:noFill/>
            <a:ln w="57150">
              <a:solidFill>
                <a:srgbClr val="01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21" name="Group 20">
            <a:extLst>
              <a:ext uri="{FF2B5EF4-FFF2-40B4-BE49-F238E27FC236}">
                <a16:creationId xmlns:a16="http://schemas.microsoft.com/office/drawing/2014/main" id="{BBB1B629-B86E-4B16-AED1-4AEA635B3137}"/>
              </a:ext>
            </a:extLst>
          </p:cNvPr>
          <p:cNvGrpSpPr/>
          <p:nvPr/>
        </p:nvGrpSpPr>
        <p:grpSpPr>
          <a:xfrm>
            <a:off x="5636901" y="2543245"/>
            <a:ext cx="999480" cy="980288"/>
            <a:chOff x="5596260" y="2000570"/>
            <a:chExt cx="999480" cy="980288"/>
          </a:xfrm>
        </p:grpSpPr>
        <p:pic>
          <p:nvPicPr>
            <p:cNvPr id="19" name="Graphic 18" descr="Cheers outline">
              <a:extLst>
                <a:ext uri="{FF2B5EF4-FFF2-40B4-BE49-F238E27FC236}">
                  <a16:creationId xmlns:a16="http://schemas.microsoft.com/office/drawing/2014/main" id="{028D5141-FDB6-4EC3-AC39-F6334F2F4C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38800" y="2066458"/>
              <a:ext cx="914400" cy="914400"/>
            </a:xfrm>
            <a:prstGeom prst="rect">
              <a:avLst/>
            </a:prstGeom>
          </p:spPr>
        </p:pic>
        <p:sp>
          <p:nvSpPr>
            <p:cNvPr id="20" name="Flowchart: Connector 19">
              <a:extLst>
                <a:ext uri="{FF2B5EF4-FFF2-40B4-BE49-F238E27FC236}">
                  <a16:creationId xmlns:a16="http://schemas.microsoft.com/office/drawing/2014/main" id="{6E67072F-3F2D-4358-885E-BF3F36DE1DD7}"/>
                </a:ext>
              </a:extLst>
            </p:cNvPr>
            <p:cNvSpPr/>
            <p:nvPr/>
          </p:nvSpPr>
          <p:spPr>
            <a:xfrm>
              <a:off x="5596260" y="2000570"/>
              <a:ext cx="999480" cy="965343"/>
            </a:xfrm>
            <a:prstGeom prst="flowChartConnector">
              <a:avLst/>
            </a:prstGeom>
            <a:noFill/>
            <a:ln w="57150">
              <a:solidFill>
                <a:srgbClr val="01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27" name="Group 26">
            <a:extLst>
              <a:ext uri="{FF2B5EF4-FFF2-40B4-BE49-F238E27FC236}">
                <a16:creationId xmlns:a16="http://schemas.microsoft.com/office/drawing/2014/main" id="{2BB01355-A987-4830-B018-5FE5D8F20578}"/>
              </a:ext>
            </a:extLst>
          </p:cNvPr>
          <p:cNvGrpSpPr/>
          <p:nvPr/>
        </p:nvGrpSpPr>
        <p:grpSpPr>
          <a:xfrm>
            <a:off x="7913216" y="2549445"/>
            <a:ext cx="999480" cy="967888"/>
            <a:chOff x="7738942" y="1980312"/>
            <a:chExt cx="999480" cy="967888"/>
          </a:xfrm>
        </p:grpSpPr>
        <p:sp>
          <p:nvSpPr>
            <p:cNvPr id="24" name="Flowchart: Connector 23">
              <a:extLst>
                <a:ext uri="{FF2B5EF4-FFF2-40B4-BE49-F238E27FC236}">
                  <a16:creationId xmlns:a16="http://schemas.microsoft.com/office/drawing/2014/main" id="{73C22EFE-0A14-449D-A59E-7CB703F0EDFF}"/>
                </a:ext>
              </a:extLst>
            </p:cNvPr>
            <p:cNvSpPr/>
            <p:nvPr/>
          </p:nvSpPr>
          <p:spPr>
            <a:xfrm>
              <a:off x="7738942" y="1980312"/>
              <a:ext cx="999480" cy="965343"/>
            </a:xfrm>
            <a:prstGeom prst="flowChartConnector">
              <a:avLst/>
            </a:prstGeom>
            <a:noFill/>
            <a:ln w="57150">
              <a:solidFill>
                <a:srgbClr val="01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6" name="Graphic 25" descr="Building Brick Wall outline">
              <a:extLst>
                <a:ext uri="{FF2B5EF4-FFF2-40B4-BE49-F238E27FC236}">
                  <a16:creationId xmlns:a16="http://schemas.microsoft.com/office/drawing/2014/main" id="{3D7FF8D6-EA3C-43F7-B6BA-7EED93AC26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82486" y="2033800"/>
              <a:ext cx="914400" cy="914400"/>
            </a:xfrm>
            <a:prstGeom prst="rect">
              <a:avLst/>
            </a:prstGeom>
          </p:spPr>
        </p:pic>
      </p:grpSp>
      <p:grpSp>
        <p:nvGrpSpPr>
          <p:cNvPr id="31" name="Group 30">
            <a:extLst>
              <a:ext uri="{FF2B5EF4-FFF2-40B4-BE49-F238E27FC236}">
                <a16:creationId xmlns:a16="http://schemas.microsoft.com/office/drawing/2014/main" id="{70019914-5F8E-4A54-BBF5-37005D266C62}"/>
              </a:ext>
            </a:extLst>
          </p:cNvPr>
          <p:cNvGrpSpPr/>
          <p:nvPr/>
        </p:nvGrpSpPr>
        <p:grpSpPr>
          <a:xfrm>
            <a:off x="10189529" y="2550718"/>
            <a:ext cx="999480" cy="965343"/>
            <a:chOff x="10253542" y="1973015"/>
            <a:chExt cx="999480" cy="965343"/>
          </a:xfrm>
        </p:grpSpPr>
        <p:pic>
          <p:nvPicPr>
            <p:cNvPr id="29" name="Graphic 28" descr="Playbook outline">
              <a:extLst>
                <a:ext uri="{FF2B5EF4-FFF2-40B4-BE49-F238E27FC236}">
                  <a16:creationId xmlns:a16="http://schemas.microsoft.com/office/drawing/2014/main" id="{C4D925E2-7FF7-43FA-B9FB-0787991BE0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94075" y="2000570"/>
              <a:ext cx="914400" cy="914400"/>
            </a:xfrm>
            <a:prstGeom prst="rect">
              <a:avLst/>
            </a:prstGeom>
          </p:spPr>
        </p:pic>
        <p:sp>
          <p:nvSpPr>
            <p:cNvPr id="30" name="Flowchart: Connector 29">
              <a:extLst>
                <a:ext uri="{FF2B5EF4-FFF2-40B4-BE49-F238E27FC236}">
                  <a16:creationId xmlns:a16="http://schemas.microsoft.com/office/drawing/2014/main" id="{6D116CA8-0AA7-482E-BFA0-F6AEEB3E8302}"/>
                </a:ext>
              </a:extLst>
            </p:cNvPr>
            <p:cNvSpPr/>
            <p:nvPr/>
          </p:nvSpPr>
          <p:spPr>
            <a:xfrm>
              <a:off x="10253542" y="1973015"/>
              <a:ext cx="999480" cy="965343"/>
            </a:xfrm>
            <a:prstGeom prst="flowChartConnector">
              <a:avLst/>
            </a:prstGeom>
            <a:noFill/>
            <a:ln w="57150">
              <a:solidFill>
                <a:srgbClr val="01A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8" name="Rectangle 7">
            <a:extLst>
              <a:ext uri="{FF2B5EF4-FFF2-40B4-BE49-F238E27FC236}">
                <a16:creationId xmlns:a16="http://schemas.microsoft.com/office/drawing/2014/main" id="{03E49A10-B1D3-490C-AB78-42840911844A}"/>
              </a:ext>
            </a:extLst>
          </p:cNvPr>
          <p:cNvSpPr/>
          <p:nvPr/>
        </p:nvSpPr>
        <p:spPr>
          <a:xfrm>
            <a:off x="385837" y="1402401"/>
            <a:ext cx="11433243" cy="579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We want to make collaboration and cooperation across different organisations an intrinsic part of how the health and care system delivers, and to do so in the best interests of the local area and its residents.  </a:t>
            </a:r>
          </a:p>
        </p:txBody>
      </p:sp>
      <p:sp>
        <p:nvSpPr>
          <p:cNvPr id="3" name="TextBox 2">
            <a:extLst>
              <a:ext uri="{FF2B5EF4-FFF2-40B4-BE49-F238E27FC236}">
                <a16:creationId xmlns:a16="http://schemas.microsoft.com/office/drawing/2014/main" id="{FE3AE34E-F804-4373-B74F-2B0C1DE88C22}"/>
              </a:ext>
            </a:extLst>
          </p:cNvPr>
          <p:cNvSpPr txBox="1"/>
          <p:nvPr/>
        </p:nvSpPr>
        <p:spPr>
          <a:xfrm>
            <a:off x="1167598" y="5805085"/>
            <a:ext cx="9938085" cy="369332"/>
          </a:xfrm>
          <a:prstGeom prst="rect">
            <a:avLst/>
          </a:prstGeom>
          <a:noFill/>
          <a:ln>
            <a:solidFill>
              <a:schemeClr val="accent1"/>
            </a:solidFill>
          </a:ln>
        </p:spPr>
        <p:txBody>
          <a:bodyPr wrap="square" rtlCol="0">
            <a:spAutoFit/>
          </a:bodyPr>
          <a:lstStyle/>
          <a:p>
            <a:r>
              <a:rPr lang="en-GB" b="1" dirty="0"/>
              <a:t>New structures in place from July 2022 - Integrated Care Boards and Integrated Care Partnerships </a:t>
            </a:r>
          </a:p>
        </p:txBody>
      </p:sp>
    </p:spTree>
    <p:extLst>
      <p:ext uri="{BB962C8B-B14F-4D97-AF65-F5344CB8AC3E}">
        <p14:creationId xmlns:p14="http://schemas.microsoft.com/office/powerpoint/2010/main" val="2873813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3" y="124710"/>
            <a:ext cx="10515600" cy="1325563"/>
          </a:xfrm>
        </p:spPr>
        <p:txBody>
          <a:bodyPr/>
          <a:lstStyle/>
          <a:p>
            <a:pPr algn="l"/>
            <a:r>
              <a:rPr lang="en-GB" b="1" dirty="0">
                <a:solidFill>
                  <a:schemeClr val="accent5">
                    <a:lumMod val="75000"/>
                  </a:schemeClr>
                </a:solidFill>
                <a:latin typeface="Arial" pitchFamily="34" charset="0"/>
                <a:cs typeface="Arial" pitchFamily="34" charset="0"/>
              </a:rPr>
              <a:t>Integrating Care</a:t>
            </a:r>
          </a:p>
        </p:txBody>
      </p:sp>
      <p:sp>
        <p:nvSpPr>
          <p:cNvPr id="3" name="Content Placeholder 2"/>
          <p:cNvSpPr>
            <a:spLocks noGrp="1"/>
          </p:cNvSpPr>
          <p:nvPr>
            <p:ph idx="1"/>
          </p:nvPr>
        </p:nvSpPr>
        <p:spPr>
          <a:xfrm>
            <a:off x="983673" y="1600200"/>
            <a:ext cx="8229600" cy="4709120"/>
          </a:xfrm>
        </p:spPr>
        <p:txBody>
          <a:bodyPr>
            <a:noAutofit/>
          </a:bodyPr>
          <a:lstStyle/>
          <a:p>
            <a:pPr marL="0" indent="0">
              <a:buNone/>
            </a:pPr>
            <a:br>
              <a:rPr lang="en-GB" sz="2800" dirty="0">
                <a:latin typeface="Arial" pitchFamily="34" charset="0"/>
                <a:cs typeface="Arial" pitchFamily="34" charset="0"/>
              </a:rPr>
            </a:br>
            <a:endParaRPr lang="en-GB" sz="2800" dirty="0">
              <a:latin typeface="Arial" pitchFamily="34" charset="0"/>
              <a:cs typeface="Arial" pitchFamily="34" charset="0"/>
            </a:endParaRPr>
          </a:p>
          <a:p>
            <a:endParaRPr lang="en-GB" sz="2800" dirty="0"/>
          </a:p>
        </p:txBody>
      </p:sp>
      <p:sp>
        <p:nvSpPr>
          <p:cNvPr id="5" name="TextBox 4">
            <a:extLst>
              <a:ext uri="{FF2B5EF4-FFF2-40B4-BE49-F238E27FC236}">
                <a16:creationId xmlns:a16="http://schemas.microsoft.com/office/drawing/2014/main" id="{D34FFD8C-01BE-47DC-8E0A-7ED60541992F}"/>
              </a:ext>
            </a:extLst>
          </p:cNvPr>
          <p:cNvSpPr txBox="1"/>
          <p:nvPr/>
        </p:nvSpPr>
        <p:spPr>
          <a:xfrm>
            <a:off x="576943" y="1219157"/>
            <a:ext cx="6097978" cy="4308872"/>
          </a:xfrm>
          <a:prstGeom prst="rect">
            <a:avLst/>
          </a:prstGeom>
          <a:noFill/>
        </p:spPr>
        <p:txBody>
          <a:bodyPr wrap="square">
            <a:spAutoFit/>
          </a:bodyPr>
          <a:lstStyle/>
          <a:p>
            <a:r>
              <a:rPr lang="en-GB" b="1" dirty="0">
                <a:latin typeface="Arial" panose="020B0604020202020204" pitchFamily="34" charset="0"/>
                <a:cs typeface="Arial" panose="020B0604020202020204" pitchFamily="34" charset="0"/>
              </a:rPr>
              <a:t>Decisions taken closer to the communities </a:t>
            </a:r>
            <a:r>
              <a:rPr lang="en-GB" dirty="0">
                <a:latin typeface="Arial" panose="020B0604020202020204" pitchFamily="34" charset="0"/>
                <a:cs typeface="Arial" panose="020B0604020202020204" pitchFamily="34" charset="0"/>
              </a:rPr>
              <a:t>they affect are likely to lead to better outcomes; </a:t>
            </a:r>
          </a:p>
          <a:p>
            <a:endParaRPr lang="en-GB" sz="2400" dirty="0"/>
          </a:p>
          <a:p>
            <a:r>
              <a:rPr lang="en-GB" b="1" dirty="0">
                <a:latin typeface="Arial" panose="020B0604020202020204" pitchFamily="34" charset="0"/>
                <a:cs typeface="Arial" panose="020B0604020202020204" pitchFamily="34" charset="0"/>
              </a:rPr>
              <a:t>Collaboration between partners in a place </a:t>
            </a:r>
            <a:r>
              <a:rPr lang="en-GB" dirty="0">
                <a:latin typeface="Arial" panose="020B0604020202020204" pitchFamily="34" charset="0"/>
                <a:cs typeface="Arial" panose="020B0604020202020204" pitchFamily="34" charset="0"/>
              </a:rPr>
              <a:t>across health, care services, public health, and voluntary sector can overcome competing objectives and separate funding flows to;</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help address health inequalities,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improve outcomes, and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deliver joined-up, efficient services for people</a:t>
            </a:r>
          </a:p>
          <a:p>
            <a:pPr marL="342900" indent="-342900" algn="l">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The changes aim to </a:t>
            </a:r>
            <a:r>
              <a:rPr lang="en-GB" b="1" dirty="0">
                <a:latin typeface="Arial" panose="020B0604020202020204" pitchFamily="34" charset="0"/>
                <a:cs typeface="Arial" panose="020B0604020202020204" pitchFamily="34" charset="0"/>
              </a:rPr>
              <a:t>build on and strengthen </a:t>
            </a:r>
            <a:r>
              <a:rPr lang="en-GB" dirty="0">
                <a:latin typeface="Arial" panose="020B0604020202020204" pitchFamily="34" charset="0"/>
                <a:cs typeface="Arial" panose="020B0604020202020204" pitchFamily="34" charset="0"/>
              </a:rPr>
              <a:t>existing integrated ways of improving peoples lives, to better plan and join up care.</a:t>
            </a:r>
          </a:p>
          <a:p>
            <a:pPr marL="285750" indent="-285750">
              <a:buFont typeface="Arial" panose="020B0604020202020204" pitchFamily="34" charset="0"/>
              <a:buChar char="•"/>
            </a:pPr>
            <a:endParaRPr lang="en-GB" sz="1600" dirty="0"/>
          </a:p>
        </p:txBody>
      </p:sp>
      <p:pic>
        <p:nvPicPr>
          <p:cNvPr id="6" name="Picture 5">
            <a:extLst>
              <a:ext uri="{FF2B5EF4-FFF2-40B4-BE49-F238E27FC236}">
                <a16:creationId xmlns:a16="http://schemas.microsoft.com/office/drawing/2014/main" id="{51EEA006-FCFC-4138-BA82-4A2AF1A2FA77}"/>
              </a:ext>
            </a:extLst>
          </p:cNvPr>
          <p:cNvPicPr>
            <a:picLocks noChangeAspect="1"/>
          </p:cNvPicPr>
          <p:nvPr/>
        </p:nvPicPr>
        <p:blipFill>
          <a:blip r:embed="rId3"/>
          <a:stretch>
            <a:fillRect/>
          </a:stretch>
        </p:blipFill>
        <p:spPr>
          <a:xfrm>
            <a:off x="7493330" y="907294"/>
            <a:ext cx="4527671" cy="5252099"/>
          </a:xfrm>
          <a:prstGeom prst="rect">
            <a:avLst/>
          </a:prstGeom>
        </p:spPr>
      </p:pic>
    </p:spTree>
    <p:extLst>
      <p:ext uri="{BB962C8B-B14F-4D97-AF65-F5344CB8AC3E}">
        <p14:creationId xmlns:p14="http://schemas.microsoft.com/office/powerpoint/2010/main" val="2271785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937" y="234497"/>
            <a:ext cx="10515600" cy="1325563"/>
          </a:xfrm>
        </p:spPr>
        <p:txBody>
          <a:bodyPr>
            <a:normAutofit/>
          </a:bodyPr>
          <a:lstStyle/>
          <a:p>
            <a:pPr algn="l"/>
            <a:r>
              <a:rPr kumimoji="0" lang="en-GB" sz="4400" b="1" i="0" u="none" strike="noStrike" kern="1200" cap="none" spc="0" normalizeH="0" baseline="0" noProof="0" dirty="0">
                <a:ln>
                  <a:noFill/>
                </a:ln>
                <a:solidFill>
                  <a:srgbClr val="0072C6"/>
                </a:solidFill>
                <a:effectLst/>
                <a:uLnTx/>
                <a:uFillTx/>
                <a:latin typeface="Arial" pitchFamily="34" charset="0"/>
                <a:ea typeface="+mj-ea"/>
                <a:cs typeface="Arial" pitchFamily="34" charset="0"/>
              </a:rPr>
              <a:t>Joined Up Care Derbyshire</a:t>
            </a:r>
            <a:br>
              <a:rPr kumimoji="0" lang="en-GB" sz="4400" b="1" i="0" u="none" strike="noStrike" kern="1200" cap="none" spc="0" normalizeH="0" baseline="0" noProof="0" dirty="0">
                <a:ln>
                  <a:noFill/>
                </a:ln>
                <a:solidFill>
                  <a:srgbClr val="0072C6"/>
                </a:solidFill>
                <a:effectLst/>
                <a:uLnTx/>
                <a:uFillTx/>
                <a:latin typeface="Arial" pitchFamily="34" charset="0"/>
                <a:ea typeface="+mj-ea"/>
                <a:cs typeface="Arial" pitchFamily="34" charset="0"/>
              </a:rPr>
            </a:br>
            <a:r>
              <a:rPr kumimoji="0" lang="en-GB" sz="2800" b="1" i="0" u="none" strike="noStrike" kern="1200" cap="none" spc="0" normalizeH="0" baseline="0" noProof="0" dirty="0">
                <a:ln>
                  <a:noFill/>
                </a:ln>
                <a:solidFill>
                  <a:srgbClr val="0072C6"/>
                </a:solidFill>
                <a:effectLst/>
                <a:uLnTx/>
                <a:uFillTx/>
                <a:latin typeface="Arial" pitchFamily="34" charset="0"/>
                <a:ea typeface="+mj-ea"/>
                <a:cs typeface="Arial" pitchFamily="34" charset="0"/>
              </a:rPr>
              <a:t>Health and care systems working together</a:t>
            </a:r>
            <a:endParaRPr lang="en-GB" b="1" dirty="0">
              <a:solidFill>
                <a:schemeClr val="accent5">
                  <a:lumMod val="75000"/>
                </a:schemeClr>
              </a:solidFill>
              <a:latin typeface="Arial" pitchFamily="34" charset="0"/>
              <a:cs typeface="Arial" pitchFamily="34" charset="0"/>
            </a:endParaRPr>
          </a:p>
        </p:txBody>
      </p:sp>
      <p:pic>
        <p:nvPicPr>
          <p:cNvPr id="4" name="Content Placeholder 3">
            <a:extLst>
              <a:ext uri="{FF2B5EF4-FFF2-40B4-BE49-F238E27FC236}">
                <a16:creationId xmlns:a16="http://schemas.microsoft.com/office/drawing/2014/main" id="{6B85875D-3168-4A11-9093-437909ADF98F}"/>
              </a:ext>
            </a:extLst>
          </p:cNvPr>
          <p:cNvPicPr>
            <a:picLocks noGrp="1" noChangeAspect="1"/>
          </p:cNvPicPr>
          <p:nvPr>
            <p:ph idx="1"/>
          </p:nvPr>
        </p:nvPicPr>
        <p:blipFill>
          <a:blip r:embed="rId3"/>
          <a:stretch>
            <a:fillRect/>
          </a:stretch>
        </p:blipFill>
        <p:spPr>
          <a:xfrm>
            <a:off x="625345" y="1560513"/>
            <a:ext cx="10996341" cy="4551529"/>
          </a:xfrm>
          <a:prstGeom prst="rect">
            <a:avLst/>
          </a:prstGeom>
        </p:spPr>
      </p:pic>
      <p:sp>
        <p:nvSpPr>
          <p:cNvPr id="3" name="TextBox 2">
            <a:extLst>
              <a:ext uri="{FF2B5EF4-FFF2-40B4-BE49-F238E27FC236}">
                <a16:creationId xmlns:a16="http://schemas.microsoft.com/office/drawing/2014/main" id="{5017ED84-0CC8-44F1-A6BB-7E4533C5C301}"/>
              </a:ext>
            </a:extLst>
          </p:cNvPr>
          <p:cNvSpPr txBox="1"/>
          <p:nvPr/>
        </p:nvSpPr>
        <p:spPr>
          <a:xfrm>
            <a:off x="7981206" y="1935225"/>
            <a:ext cx="2921331" cy="400110"/>
          </a:xfrm>
          <a:prstGeom prst="rect">
            <a:avLst/>
          </a:prstGeom>
          <a:solidFill>
            <a:schemeClr val="bg1"/>
          </a:solidFill>
        </p:spPr>
        <p:txBody>
          <a:bodyPr wrap="square" rtlCol="0">
            <a:spAutoFit/>
          </a:bodyPr>
          <a:lstStyle/>
          <a:p>
            <a:r>
              <a:rPr lang="en-GB" sz="2000" dirty="0">
                <a:latin typeface="Abadi" panose="020B0604020104020204" pitchFamily="34" charset="0"/>
              </a:rPr>
              <a:t>In Derbyshire at all levels </a:t>
            </a:r>
          </a:p>
        </p:txBody>
      </p:sp>
    </p:spTree>
    <p:extLst>
      <p:ext uri="{BB962C8B-B14F-4D97-AF65-F5344CB8AC3E}">
        <p14:creationId xmlns:p14="http://schemas.microsoft.com/office/powerpoint/2010/main" val="87780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85D3A-7AD6-417E-89E0-9B11C48398EF}"/>
              </a:ext>
            </a:extLst>
          </p:cNvPr>
          <p:cNvSpPr>
            <a:spLocks noGrp="1"/>
          </p:cNvSpPr>
          <p:nvPr>
            <p:ph type="title"/>
          </p:nvPr>
        </p:nvSpPr>
        <p:spPr>
          <a:xfrm>
            <a:off x="671946" y="236319"/>
            <a:ext cx="10515600" cy="1325563"/>
          </a:xfrm>
        </p:spPr>
        <p:txBody>
          <a:bodyPr/>
          <a:lstStyle/>
          <a:p>
            <a:r>
              <a:rPr kumimoji="0" lang="en-GB" sz="4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j-ea"/>
                <a:cs typeface="Arial" panose="020B0604020202020204" pitchFamily="34" charset="0"/>
              </a:rPr>
              <a:t>Challenges &amp; Opportunities</a:t>
            </a:r>
            <a:endParaRPr lang="en-GB" dirty="0"/>
          </a:p>
        </p:txBody>
      </p:sp>
      <p:pic>
        <p:nvPicPr>
          <p:cNvPr id="7" name="Content Placeholder 6" descr="Large skydiving group mid-air">
            <a:extLst>
              <a:ext uri="{FF2B5EF4-FFF2-40B4-BE49-F238E27FC236}">
                <a16:creationId xmlns:a16="http://schemas.microsoft.com/office/drawing/2014/main" id="{45CEBE68-E145-40E2-BC4D-F9A0967C7C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38663" y="1561882"/>
            <a:ext cx="6524183" cy="4345208"/>
          </a:xfrm>
        </p:spPr>
      </p:pic>
    </p:spTree>
    <p:extLst>
      <p:ext uri="{BB962C8B-B14F-4D97-AF65-F5344CB8AC3E}">
        <p14:creationId xmlns:p14="http://schemas.microsoft.com/office/powerpoint/2010/main" val="117885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9C8E-8200-454D-ABCD-BAC68BF666A0}"/>
              </a:ext>
            </a:extLst>
          </p:cNvPr>
          <p:cNvSpPr>
            <a:spLocks noGrp="1"/>
          </p:cNvSpPr>
          <p:nvPr>
            <p:ph type="title"/>
          </p:nvPr>
        </p:nvSpPr>
        <p:spPr/>
        <p:txBody>
          <a:bodyPr/>
          <a:lstStyle/>
          <a:p>
            <a:r>
              <a:rPr kumimoji="0" lang="en-GB" sz="4400" b="1" i="0" u="none" strike="noStrike" kern="1200" cap="none" spc="0" normalizeH="0" baseline="0" noProof="0" dirty="0">
                <a:ln>
                  <a:noFill/>
                </a:ln>
                <a:solidFill>
                  <a:srgbClr val="5B9BD5">
                    <a:lumMod val="75000"/>
                  </a:srgbClr>
                </a:solidFill>
                <a:effectLst/>
                <a:uLnTx/>
                <a:uFillTx/>
                <a:latin typeface="Arial" panose="020B0604020202020204" pitchFamily="34" charset="0"/>
                <a:ea typeface="+mj-ea"/>
                <a:cs typeface="Arial" panose="020B0604020202020204" pitchFamily="34" charset="0"/>
              </a:rPr>
              <a:t>What does this mean for VCSE</a:t>
            </a:r>
            <a:endParaRPr lang="en-GB" dirty="0"/>
          </a:p>
        </p:txBody>
      </p:sp>
      <p:sp>
        <p:nvSpPr>
          <p:cNvPr id="3" name="Content Placeholder 2">
            <a:extLst>
              <a:ext uri="{FF2B5EF4-FFF2-40B4-BE49-F238E27FC236}">
                <a16:creationId xmlns:a16="http://schemas.microsoft.com/office/drawing/2014/main" id="{E1B95DBA-629D-4575-A9F4-28BD2D446CAD}"/>
              </a:ext>
            </a:extLst>
          </p:cNvPr>
          <p:cNvSpPr>
            <a:spLocks noGrp="1"/>
          </p:cNvSpPr>
          <p:nvPr>
            <p:ph idx="1"/>
          </p:nvPr>
        </p:nvSpPr>
        <p:spPr>
          <a:xfrm>
            <a:off x="838200" y="1690688"/>
            <a:ext cx="10515600" cy="4351338"/>
          </a:xfrm>
        </p:spPr>
        <p:txBody>
          <a:bodyPr>
            <a:normAutofit fontScale="85000" lnSpcReduction="20000"/>
          </a:bodyPr>
          <a:lstStyle/>
          <a:p>
            <a:r>
              <a:rPr lang="en-GB" b="0" i="0" dirty="0">
                <a:effectLst/>
              </a:rPr>
              <a:t>National commitment to engaging and embedding the VCSE sector in system level governance and decision-making arrangements</a:t>
            </a:r>
          </a:p>
          <a:p>
            <a:r>
              <a:rPr lang="en-GB" b="0" i="0" dirty="0">
                <a:effectLst/>
              </a:rPr>
              <a:t>Seen as a strategic partner in shaping, improving and delivering services and developing and delivering plans to tackle the wider determinants of health.</a:t>
            </a:r>
            <a:endParaRPr lang="en-GB" dirty="0"/>
          </a:p>
          <a:p>
            <a:r>
              <a:rPr lang="en-GB" dirty="0"/>
              <a:t>VCSE has a ‘place at the table’ to shape and influence, amplifying the voice of different communities and groups. We need to listen.</a:t>
            </a:r>
          </a:p>
          <a:p>
            <a:r>
              <a:rPr lang="en-GB" dirty="0"/>
              <a:t>In Joined Up Care Derbyshire that means there is VCSE involvement in the partnership working that happens at all levels from local neighbourhoods to groups that work to benefit the population of Derby &amp; Derbyshire. </a:t>
            </a:r>
          </a:p>
          <a:p>
            <a:r>
              <a:rPr lang="en-GB" dirty="0"/>
              <a:t>Commissioners (within the NHS and Local Authorities) will be working more closely together.</a:t>
            </a:r>
          </a:p>
          <a:p>
            <a:r>
              <a:rPr lang="en-GB" dirty="0"/>
              <a:t>Brings greater alignment from the statutory sector around the things that matter to people. </a:t>
            </a:r>
          </a:p>
          <a:p>
            <a:endParaRPr lang="en-GB" dirty="0"/>
          </a:p>
          <a:p>
            <a:endParaRPr lang="en-GB" dirty="0"/>
          </a:p>
        </p:txBody>
      </p:sp>
    </p:spTree>
    <p:extLst>
      <p:ext uri="{BB962C8B-B14F-4D97-AF65-F5344CB8AC3E}">
        <p14:creationId xmlns:p14="http://schemas.microsoft.com/office/powerpoint/2010/main" val="689847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7B289D-81C9-4220-8AEF-4DF5D32D171C}"/>
              </a:ext>
            </a:extLst>
          </p:cNvPr>
          <p:cNvSpPr>
            <a:spLocks noGrp="1"/>
          </p:cNvSpPr>
          <p:nvPr>
            <p:ph type="title"/>
          </p:nvPr>
        </p:nvSpPr>
        <p:spPr/>
        <p:txBody>
          <a:bodyPr/>
          <a:lstStyle/>
          <a:p>
            <a:pPr algn="ctr"/>
            <a:r>
              <a:rPr lang="en-GB" dirty="0"/>
              <a:t>Thank you</a:t>
            </a:r>
          </a:p>
        </p:txBody>
      </p:sp>
    </p:spTree>
    <p:extLst>
      <p:ext uri="{BB962C8B-B14F-4D97-AF65-F5344CB8AC3E}">
        <p14:creationId xmlns:p14="http://schemas.microsoft.com/office/powerpoint/2010/main" val="1391343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393</Words>
  <Application>Microsoft Office PowerPoint</Application>
  <PresentationFormat>Widescreen</PresentationFormat>
  <Paragraphs>41</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Abadi</vt:lpstr>
      <vt:lpstr>Arial</vt:lpstr>
      <vt:lpstr>Calibri</vt:lpstr>
      <vt:lpstr>Calibri Light</vt:lpstr>
      <vt:lpstr>Office Theme</vt:lpstr>
      <vt:lpstr>PowerPoint Presentation</vt:lpstr>
      <vt:lpstr>What makes and keeps us well? </vt:lpstr>
      <vt:lpstr>Changes in health and care</vt:lpstr>
      <vt:lpstr>Integrating Care</vt:lpstr>
      <vt:lpstr>Joined Up Care Derbyshire Health and care systems working together</vt:lpstr>
      <vt:lpstr>Challenges &amp; Opportunities</vt:lpstr>
      <vt:lpstr>What does this mean for VCSE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CANNON, Chloe (NHS DERBY AND DERBYSHIRE CCG)</dc:creator>
  <cp:lastModifiedBy>BROWN, Kate (NHS DERBY AND DERBYSHIRE ICB - 15M)</cp:lastModifiedBy>
  <cp:revision>5</cp:revision>
  <cp:lastPrinted>2022-10-14T20:06:22Z</cp:lastPrinted>
  <dcterms:created xsi:type="dcterms:W3CDTF">2022-07-06T14:52:02Z</dcterms:created>
  <dcterms:modified xsi:type="dcterms:W3CDTF">2022-10-14T20:19:41Z</dcterms:modified>
</cp:coreProperties>
</file>