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71" r:id="rId7"/>
    <p:sldId id="264" r:id="rId8"/>
    <p:sldId id="272" r:id="rId9"/>
    <p:sldId id="265" r:id="rId10"/>
    <p:sldId id="263" r:id="rId11"/>
    <p:sldId id="267" r:id="rId12"/>
    <p:sldId id="268" r:id="rId13"/>
    <p:sldId id="269" r:id="rId14"/>
    <p:sldId id="266" r:id="rId15"/>
    <p:sldId id="270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DCF"/>
    <a:srgbClr val="FCFF8F"/>
    <a:srgbClr val="FF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>
        <p:scale>
          <a:sx n="96" d="100"/>
          <a:sy n="96" d="100"/>
        </p:scale>
        <p:origin x="-17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82F85-926E-47D3-9B78-11A94249ED5E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7F4096-E6AD-4F31-9583-131216A992F4}" type="pres">
      <dgm:prSet presAssocID="{27D82F85-926E-47D3-9B78-11A94249ED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01E5ADAF-A563-453B-B2C5-E5652CFCB704}" type="presOf" srcId="{27D82F85-926E-47D3-9B78-11A94249ED5E}" destId="{3A7F4096-E6AD-4F31-9583-131216A992F4}" srcOrd="0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22617-E898-4632-8485-C3C945C6AAF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451E5-8665-4F19-99D4-A08556CE7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8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451E5-8665-4F19-99D4-A08556CE7E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87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60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1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6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36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4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3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1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5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39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cid:image003.jpg@01D23F1F.17A2D89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eysortedind2n2.org/" TargetMode="External"/><Relationship Id="rId2" Type="http://schemas.openxmlformats.org/officeDocument/2006/relationships/hyperlink" Target="mailto:info@moneysortedind2n2.or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@disabilitynottinghamshire.org.uk" TargetMode="External"/><Relationship Id="rId2" Type="http://schemas.openxmlformats.org/officeDocument/2006/relationships/hyperlink" Target="mailto:abbey.garnett@mansfieldcab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ulian@O&#8217;Neill@StAnnsAdvice.org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@disabilitynottinghamshire.org.uk" TargetMode="External"/><Relationship Id="rId2" Type="http://schemas.openxmlformats.org/officeDocument/2006/relationships/hyperlink" Target="mailto:abbey.garnett@mansfieldcab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ulian@O&#8217;Neill@StAnnsAdvice.org.u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170921"/>
          </a:xfrm>
        </p:spPr>
        <p:txBody>
          <a:bodyPr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04" y="5202039"/>
            <a:ext cx="1045791" cy="10228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30" y="5611391"/>
            <a:ext cx="1155068" cy="6135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566" y="695884"/>
            <a:ext cx="3846387" cy="19983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52327" y="30417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36382" y="3068727"/>
            <a:ext cx="63196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</a:t>
            </a:r>
            <a:r>
              <a:rPr lang="en-GB" sz="2400" b="1" dirty="0" smtClean="0"/>
              <a:t> financial inclusion project helping people with money management and improving people’s financial well-being</a:t>
            </a:r>
          </a:p>
          <a:p>
            <a:pPr algn="ctr"/>
            <a:endParaRPr lang="en-GB" sz="2400" b="1" dirty="0"/>
          </a:p>
        </p:txBody>
      </p:sp>
      <p:pic>
        <p:nvPicPr>
          <p:cNvPr id="10" name="Picture 9" descr="cid:image003.jpg@01D23F1F.17A2D890"/>
          <p:cNvPicPr/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953" y="4681840"/>
            <a:ext cx="3722935" cy="1545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86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Other partners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Toynbee Hall - MAP Tool (assessing financial well-being)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Hanlon - MIS system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SEA and Connect More – Participation &amp; Evaluation partners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Local authorities (upper-tier) – Stakeholder posts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Output targets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038600"/>
          </a:xfrm>
        </p:spPr>
        <p:txBody>
          <a:bodyPr numCol="2"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Total: (1950) 2500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Male: (975) 1250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Female: (975) 1250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Unemployed: (975) 1250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Economically inactive: (975) 1250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People over 50yrs: (309) 400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People with disabilities: (397) 500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People from ethnic minorities: (238) 300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</a:rPr>
              <a:t>Participants with mental health support needs: (50) 500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Participants moving into education or training: (253) 325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Economically inactive people moving into employment or job search: (263) 338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Participants who need to access childcare receive childcare support: (126) 163</a:t>
            </a:r>
          </a:p>
          <a:p>
            <a:pPr marL="45720" indent="0">
              <a:buNone/>
            </a:pPr>
            <a:endParaRPr lang="en-GB" sz="1100" dirty="0" smtClean="0"/>
          </a:p>
          <a:p>
            <a:pPr marL="45720" indent="0">
              <a:spcBef>
                <a:spcPts val="0"/>
              </a:spcBef>
              <a:buNone/>
            </a:pPr>
            <a:r>
              <a:rPr lang="en-GB" i="1" dirty="0" smtClean="0">
                <a:solidFill>
                  <a:schemeClr val="tx1"/>
                </a:solidFill>
              </a:rPr>
              <a:t>  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smtClean="0">
                <a:solidFill>
                  <a:schemeClr val="tx1"/>
                </a:solidFill>
              </a:rPr>
              <a:t>Our actual targets, as listed. BBO targets in  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smtClean="0">
                <a:solidFill>
                  <a:schemeClr val="tx1"/>
                </a:solidFill>
              </a:rPr>
              <a:t>brackets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274102"/>
            <a:ext cx="10044112" cy="1265629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sz="5300" b="1" dirty="0" smtClean="0">
                <a:solidFill>
                  <a:srgbClr val="0070C0"/>
                </a:solidFill>
              </a:rPr>
              <a:t>Outcomes</a:t>
            </a:r>
            <a:endParaRPr lang="en-GB" sz="53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568271"/>
              </p:ext>
            </p:extLst>
          </p:nvPr>
        </p:nvGraphicFramePr>
        <p:xfrm>
          <a:off x="1143000" y="1533379"/>
          <a:ext cx="10044112" cy="4777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868"/>
                <a:gridCol w="5062244"/>
              </a:tblGrid>
              <a:tr h="533970">
                <a:tc>
                  <a:txBody>
                    <a:bodyPr/>
                    <a:lstStyle/>
                    <a:p>
                      <a:r>
                        <a:rPr lang="en-GB" dirty="0" smtClean="0"/>
                        <a:t>OUTCOME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INDICATOR OF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886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80%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of participants report being able to budget/ plan finances better and will achieve financial stability, overcome debt and maximise income as a result of improved financial management.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All</a:t>
                      </a:r>
                      <a:r>
                        <a:rPr lang="en-GB" b="1" baseline="0" dirty="0" smtClean="0"/>
                        <a:t> have a Personal Financial Resilience Plan.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80% have developed personal/ household budgets with support of Personal Navigator.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80% report and demonstrate increased</a:t>
                      </a:r>
                      <a:r>
                        <a:rPr lang="en-GB" b="1" baseline="0" dirty="0" smtClean="0"/>
                        <a:t> financial management skills and know where to get ongoing advice and support.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Participants report increased confidence/ improved sense of well-being.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715023">
                <a:tc>
                  <a:txBody>
                    <a:bodyPr/>
                    <a:lstStyle/>
                    <a:p>
                      <a:r>
                        <a:rPr lang="en-GB" dirty="0" smtClean="0"/>
                        <a:t>65% report being able to</a:t>
                      </a:r>
                      <a:r>
                        <a:rPr lang="en-GB" baseline="0" dirty="0" smtClean="0"/>
                        <a:t> know what to look for when choosing financial products, make informed choices about financial products and access the products that best suit their needs.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All have information</a:t>
                      </a:r>
                      <a:r>
                        <a:rPr lang="en-GB" b="1" baseline="0" dirty="0" smtClean="0"/>
                        <a:t> on affordable, appropriate financial products.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At least 70% have a transactional bank account with mainstream bank/ credit union.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Participants who need affordable credit report knowing how to access it.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4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752895"/>
              </p:ext>
            </p:extLst>
          </p:nvPr>
        </p:nvGraphicFramePr>
        <p:xfrm>
          <a:off x="1126892" y="1617784"/>
          <a:ext cx="10001076" cy="4614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538"/>
                <a:gridCol w="5000538"/>
              </a:tblGrid>
              <a:tr h="645084">
                <a:tc>
                  <a:txBody>
                    <a:bodyPr/>
                    <a:lstStyle/>
                    <a:p>
                      <a:r>
                        <a:rPr lang="en-GB" dirty="0" smtClean="0"/>
                        <a:t>OUTCOME</a:t>
                      </a:r>
                      <a:endParaRPr lang="en-GB" dirty="0"/>
                    </a:p>
                  </a:txBody>
                  <a:tcPr marL="93160" marR="93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INDICATOR</a:t>
                      </a:r>
                      <a:r>
                        <a:rPr lang="en-GB" baseline="0" dirty="0" smtClean="0"/>
                        <a:t> OF CHANGE</a:t>
                      </a:r>
                      <a:endParaRPr lang="en-GB" dirty="0"/>
                    </a:p>
                  </a:txBody>
                  <a:tcPr marL="93160" marR="93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559">
                <a:tc>
                  <a:txBody>
                    <a:bodyPr/>
                    <a:lstStyle/>
                    <a:p>
                      <a:r>
                        <a:rPr lang="en-GB" dirty="0" smtClean="0"/>
                        <a:t>50% of</a:t>
                      </a:r>
                      <a:r>
                        <a:rPr lang="en-GB" baseline="0" dirty="0" smtClean="0"/>
                        <a:t> participants report reductions in family stress related to financial problems, improved family finances and improved levels of family cohesion and well-being.</a:t>
                      </a:r>
                      <a:endParaRPr lang="en-GB" dirty="0"/>
                    </a:p>
                  </a:txBody>
                  <a:tcPr marL="93160" marR="93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Parti</a:t>
                      </a:r>
                      <a:r>
                        <a:rPr lang="en-GB" b="1" baseline="0" dirty="0" smtClean="0"/>
                        <a:t>cipants report reduced levels of family stress.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Measurable increase in household income and reduction in debt.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Participants report improvement in family life/ well-being.</a:t>
                      </a:r>
                      <a:endParaRPr lang="en-GB" b="1" dirty="0"/>
                    </a:p>
                  </a:txBody>
                  <a:tcPr marL="93160" marR="93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84559"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Increased</a:t>
                      </a:r>
                      <a:r>
                        <a:rPr lang="en-GB" baseline="0" dirty="0" smtClean="0"/>
                        <a:t> income and financial security to improve family spending power with a positive effect on the local economy/ community.</a:t>
                      </a:r>
                      <a:endParaRPr lang="en-GB" dirty="0"/>
                    </a:p>
                  </a:txBody>
                  <a:tcPr marL="93160" marR="93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Measureable increase in household</a:t>
                      </a:r>
                      <a:r>
                        <a:rPr lang="en-GB" b="1" baseline="0" dirty="0" smtClean="0"/>
                        <a:t> income and reduced debt.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Reductions in levels of family income going to high cost lenders.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Participants report increased available income for spending in local shops/ businesses.</a:t>
                      </a:r>
                      <a:endParaRPr lang="en-GB" b="1" dirty="0"/>
                    </a:p>
                  </a:txBody>
                  <a:tcPr marL="93160" marR="93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69568" y="422049"/>
            <a:ext cx="10058400" cy="120980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lnSpcReduction="1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Outcomes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Long-term learning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Financial capability/ money management – contribution to national learning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Reach and engagement of financially vulnerable people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Project Team/ Contact Details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044" y="1892807"/>
            <a:ext cx="9872871" cy="441113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St Ann’s Advice Group Manager:			Debbie Webster</a:t>
            </a:r>
          </a:p>
          <a:p>
            <a:pPr marL="4572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Money Sorted Project Coordinator:			Emma Bates</a:t>
            </a:r>
          </a:p>
          <a:p>
            <a:pPr marL="4572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Money Sorted Finance &amp; Compliance Officer:	Sheetal Sharma</a:t>
            </a:r>
          </a:p>
          <a:p>
            <a:pPr marL="4572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Money Sorted Administrator:				Sandra Mayo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GB" sz="2400" u="sng" dirty="0" smtClean="0">
                <a:solidFill>
                  <a:schemeClr val="tx1"/>
                </a:solidFill>
              </a:rPr>
              <a:t>Contact details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Tel: 0115 908 1534    (</a:t>
            </a:r>
            <a:r>
              <a:rPr lang="en-GB" sz="2400" smtClean="0">
                <a:solidFill>
                  <a:schemeClr val="tx1"/>
                </a:solidFill>
              </a:rPr>
              <a:t>Coordinator mobile </a:t>
            </a:r>
            <a:r>
              <a:rPr lang="en-GB" sz="2400" dirty="0" smtClean="0">
                <a:solidFill>
                  <a:schemeClr val="tx1"/>
                </a:solidFill>
              </a:rPr>
              <a:t>07387 104935)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Email: </a:t>
            </a:r>
            <a:r>
              <a:rPr lang="en-GB" sz="2400" dirty="0" smtClean="0">
                <a:solidFill>
                  <a:srgbClr val="0070C0"/>
                </a:solidFill>
                <a:hlinkClick r:id="rId2"/>
              </a:rPr>
              <a:t>info@moneysortedind2n2.org</a:t>
            </a:r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Website: </a:t>
            </a:r>
            <a:r>
              <a:rPr lang="en-GB" sz="2400" dirty="0" smtClean="0">
                <a:solidFill>
                  <a:schemeClr val="tx1"/>
                </a:solidFill>
                <a:hlinkClick r:id="rId3"/>
              </a:rPr>
              <a:t>www.moneysortedind2n2.org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6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27792"/>
            <a:ext cx="10058400" cy="1450757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Personal Navigators - North </a:t>
            </a:r>
            <a:r>
              <a:rPr lang="en-GB" b="1" dirty="0" err="1" smtClean="0">
                <a:solidFill>
                  <a:srgbClr val="0070C0"/>
                </a:solidFill>
              </a:rPr>
              <a:t>Notts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sz="2200" b="1" dirty="0" smtClean="0"/>
              <a:t>Abbey Garnett, Mansfield &amp; District CAB</a:t>
            </a:r>
          </a:p>
          <a:p>
            <a:r>
              <a:rPr lang="en-GB" sz="2200" dirty="0" smtClean="0">
                <a:hlinkClick r:id="rId2"/>
              </a:rPr>
              <a:t>abbey.garnett@mansfieldcab.org.uk</a:t>
            </a:r>
            <a:endParaRPr lang="en-GB" sz="2200" dirty="0" smtClean="0"/>
          </a:p>
          <a:p>
            <a:r>
              <a:rPr lang="en-GB" sz="2200" dirty="0" smtClean="0"/>
              <a:t>Tel</a:t>
            </a:r>
            <a:r>
              <a:rPr lang="en-GB" sz="2200" dirty="0"/>
              <a:t>: 01623 </a:t>
            </a:r>
            <a:r>
              <a:rPr lang="en-GB" sz="2200" dirty="0" smtClean="0"/>
              <a:t>415951</a:t>
            </a:r>
          </a:p>
          <a:p>
            <a:r>
              <a:rPr lang="en-GB" sz="2200" dirty="0" smtClean="0"/>
              <a:t>Mob</a:t>
            </a:r>
            <a:r>
              <a:rPr lang="en-GB" sz="2200" dirty="0"/>
              <a:t>: 07722 921720</a:t>
            </a:r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b="1" dirty="0" smtClean="0"/>
              <a:t>Daniel Staniland, Disability </a:t>
            </a:r>
            <a:r>
              <a:rPr lang="en-GB" sz="2200" b="1" dirty="0" err="1" smtClean="0"/>
              <a:t>Notts</a:t>
            </a:r>
            <a:endParaRPr lang="en-GB" sz="2200" b="1" dirty="0" smtClean="0"/>
          </a:p>
          <a:p>
            <a:r>
              <a:rPr lang="en-GB" sz="2200" dirty="0" smtClean="0">
                <a:hlinkClick r:id="rId3"/>
              </a:rPr>
              <a:t>Daniel@disabilitynottinghamshire.org.uk</a:t>
            </a:r>
            <a:r>
              <a:rPr lang="en-GB" sz="2200" dirty="0" smtClean="0"/>
              <a:t>  </a:t>
            </a:r>
          </a:p>
          <a:p>
            <a:r>
              <a:rPr lang="en-GB" sz="2200" dirty="0" smtClean="0"/>
              <a:t>Tel: 01623 625891</a:t>
            </a:r>
          </a:p>
          <a:p>
            <a:endParaRPr lang="en-GB" sz="2200" b="1" dirty="0" smtClean="0"/>
          </a:p>
          <a:p>
            <a:endParaRPr lang="en-GB" sz="2200" b="1" dirty="0"/>
          </a:p>
          <a:p>
            <a:r>
              <a:rPr lang="en-GB" sz="2200" b="1" dirty="0" smtClean="0"/>
              <a:t>Julian O’Neil, Advice Nottingham</a:t>
            </a:r>
          </a:p>
          <a:p>
            <a:r>
              <a:rPr lang="en-GB" sz="2200" dirty="0" err="1" smtClean="0">
                <a:solidFill>
                  <a:schemeClr val="tx1"/>
                </a:solidFill>
                <a:hlinkClick r:id="rId4"/>
              </a:rPr>
              <a:t>Julian@O’Neill@StAnnsAdvice.org.uk</a:t>
            </a:r>
            <a:endParaRPr lang="en-GB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Tel: 0115 908 15354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Mob: 07387 104933</a:t>
            </a:r>
          </a:p>
          <a:p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accent4"/>
                </a:solidFill>
              </a:rPr>
              <a:t/>
            </a:r>
            <a:br>
              <a:rPr lang="en-GB" b="1" dirty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Building Better Opportunities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12980" y="2425959"/>
            <a:ext cx="98055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Money Sorted in D2N2 </a:t>
            </a:r>
            <a:endParaRPr lang="en-GB" sz="2400" b="1" dirty="0"/>
          </a:p>
          <a:p>
            <a:pPr algn="ctr"/>
            <a:endParaRPr lang="en-GB" sz="2400" dirty="0" smtClean="0"/>
          </a:p>
          <a:p>
            <a:pPr algn="ctr"/>
            <a:r>
              <a:rPr lang="en-GB" sz="2400" dirty="0"/>
              <a:t>3</a:t>
            </a:r>
            <a:r>
              <a:rPr lang="en-GB" sz="2400" dirty="0" smtClean="0"/>
              <a:t> year project funded as part of the Building Better Opportunities programme in D2N2. 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J</a:t>
            </a:r>
            <a:r>
              <a:rPr lang="en-GB" sz="2400" dirty="0" smtClean="0"/>
              <a:t>ointly funded by the Big Lottery Fund and the European Social Fund.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911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What is Money Sorted in D2N2?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2980" y="2425959"/>
            <a:ext cx="9805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1143001" y="2274837"/>
            <a:ext cx="98755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dirty="0">
                <a:solidFill>
                  <a:srgbClr val="000000"/>
                </a:solidFill>
              </a:rPr>
              <a:t>A financial inclusion </a:t>
            </a:r>
            <a:r>
              <a:rPr lang="en-GB" sz="2800" dirty="0" smtClean="0">
                <a:solidFill>
                  <a:srgbClr val="000000"/>
                </a:solidFill>
              </a:rPr>
              <a:t>project, </a:t>
            </a:r>
          </a:p>
          <a:p>
            <a:pPr lvl="0" algn="ctr"/>
            <a:r>
              <a:rPr lang="en-GB" sz="2800" dirty="0" smtClean="0">
                <a:solidFill>
                  <a:srgbClr val="000000"/>
                </a:solidFill>
              </a:rPr>
              <a:t>helping </a:t>
            </a:r>
            <a:r>
              <a:rPr lang="en-GB" sz="2800" dirty="0">
                <a:solidFill>
                  <a:srgbClr val="000000"/>
                </a:solidFill>
              </a:rPr>
              <a:t>people </a:t>
            </a:r>
            <a:r>
              <a:rPr lang="en-GB" sz="2800" dirty="0" smtClean="0">
                <a:solidFill>
                  <a:srgbClr val="000000"/>
                </a:solidFill>
              </a:rPr>
              <a:t>improve their </a:t>
            </a:r>
            <a:r>
              <a:rPr lang="en-GB" sz="2800" dirty="0">
                <a:solidFill>
                  <a:srgbClr val="000000"/>
                </a:solidFill>
              </a:rPr>
              <a:t>money </a:t>
            </a:r>
            <a:r>
              <a:rPr lang="en-GB" sz="2800" dirty="0" smtClean="0">
                <a:solidFill>
                  <a:srgbClr val="000000"/>
                </a:solidFill>
              </a:rPr>
              <a:t>management/ financial capability and their </a:t>
            </a:r>
            <a:r>
              <a:rPr lang="en-GB" sz="2800" dirty="0">
                <a:solidFill>
                  <a:srgbClr val="000000"/>
                </a:solidFill>
              </a:rPr>
              <a:t>financial well-being</a:t>
            </a:r>
            <a:r>
              <a:rPr lang="en-GB" sz="2800" dirty="0" smtClean="0">
                <a:solidFill>
                  <a:srgbClr val="000000"/>
                </a:solidFill>
              </a:rPr>
              <a:t>.</a:t>
            </a:r>
          </a:p>
          <a:p>
            <a:pPr lvl="0" algn="ctr"/>
            <a:r>
              <a:rPr lang="en-GB" sz="2800" dirty="0" smtClean="0">
                <a:solidFill>
                  <a:srgbClr val="000000"/>
                </a:solidFill>
              </a:rPr>
              <a:t/>
            </a:r>
            <a:br>
              <a:rPr lang="en-GB" sz="2800" dirty="0" smtClean="0">
                <a:solidFill>
                  <a:srgbClr val="000000"/>
                </a:solidFill>
              </a:rPr>
            </a:br>
            <a:endParaRPr lang="en-GB" sz="2800" dirty="0">
              <a:solidFill>
                <a:srgbClr val="000000"/>
              </a:solidFill>
            </a:endParaRPr>
          </a:p>
          <a:p>
            <a:pPr lvl="0" algn="ctr"/>
            <a:r>
              <a:rPr lang="en-GB" sz="2800" dirty="0" smtClean="0">
                <a:solidFill>
                  <a:srgbClr val="000000"/>
                </a:solidFill>
              </a:rPr>
              <a:t>Derby</a:t>
            </a:r>
            <a:r>
              <a:rPr lang="en-GB" sz="2800" dirty="0">
                <a:solidFill>
                  <a:srgbClr val="000000"/>
                </a:solidFill>
              </a:rPr>
              <a:t>, Derbyshire, </a:t>
            </a:r>
          </a:p>
          <a:p>
            <a:pPr lvl="0" algn="ctr"/>
            <a:r>
              <a:rPr lang="en-GB" sz="2800" dirty="0">
                <a:solidFill>
                  <a:srgbClr val="000000"/>
                </a:solidFill>
              </a:rPr>
              <a:t>Nottingham and Nottinghamshire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397" y="4488701"/>
            <a:ext cx="1789357" cy="1789357"/>
          </a:xfrm>
        </p:spPr>
      </p:pic>
    </p:spTree>
    <p:extLst>
      <p:ext uri="{BB962C8B-B14F-4D97-AF65-F5344CB8AC3E}">
        <p14:creationId xmlns:p14="http://schemas.microsoft.com/office/powerpoint/2010/main" val="89399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Who is it for 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People who are either unemployed or economically inactive</a:t>
            </a: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Financially vulnerable excluded people/ experiencing financial difficulty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95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Front facing </a:t>
            </a:r>
            <a:r>
              <a:rPr lang="en-GB" b="1" dirty="0">
                <a:solidFill>
                  <a:srgbClr val="0070C0"/>
                </a:solidFill>
              </a:rPr>
              <a:t>p</a:t>
            </a:r>
            <a:r>
              <a:rPr lang="en-GB" b="1" dirty="0" smtClean="0">
                <a:solidFill>
                  <a:srgbClr val="0070C0"/>
                </a:solidFill>
              </a:rPr>
              <a:t>artners across D2N2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4572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Derby Advice</a:t>
            </a:r>
          </a:p>
          <a:p>
            <a:pPr marL="4572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Direct Help and  Advice - DHA</a:t>
            </a:r>
          </a:p>
          <a:p>
            <a:pPr marL="4572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YMCA </a:t>
            </a:r>
            <a:r>
              <a:rPr lang="en-GB" sz="2400" dirty="0" smtClean="0">
                <a:solidFill>
                  <a:schemeClr val="tx1"/>
                </a:solidFill>
              </a:rPr>
              <a:t>Derbyshire</a:t>
            </a:r>
          </a:p>
          <a:p>
            <a:pPr marL="45720" indent="0">
              <a:buNone/>
            </a:pPr>
            <a:r>
              <a:rPr lang="en-GB" sz="2400" dirty="0" smtClean="0"/>
              <a:t>Derbyshire District CAB</a:t>
            </a:r>
          </a:p>
          <a:p>
            <a:pPr marL="45720" indent="0">
              <a:buNone/>
            </a:pPr>
            <a:r>
              <a:rPr lang="en-GB" sz="2400" dirty="0" smtClean="0"/>
              <a:t>Derbyshire Law Centre</a:t>
            </a:r>
          </a:p>
          <a:p>
            <a:pPr marL="45720" indent="0">
              <a:buNone/>
            </a:pPr>
            <a:r>
              <a:rPr lang="en-GB" sz="2400" dirty="0" smtClean="0"/>
              <a:t>Derbyshire Unemployed Workers Centre</a:t>
            </a:r>
          </a:p>
          <a:p>
            <a:pPr marL="45720" indent="0">
              <a:buNone/>
            </a:pPr>
            <a:r>
              <a:rPr lang="en-GB" sz="2400" dirty="0" smtClean="0"/>
              <a:t>South Derbyshire CAB</a:t>
            </a:r>
          </a:p>
          <a:p>
            <a:pPr marL="45720" indent="0">
              <a:buNone/>
            </a:pPr>
            <a:r>
              <a:rPr lang="en-GB" sz="2400" dirty="0" smtClean="0"/>
              <a:t>Advice Nottingham</a:t>
            </a:r>
          </a:p>
          <a:p>
            <a:pPr marL="45720" indent="0">
              <a:buNone/>
            </a:pPr>
            <a:r>
              <a:rPr lang="en-GB" sz="2400" dirty="0" smtClean="0"/>
              <a:t>Disability Nottinghamshire</a:t>
            </a:r>
          </a:p>
          <a:p>
            <a:pPr marL="45720" indent="0">
              <a:buNone/>
            </a:pPr>
            <a:r>
              <a:rPr lang="en-GB" sz="2400" dirty="0" smtClean="0"/>
              <a:t>Emmanuel House</a:t>
            </a:r>
          </a:p>
          <a:p>
            <a:pPr marL="45720" indent="0">
              <a:buNone/>
            </a:pPr>
            <a:r>
              <a:rPr lang="en-GB" sz="2400" dirty="0" smtClean="0"/>
              <a:t>Nottingham &amp; </a:t>
            </a:r>
            <a:r>
              <a:rPr lang="en-GB" sz="2400" dirty="0" err="1" smtClean="0"/>
              <a:t>Notts</a:t>
            </a:r>
            <a:r>
              <a:rPr lang="en-GB" sz="2400" dirty="0" smtClean="0"/>
              <a:t> Refugee Forum</a:t>
            </a:r>
          </a:p>
          <a:p>
            <a:pPr marL="45720" indent="0">
              <a:buNone/>
            </a:pPr>
            <a:r>
              <a:rPr lang="en-GB" sz="2400" dirty="0" smtClean="0"/>
              <a:t>Mansfield CAB</a:t>
            </a:r>
          </a:p>
          <a:p>
            <a:pPr marL="45720" indent="0">
              <a:buNone/>
            </a:pPr>
            <a:r>
              <a:rPr lang="en-GB" sz="2400" dirty="0" smtClean="0"/>
              <a:t>Nottinghamshire YMCA</a:t>
            </a:r>
          </a:p>
          <a:p>
            <a:pPr marL="4572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28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Participant journey</a:t>
            </a:r>
            <a:endParaRPr lang="en-GB" b="1" dirty="0">
              <a:solidFill>
                <a:srgbClr val="0070C0"/>
              </a:solidFill>
            </a:endParaRP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710532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" name="Rectangle 31"/>
          <p:cNvSpPr/>
          <p:nvPr/>
        </p:nvSpPr>
        <p:spPr>
          <a:xfrm>
            <a:off x="1097282" y="1902858"/>
            <a:ext cx="1751490" cy="1210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Proactive Outreach and engagement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70691" y="1902858"/>
            <a:ext cx="2183369" cy="1210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MAP Tool: Assessment of financial well-being + financial capability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79113" y="1921432"/>
            <a:ext cx="2831783" cy="1191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b="1" dirty="0" smtClean="0">
                <a:solidFill>
                  <a:srgbClr val="002060"/>
                </a:solidFill>
              </a:rPr>
              <a:t>Eligibility check + approval</a:t>
            </a:r>
          </a:p>
          <a:p>
            <a:pPr algn="ctr">
              <a:lnSpc>
                <a:spcPct val="150000"/>
              </a:lnSpc>
            </a:pPr>
            <a:r>
              <a:rPr lang="en-GB" b="1" dirty="0" smtClean="0">
                <a:solidFill>
                  <a:srgbClr val="002060"/>
                </a:solidFill>
              </a:rPr>
              <a:t>Full data collection process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97280" y="3535593"/>
            <a:ext cx="7505380" cy="13413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Personal Financial Resilience Plan implementation, with</a:t>
            </a:r>
          </a:p>
          <a:p>
            <a:pPr algn="ctr"/>
            <a:r>
              <a:rPr lang="en-GB" b="1" dirty="0" smtClean="0">
                <a:solidFill>
                  <a:srgbClr val="002060"/>
                </a:solidFill>
              </a:rPr>
              <a:t>tailored Personal Navigator support throughout </a:t>
            </a:r>
          </a:p>
          <a:p>
            <a:pPr algn="ctr"/>
            <a:r>
              <a:rPr lang="en-GB" b="1" dirty="0" smtClean="0">
                <a:solidFill>
                  <a:srgbClr val="002060"/>
                </a:solidFill>
              </a:rPr>
              <a:t>(6 months </a:t>
            </a:r>
            <a:r>
              <a:rPr lang="en-GB" b="1" dirty="0" err="1" smtClean="0">
                <a:solidFill>
                  <a:srgbClr val="002060"/>
                </a:solidFill>
              </a:rPr>
              <a:t>avg</a:t>
            </a:r>
            <a:r>
              <a:rPr lang="en-GB" b="1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Intervention </a:t>
            </a:r>
            <a:r>
              <a:rPr lang="en-GB" dirty="0">
                <a:solidFill>
                  <a:srgbClr val="002060"/>
                </a:solidFill>
              </a:rPr>
              <a:t>b</a:t>
            </a:r>
            <a:r>
              <a:rPr lang="en-GB" dirty="0" smtClean="0">
                <a:solidFill>
                  <a:srgbClr val="002060"/>
                </a:solidFill>
              </a:rPr>
              <a:t>udget to assist achievement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602660" y="1902858"/>
            <a:ext cx="3034985" cy="14018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Personal Financial Resilience Plan – client’s goals for           a) money management,        b) financial well-being, </a:t>
            </a:r>
          </a:p>
          <a:p>
            <a:pPr algn="ctr"/>
            <a:r>
              <a:rPr lang="en-GB" b="1" dirty="0" smtClean="0">
                <a:solidFill>
                  <a:srgbClr val="002060"/>
                </a:solidFill>
              </a:rPr>
              <a:t>c) wider life factors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556124" y="4891031"/>
            <a:ext cx="2081521" cy="1371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Re-assessment with            MAP Evaluation Tool</a:t>
            </a:r>
          </a:p>
          <a:p>
            <a:pPr algn="ctr"/>
            <a:endParaRPr lang="en-GB" b="1" dirty="0" smtClean="0">
              <a:solidFill>
                <a:srgbClr val="002060"/>
              </a:solidFill>
            </a:endParaRPr>
          </a:p>
          <a:p>
            <a:pPr algn="ctr"/>
            <a:r>
              <a:rPr lang="en-GB" b="1" dirty="0" smtClean="0">
                <a:solidFill>
                  <a:srgbClr val="002060"/>
                </a:solidFill>
              </a:rPr>
              <a:t>Closure on system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97280" y="4914996"/>
            <a:ext cx="386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002060"/>
                </a:solidFill>
              </a:rPr>
              <a:t>Money management options: </a:t>
            </a:r>
          </a:p>
          <a:p>
            <a:pPr algn="ctr"/>
            <a:r>
              <a:rPr lang="en-GB" b="1" i="1" dirty="0" smtClean="0">
                <a:solidFill>
                  <a:srgbClr val="002060"/>
                </a:solidFill>
              </a:rPr>
              <a:t>bite size sessions, courses, </a:t>
            </a:r>
          </a:p>
          <a:p>
            <a:pPr algn="ctr"/>
            <a:r>
              <a:rPr lang="en-GB" b="1" i="1" dirty="0" smtClean="0">
                <a:solidFill>
                  <a:srgbClr val="002060"/>
                </a:solidFill>
              </a:rPr>
              <a:t>one to one, practical, </a:t>
            </a:r>
          </a:p>
          <a:p>
            <a:pPr algn="ctr"/>
            <a:r>
              <a:rPr lang="en-GB" b="1" i="1" dirty="0" smtClean="0">
                <a:solidFill>
                  <a:srgbClr val="002060"/>
                </a:solidFill>
              </a:rPr>
              <a:t>money mentors</a:t>
            </a:r>
            <a:endParaRPr lang="en-GB" b="1" i="1" dirty="0">
              <a:solidFill>
                <a:srgbClr val="002060"/>
              </a:solidFill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2883215" y="3113246"/>
            <a:ext cx="162876" cy="157877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Pentagon 44"/>
          <p:cNvSpPr/>
          <p:nvPr/>
        </p:nvSpPr>
        <p:spPr>
          <a:xfrm>
            <a:off x="5957809" y="3113246"/>
            <a:ext cx="177164" cy="185737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Pentagon 45"/>
          <p:cNvSpPr/>
          <p:nvPr/>
        </p:nvSpPr>
        <p:spPr>
          <a:xfrm>
            <a:off x="8389778" y="3113246"/>
            <a:ext cx="177164" cy="185737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Pentagon 47"/>
          <p:cNvSpPr/>
          <p:nvPr/>
        </p:nvSpPr>
        <p:spPr>
          <a:xfrm>
            <a:off x="8354060" y="6076896"/>
            <a:ext cx="177164" cy="185737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507162" y="5126418"/>
            <a:ext cx="2838571" cy="1119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(Only for those moving into employment or training -</a:t>
            </a:r>
          </a:p>
          <a:p>
            <a:pPr algn="ctr"/>
            <a:r>
              <a:rPr lang="en-GB" i="1" dirty="0" smtClean="0">
                <a:solidFill>
                  <a:srgbClr val="002060"/>
                </a:solidFill>
              </a:rPr>
              <a:t>- Personal </a:t>
            </a:r>
            <a:r>
              <a:rPr lang="en-GB" i="1" dirty="0">
                <a:solidFill>
                  <a:srgbClr val="002060"/>
                </a:solidFill>
              </a:rPr>
              <a:t>budget available for </a:t>
            </a:r>
            <a:r>
              <a:rPr lang="en-GB" i="1" dirty="0" smtClean="0">
                <a:solidFill>
                  <a:srgbClr val="002060"/>
                </a:solidFill>
              </a:rPr>
              <a:t>related items)</a:t>
            </a:r>
            <a:endParaRPr lang="en-GB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What the project provides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31764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Personal Navigator providing individual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 Assessment of financial well-being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 Personal Financial Resilience Plan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 Support with current financial circumstances and wider life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 Financial capability support/ training, tailored to the needs of the participant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 Money Mentor option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 Other  support as relevant to the participant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 Also help in moving people toward training, job search, employment</a:t>
            </a:r>
          </a:p>
        </p:txBody>
      </p:sp>
    </p:spTree>
    <p:extLst>
      <p:ext uri="{BB962C8B-B14F-4D97-AF65-F5344CB8AC3E}">
        <p14:creationId xmlns:p14="http://schemas.microsoft.com/office/powerpoint/2010/main" val="35943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27792"/>
            <a:ext cx="10058400" cy="1450757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Personal Navigators - North </a:t>
            </a:r>
            <a:r>
              <a:rPr lang="en-GB" b="1" dirty="0" err="1" smtClean="0">
                <a:solidFill>
                  <a:srgbClr val="0070C0"/>
                </a:solidFill>
              </a:rPr>
              <a:t>Notts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sz="2200" b="1" dirty="0" smtClean="0"/>
              <a:t>Abbey Garnett, Mansfield &amp; District CAB</a:t>
            </a:r>
          </a:p>
          <a:p>
            <a:r>
              <a:rPr lang="en-GB" sz="2200" dirty="0" smtClean="0">
                <a:hlinkClick r:id="rId2"/>
              </a:rPr>
              <a:t>abbey.garnett@mansfieldcab.org.uk</a:t>
            </a:r>
            <a:endParaRPr lang="en-GB" sz="2200" dirty="0" smtClean="0"/>
          </a:p>
          <a:p>
            <a:r>
              <a:rPr lang="en-GB" sz="2200" dirty="0" smtClean="0"/>
              <a:t>Tel</a:t>
            </a:r>
            <a:r>
              <a:rPr lang="en-GB" sz="2200" dirty="0"/>
              <a:t>: 01623 </a:t>
            </a:r>
            <a:r>
              <a:rPr lang="en-GB" sz="2200" dirty="0" smtClean="0"/>
              <a:t>415951</a:t>
            </a:r>
          </a:p>
          <a:p>
            <a:r>
              <a:rPr lang="en-GB" sz="2200" dirty="0" smtClean="0"/>
              <a:t>Mob</a:t>
            </a:r>
            <a:r>
              <a:rPr lang="en-GB" sz="2200" dirty="0"/>
              <a:t>: 07722 921720</a:t>
            </a:r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b="1" dirty="0" smtClean="0"/>
              <a:t>Daniel Staniland, Disability </a:t>
            </a:r>
            <a:r>
              <a:rPr lang="en-GB" sz="2200" b="1" dirty="0" err="1" smtClean="0"/>
              <a:t>Notts</a:t>
            </a:r>
            <a:endParaRPr lang="en-GB" sz="2200" b="1" dirty="0" smtClean="0"/>
          </a:p>
          <a:p>
            <a:r>
              <a:rPr lang="en-GB" sz="2200" dirty="0" smtClean="0">
                <a:hlinkClick r:id="rId3"/>
              </a:rPr>
              <a:t>Daniel@disabilitynottinghamshire.org.uk</a:t>
            </a:r>
            <a:r>
              <a:rPr lang="en-GB" sz="2200" dirty="0" smtClean="0"/>
              <a:t>  </a:t>
            </a:r>
          </a:p>
          <a:p>
            <a:r>
              <a:rPr lang="en-GB" sz="2200" dirty="0" smtClean="0"/>
              <a:t>Tel: 01623 625891</a:t>
            </a:r>
          </a:p>
          <a:p>
            <a:endParaRPr lang="en-GB" sz="2200" b="1" dirty="0" smtClean="0"/>
          </a:p>
          <a:p>
            <a:endParaRPr lang="en-GB" sz="2200" b="1" dirty="0"/>
          </a:p>
          <a:p>
            <a:r>
              <a:rPr lang="en-GB" sz="2200" b="1" dirty="0" smtClean="0"/>
              <a:t>Julian O’Neil, Advice Nottingham</a:t>
            </a:r>
          </a:p>
          <a:p>
            <a:r>
              <a:rPr lang="en-GB" sz="2200" dirty="0" err="1" smtClean="0">
                <a:solidFill>
                  <a:schemeClr val="tx1"/>
                </a:solidFill>
                <a:hlinkClick r:id="rId4"/>
              </a:rPr>
              <a:t>Julian@O’Neill@StAnnsAdvice.org.uk</a:t>
            </a:r>
            <a:endParaRPr lang="en-GB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Tel: 0115 90815354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Mob: 07387 104933</a:t>
            </a:r>
          </a:p>
          <a:p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76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/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Cross-cutting work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WEA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Financial capability provision </a:t>
            </a:r>
            <a:r>
              <a:rPr lang="en-GB" sz="2400" dirty="0" smtClean="0">
                <a:solidFill>
                  <a:schemeClr val="tx1"/>
                </a:solidFill>
              </a:rPr>
              <a:t>for participants (core); money mentor training</a:t>
            </a:r>
          </a:p>
          <a:p>
            <a:pPr marL="0" indent="0">
              <a:buNone/>
            </a:pPr>
            <a:endParaRPr lang="en-GB" sz="2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Awareness </a:t>
            </a:r>
            <a:r>
              <a:rPr lang="en-GB" sz="2400" dirty="0">
                <a:solidFill>
                  <a:schemeClr val="tx1"/>
                </a:solidFill>
              </a:rPr>
              <a:t>raising and good practice for partners in working with specific client </a:t>
            </a:r>
            <a:r>
              <a:rPr lang="en-GB" sz="2400" dirty="0" smtClean="0">
                <a:solidFill>
                  <a:schemeClr val="tx1"/>
                </a:solidFill>
              </a:rPr>
              <a:t>groups: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Disability</a:t>
            </a:r>
            <a:r>
              <a:rPr lang="en-GB" sz="2400" dirty="0" smtClean="0">
                <a:solidFill>
                  <a:schemeClr val="tx1"/>
                </a:solidFill>
              </a:rPr>
              <a:t> - Disability Nottinghamshire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Refugees</a:t>
            </a:r>
            <a:r>
              <a:rPr lang="en-GB" sz="2400" dirty="0" smtClean="0">
                <a:solidFill>
                  <a:schemeClr val="tx1"/>
                </a:solidFill>
              </a:rPr>
              <a:t> - Nottingham &amp; Nottinghamshire Refugee Forum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Drugs, alcohol, mental health </a:t>
            </a:r>
            <a:r>
              <a:rPr lang="en-GB" sz="2400" dirty="0" smtClean="0">
                <a:solidFill>
                  <a:schemeClr val="tx1"/>
                </a:solidFill>
              </a:rPr>
              <a:t>- Framework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Eastern European communities </a:t>
            </a:r>
            <a:r>
              <a:rPr lang="en-GB" sz="2400" dirty="0" smtClean="0">
                <a:solidFill>
                  <a:schemeClr val="tx1"/>
                </a:solidFill>
              </a:rPr>
              <a:t>- Signpost to Polish Success</a:t>
            </a:r>
          </a:p>
          <a:p>
            <a:pPr marL="45720" indent="0">
              <a:buNone/>
            </a:pPr>
            <a:endParaRPr lang="en-GB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782</TotalTime>
  <Words>881</Words>
  <Application>Microsoft Office PowerPoint</Application>
  <PresentationFormat>Custom</PresentationFormat>
  <Paragraphs>167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Retrospect</vt:lpstr>
      <vt:lpstr>PowerPoint Presentation</vt:lpstr>
      <vt:lpstr> Building Better Opportunities</vt:lpstr>
      <vt:lpstr> What is Money Sorted in D2N2?</vt:lpstr>
      <vt:lpstr> Who is it for ?</vt:lpstr>
      <vt:lpstr> Front facing partners across D2N2</vt:lpstr>
      <vt:lpstr> Participant journey</vt:lpstr>
      <vt:lpstr> What the project provides</vt:lpstr>
      <vt:lpstr>Personal Navigators - North Notts</vt:lpstr>
      <vt:lpstr> Cross-cutting work</vt:lpstr>
      <vt:lpstr> Other partners</vt:lpstr>
      <vt:lpstr> Output targets</vt:lpstr>
      <vt:lpstr> Outcomes</vt:lpstr>
      <vt:lpstr>PowerPoint Presentation</vt:lpstr>
      <vt:lpstr> Long-term learning</vt:lpstr>
      <vt:lpstr> Project Team/ Contact Details</vt:lpstr>
      <vt:lpstr>Personal Navigators - North Notts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Webster</dc:creator>
  <cp:lastModifiedBy>Becky Law</cp:lastModifiedBy>
  <cp:revision>92</cp:revision>
  <dcterms:created xsi:type="dcterms:W3CDTF">2017-02-03T15:28:33Z</dcterms:created>
  <dcterms:modified xsi:type="dcterms:W3CDTF">2017-10-04T14:49:26Z</dcterms:modified>
</cp:coreProperties>
</file>